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8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9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21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2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23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4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37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62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63.xml" ContentType="application/vnd.openxmlformats-officedocument.presentationml.notesSl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64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notesSlides/notesSlide65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notesSlides/notesSlide66.xml" ContentType="application/vnd.openxmlformats-officedocument.presentationml.notesSl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67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notesSlides/notesSlide68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69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notesSlides/notesSlide70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71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notesSlides/notesSlide72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notesSlides/notesSlide73.xml" ContentType="application/vnd.openxmlformats-officedocument.presentationml.notesSl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74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notesSlides/notesSlide79.xml" ContentType="application/vnd.openxmlformats-officedocument.presentationml.notesSl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80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notesSlides/notesSlide81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notesSlides/notesSlide82.xml" ContentType="application/vnd.openxmlformats-officedocument.presentationml.notesSl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notesSlides/notesSlide89.xml" ContentType="application/vnd.openxmlformats-officedocument.presentationml.notesSl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notesSlides/notesSlide90.xml" ContentType="application/vnd.openxmlformats-officedocument.presentationml.notesSl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notesSlides/notesSlide91.xml" ContentType="application/vnd.openxmlformats-officedocument.presentationml.notesSlid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notesSlides/notesSlide92.xml" ContentType="application/vnd.openxmlformats-officedocument.presentationml.notesSl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95"/>
  </p:notesMasterIdLst>
  <p:sldIdLst>
    <p:sldId id="256" r:id="rId2"/>
    <p:sldId id="257" r:id="rId3"/>
    <p:sldId id="400" r:id="rId4"/>
    <p:sldId id="495" r:id="rId5"/>
    <p:sldId id="402" r:id="rId6"/>
    <p:sldId id="497" r:id="rId7"/>
    <p:sldId id="404" r:id="rId8"/>
    <p:sldId id="498" r:id="rId9"/>
    <p:sldId id="499" r:id="rId10"/>
    <p:sldId id="500" r:id="rId11"/>
    <p:sldId id="539" r:id="rId12"/>
    <p:sldId id="502" r:id="rId13"/>
    <p:sldId id="410" r:id="rId14"/>
    <p:sldId id="503" r:id="rId15"/>
    <p:sldId id="538" r:id="rId16"/>
    <p:sldId id="333" r:id="rId17"/>
    <p:sldId id="417" r:id="rId18"/>
    <p:sldId id="419" r:id="rId19"/>
    <p:sldId id="507" r:id="rId20"/>
    <p:sldId id="505" r:id="rId21"/>
    <p:sldId id="421" r:id="rId22"/>
    <p:sldId id="433" r:id="rId23"/>
    <p:sldId id="508" r:id="rId24"/>
    <p:sldId id="510" r:id="rId25"/>
    <p:sldId id="535" r:id="rId26"/>
    <p:sldId id="442" r:id="rId27"/>
    <p:sldId id="526" r:id="rId28"/>
    <p:sldId id="515" r:id="rId29"/>
    <p:sldId id="528" r:id="rId30"/>
    <p:sldId id="529" r:id="rId31"/>
    <p:sldId id="437" r:id="rId32"/>
    <p:sldId id="517" r:id="rId33"/>
    <p:sldId id="518" r:id="rId34"/>
    <p:sldId id="519" r:id="rId35"/>
    <p:sldId id="525" r:id="rId36"/>
    <p:sldId id="397" r:id="rId37"/>
    <p:sldId id="453" r:id="rId38"/>
    <p:sldId id="454" r:id="rId39"/>
    <p:sldId id="455" r:id="rId40"/>
    <p:sldId id="456" r:id="rId41"/>
    <p:sldId id="541" r:id="rId42"/>
    <p:sldId id="459" r:id="rId43"/>
    <p:sldId id="464" r:id="rId44"/>
    <p:sldId id="521" r:id="rId45"/>
    <p:sldId id="530" r:id="rId46"/>
    <p:sldId id="531" r:id="rId47"/>
    <p:sldId id="418" r:id="rId48"/>
    <p:sldId id="475" r:id="rId49"/>
    <p:sldId id="533" r:id="rId50"/>
    <p:sldId id="532" r:id="rId51"/>
    <p:sldId id="483" r:id="rId52"/>
    <p:sldId id="486" r:id="rId53"/>
    <p:sldId id="487" r:id="rId54"/>
    <p:sldId id="488" r:id="rId55"/>
    <p:sldId id="489" r:id="rId56"/>
    <p:sldId id="490" r:id="rId57"/>
    <p:sldId id="491" r:id="rId58"/>
    <p:sldId id="540" r:id="rId59"/>
    <p:sldId id="536" r:id="rId60"/>
    <p:sldId id="349" r:id="rId61"/>
    <p:sldId id="469" r:id="rId62"/>
    <p:sldId id="511" r:id="rId63"/>
    <p:sldId id="468" r:id="rId64"/>
    <p:sldId id="470" r:id="rId65"/>
    <p:sldId id="471" r:id="rId66"/>
    <p:sldId id="472" r:id="rId67"/>
    <p:sldId id="473" r:id="rId68"/>
    <p:sldId id="427" r:id="rId69"/>
    <p:sldId id="428" r:id="rId70"/>
    <p:sldId id="461" r:id="rId71"/>
    <p:sldId id="426" r:id="rId72"/>
    <p:sldId id="431" r:id="rId73"/>
    <p:sldId id="432" r:id="rId74"/>
    <p:sldId id="462" r:id="rId75"/>
    <p:sldId id="474" r:id="rId76"/>
    <p:sldId id="390" r:id="rId77"/>
    <p:sldId id="537" r:id="rId78"/>
    <p:sldId id="542" r:id="rId79"/>
    <p:sldId id="278" r:id="rId80"/>
    <p:sldId id="339" r:id="rId81"/>
    <p:sldId id="364" r:id="rId82"/>
    <p:sldId id="365" r:id="rId83"/>
    <p:sldId id="367" r:id="rId84"/>
    <p:sldId id="343" r:id="rId85"/>
    <p:sldId id="346" r:id="rId86"/>
    <p:sldId id="347" r:id="rId87"/>
    <p:sldId id="348" r:id="rId88"/>
    <p:sldId id="368" r:id="rId89"/>
    <p:sldId id="381" r:id="rId90"/>
    <p:sldId id="382" r:id="rId91"/>
    <p:sldId id="385" r:id="rId92"/>
    <p:sldId id="387" r:id="rId93"/>
    <p:sldId id="388" r:id="rId94"/>
  </p:sldIdLst>
  <p:sldSz cx="12192000" cy="6858000"/>
  <p:notesSz cx="6858000" cy="9144000"/>
  <p:defaultTextStyle>
    <a:defPPr>
      <a:defRPr lang="en-K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5AEF2C-D5FA-A54D-B675-D035592B3F92}">
          <p14:sldIdLst>
            <p14:sldId id="256"/>
            <p14:sldId id="257"/>
            <p14:sldId id="400"/>
            <p14:sldId id="495"/>
            <p14:sldId id="402"/>
            <p14:sldId id="497"/>
            <p14:sldId id="404"/>
            <p14:sldId id="498"/>
            <p14:sldId id="499"/>
            <p14:sldId id="500"/>
            <p14:sldId id="539"/>
            <p14:sldId id="502"/>
            <p14:sldId id="410"/>
            <p14:sldId id="503"/>
            <p14:sldId id="538"/>
            <p14:sldId id="333"/>
            <p14:sldId id="417"/>
            <p14:sldId id="419"/>
            <p14:sldId id="507"/>
            <p14:sldId id="505"/>
            <p14:sldId id="421"/>
            <p14:sldId id="433"/>
            <p14:sldId id="508"/>
            <p14:sldId id="510"/>
            <p14:sldId id="535"/>
            <p14:sldId id="442"/>
            <p14:sldId id="526"/>
            <p14:sldId id="515"/>
            <p14:sldId id="528"/>
            <p14:sldId id="529"/>
            <p14:sldId id="437"/>
            <p14:sldId id="517"/>
            <p14:sldId id="518"/>
            <p14:sldId id="519"/>
            <p14:sldId id="525"/>
            <p14:sldId id="397"/>
            <p14:sldId id="453"/>
            <p14:sldId id="454"/>
            <p14:sldId id="455"/>
            <p14:sldId id="456"/>
            <p14:sldId id="541"/>
            <p14:sldId id="459"/>
            <p14:sldId id="464"/>
            <p14:sldId id="521"/>
            <p14:sldId id="530"/>
            <p14:sldId id="531"/>
            <p14:sldId id="418"/>
            <p14:sldId id="475"/>
            <p14:sldId id="533"/>
            <p14:sldId id="532"/>
            <p14:sldId id="483"/>
            <p14:sldId id="486"/>
            <p14:sldId id="487"/>
            <p14:sldId id="488"/>
            <p14:sldId id="489"/>
            <p14:sldId id="490"/>
            <p14:sldId id="491"/>
            <p14:sldId id="540"/>
            <p14:sldId id="536"/>
            <p14:sldId id="349"/>
            <p14:sldId id="469"/>
            <p14:sldId id="511"/>
            <p14:sldId id="468"/>
            <p14:sldId id="470"/>
            <p14:sldId id="471"/>
            <p14:sldId id="472"/>
            <p14:sldId id="473"/>
            <p14:sldId id="427"/>
            <p14:sldId id="428"/>
            <p14:sldId id="461"/>
            <p14:sldId id="426"/>
            <p14:sldId id="431"/>
            <p14:sldId id="432"/>
            <p14:sldId id="462"/>
            <p14:sldId id="474"/>
            <p14:sldId id="390"/>
            <p14:sldId id="537"/>
          </p14:sldIdLst>
        </p14:section>
        <p14:section name="backup" id="{27D22CF2-9F16-0F4B-9488-9E83BD760144}">
          <p14:sldIdLst>
            <p14:sldId id="542"/>
            <p14:sldId id="278"/>
            <p14:sldId id="339"/>
            <p14:sldId id="364"/>
            <p14:sldId id="365"/>
            <p14:sldId id="367"/>
            <p14:sldId id="343"/>
            <p14:sldId id="346"/>
            <p14:sldId id="347"/>
            <p14:sldId id="348"/>
            <p14:sldId id="368"/>
            <p14:sldId id="381"/>
            <p14:sldId id="382"/>
            <p14:sldId id="385"/>
            <p14:sldId id="387"/>
            <p14:sldId id="3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68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47E5"/>
    <a:srgbClr val="082954"/>
    <a:srgbClr val="E02B35"/>
    <a:srgbClr val="F0C671"/>
    <a:srgbClr val="5AA89C"/>
    <a:srgbClr val="A559AB"/>
    <a:srgbClr val="F1A226"/>
    <a:srgbClr val="F2F2F2"/>
    <a:srgbClr val="5E54B7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/>
    <p:restoredTop sz="64185"/>
  </p:normalViewPr>
  <p:slideViewPr>
    <p:cSldViewPr snapToGrid="0" showGuides="1">
      <p:cViewPr varScale="1">
        <p:scale>
          <a:sx n="34" d="100"/>
          <a:sy n="34" d="100"/>
        </p:scale>
        <p:origin x="1500" y="18"/>
      </p:cViewPr>
      <p:guideLst>
        <p:guide orient="horz" pos="3680"/>
        <p:guide pos="3817"/>
      </p:guideLst>
    </p:cSldViewPr>
  </p:slideViewPr>
  <p:notesTextViewPr>
    <p:cViewPr>
      <p:scale>
        <a:sx n="130" d="100"/>
        <a:sy n="13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notesMaster" Target="notesMasters/notes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9.xlsx"/><Relationship Id="rId2" Type="http://schemas.microsoft.com/office/2011/relationships/chartColorStyle" Target="colors40.xml"/><Relationship Id="rId1" Type="http://schemas.microsoft.com/office/2011/relationships/chartStyle" Target="style40.xml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0.xlsx"/><Relationship Id="rId2" Type="http://schemas.microsoft.com/office/2011/relationships/chartColorStyle" Target="colors41.xml"/><Relationship Id="rId1" Type="http://schemas.microsoft.com/office/2011/relationships/chartStyle" Target="style4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96568312588992"/>
          <c:y val="0.16069161210067748"/>
          <c:w val="0.74634350112967185"/>
          <c:h val="0.602117721647305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A559AA"/>
            </a:solidFill>
            <a:ln w="2540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59AA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638-9746-BE38-51CAA605F7C0}"/>
              </c:ext>
            </c:extLst>
          </c:dPt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100</c:v>
                </c:pt>
                <c:pt idx="1">
                  <c:v>76.5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638-9746-BE38-51CAA605F7C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59A89C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0</c:v>
                </c:pt>
                <c:pt idx="1">
                  <c:v>18.399999999999999</c:v>
                </c:pt>
                <c:pt idx="2">
                  <c:v>56.6</c:v>
                </c:pt>
                <c:pt idx="3">
                  <c:v>21.5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638-9746-BE38-51CAA605F7C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0C571"/>
            </a:solidFill>
            <a:ln w="25400"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0C571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38-9746-BE38-51CAA605F7C0}"/>
              </c:ext>
            </c:extLst>
          </c:dPt>
          <c:dPt>
            <c:idx val="2"/>
            <c:invertIfNegative val="0"/>
            <c:bubble3D val="0"/>
            <c:spPr>
              <a:solidFill>
                <a:srgbClr val="F0C571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638-9746-BE38-51CAA605F7C0}"/>
              </c:ext>
            </c:extLst>
          </c:dPt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Sheet1!$D$2:$D$7</c:f>
              <c:numCache>
                <c:formatCode>0</c:formatCode>
                <c:ptCount val="6"/>
                <c:pt idx="0">
                  <c:v>0</c:v>
                </c:pt>
                <c:pt idx="1">
                  <c:v>5.0999999999999996</c:v>
                </c:pt>
                <c:pt idx="2">
                  <c:v>36.4</c:v>
                </c:pt>
                <c:pt idx="3">
                  <c:v>44.4</c:v>
                </c:pt>
                <c:pt idx="4">
                  <c:v>22.7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638-9746-BE38-51CAA605F7C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E02B35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Sheet1!$E$2:$E$7</c:f>
              <c:numCache>
                <c:formatCode>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26.1</c:v>
                </c:pt>
                <c:pt idx="4">
                  <c:v>45.1</c:v>
                </c:pt>
                <c:pt idx="5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638-9746-BE38-51CAA605F7C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082A54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Sheet1!$F$2:$F$7</c:f>
              <c:numCache>
                <c:formatCode>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</c:v>
                </c:pt>
                <c:pt idx="4">
                  <c:v>33.200000000000003</c:v>
                </c:pt>
                <c:pt idx="5">
                  <c:v>79.3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638-9746-BE38-51CAA605F7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876879568"/>
        <c:axId val="1876109616"/>
      </c:barChart>
      <c:catAx>
        <c:axId val="1876879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2400" b="0" i="0" u="none" strike="noStrike" kern="1200" baseline="0" dirty="0">
                    <a:solidFill>
                      <a:srgbClr val="0E2841"/>
                    </a:solidFill>
                    <a:latin typeface="Cambria" panose="02040503050406030204" pitchFamily="18" charset="0"/>
                  </a:rPr>
                  <a:t>P/E cycle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2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76109616"/>
        <c:crosses val="autoZero"/>
        <c:auto val="1"/>
        <c:lblAlgn val="ctr"/>
        <c:lblOffset val="100"/>
        <c:noMultiLvlLbl val="0"/>
      </c:catAx>
      <c:valAx>
        <c:axId val="1876109616"/>
        <c:scaling>
          <c:orientation val="minMax"/>
          <c:max val="100"/>
          <c:min val="0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altLang="ko-KR" dirty="0"/>
                  <a:t>#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of</a:t>
                </a:r>
                <a:r>
                  <a:rPr lang="en-US" altLang="ko-KR" baseline="0" dirty="0"/>
                  <a:t> blocks [%]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2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in"/>
        <c:minorTickMark val="in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76879568"/>
        <c:crosses val="autoZero"/>
        <c:crossBetween val="between"/>
        <c:majorUnit val="20"/>
        <c:minorUnit val="5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2"/>
          </a:solidFill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21236237333289"/>
          <c:y val="9.4149546268223805E-2"/>
          <c:w val="0.71097112860892375"/>
          <c:h val="0.60582707851224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17.77777778</c:v>
                </c:pt>
              </c:strCache>
            </c:strRef>
          </c:tx>
          <c:spPr>
            <a:solidFill>
              <a:srgbClr val="F0C571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8</c:v>
                </c:pt>
                <c:pt idx="1">
                  <c:v>8.5</c:v>
                </c:pt>
                <c:pt idx="2">
                  <c:v>9</c:v>
                </c:pt>
                <c:pt idx="3">
                  <c:v>9.5</c:v>
                </c:pt>
                <c:pt idx="4">
                  <c:v>10</c:v>
                </c:pt>
                <c:pt idx="5">
                  <c:v>10.5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17.777777777777779</c:v>
                </c:pt>
                <c:pt idx="1">
                  <c:v>15.555555555555555</c:v>
                </c:pt>
                <c:pt idx="2">
                  <c:v>14.444444444444443</c:v>
                </c:pt>
                <c:pt idx="3">
                  <c:v>12.222222222222221</c:v>
                </c:pt>
                <c:pt idx="4">
                  <c:v>11.111111111111111</c:v>
                </c:pt>
                <c:pt idx="5">
                  <c:v>11.111111111111111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C9-AB41-95BC-85FD0B5C10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776720175"/>
        <c:axId val="776721887"/>
      </c:barChart>
      <c:catAx>
        <c:axId val="77672017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dirty="0"/>
                  <a:t>Total</a:t>
                </a:r>
                <a:r>
                  <a:rPr lang="en-US" baseline="0" dirty="0"/>
                  <a:t> erase latency [</a:t>
                </a:r>
                <a:r>
                  <a:rPr lang="en-US" baseline="0" dirty="0" err="1"/>
                  <a:t>ms</a:t>
                </a:r>
                <a:r>
                  <a:rPr lang="en-US" baseline="0" dirty="0"/>
                  <a:t>]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776721887"/>
        <c:crosses val="autoZero"/>
        <c:auto val="1"/>
        <c:lblAlgn val="ctr"/>
        <c:lblOffset val="100"/>
        <c:noMultiLvlLbl val="0"/>
      </c:catAx>
      <c:valAx>
        <c:axId val="776721887"/>
        <c:scaling>
          <c:orientation val="minMax"/>
          <c:max val="20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# of blocks [%]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in"/>
        <c:minorTickMark val="in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776720175"/>
        <c:crosses val="autoZero"/>
        <c:crossBetween val="between"/>
        <c:majorUnit val="5"/>
        <c:minorUnit val="1"/>
      </c:valAx>
      <c:spPr>
        <a:solidFill>
          <a:schemeClr val="bg1"/>
        </a:solidFill>
        <a:ln w="254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">
      <a:noFill/>
    </a:ln>
    <a:effectLst/>
  </c:spPr>
  <c:txPr>
    <a:bodyPr/>
    <a:lstStyle/>
    <a:p>
      <a:pPr>
        <a:defRPr sz="2400">
          <a:solidFill>
            <a:schemeClr val="tx1"/>
          </a:solidFill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96568312588992"/>
          <c:y val="0.16069161210067748"/>
          <c:w val="0.74634350112967185"/>
          <c:h val="0.602117721647305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7F1F8"/>
            </a:solidFill>
            <a:ln w="25400">
              <a:solidFill>
                <a:srgbClr val="EAEAEA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7F1F8"/>
              </a:solidFill>
              <a:ln w="25400">
                <a:solidFill>
                  <a:srgbClr val="EAEAE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392-3D4E-B229-23F8D8542483}"/>
              </c:ext>
            </c:extLst>
          </c:dPt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100</c:v>
                </c:pt>
                <c:pt idx="1">
                  <c:v>76.5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392-3D4E-B229-23F8D854248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1F7F6"/>
            </a:solidFill>
            <a:ln w="25400">
              <a:solidFill>
                <a:srgbClr val="EAEAEA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2F8F7"/>
              </a:solidFill>
              <a:ln w="25400">
                <a:solidFill>
                  <a:srgbClr val="EBEBE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392-3D4E-B229-23F8D8542483}"/>
              </c:ext>
            </c:extLst>
          </c:dPt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0</c:v>
                </c:pt>
                <c:pt idx="1">
                  <c:v>18.399999999999999</c:v>
                </c:pt>
                <c:pt idx="2">
                  <c:v>56.6</c:v>
                </c:pt>
                <c:pt idx="3">
                  <c:v>21.5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392-3D4E-B229-23F8D854248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EFAF3"/>
            </a:solidFill>
            <a:ln w="25400">
              <a:solidFill>
                <a:srgbClr val="EAEAEA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EFAF3"/>
              </a:solidFill>
              <a:ln w="25400">
                <a:solidFill>
                  <a:srgbClr val="EAEAE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392-3D4E-B229-23F8D8542483}"/>
              </c:ext>
            </c:extLst>
          </c:dPt>
          <c:dPt>
            <c:idx val="2"/>
            <c:invertIfNegative val="0"/>
            <c:bubble3D val="0"/>
            <c:spPr>
              <a:solidFill>
                <a:srgbClr val="FEFAF3"/>
              </a:solidFill>
              <a:ln w="25400">
                <a:solidFill>
                  <a:srgbClr val="EAEAE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392-3D4E-B229-23F8D8542483}"/>
              </c:ext>
            </c:extLst>
          </c:dPt>
          <c:dPt>
            <c:idx val="3"/>
            <c:invertIfNegative val="0"/>
            <c:bubble3D val="0"/>
            <c:spPr>
              <a:solidFill>
                <a:srgbClr val="F0C571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392-3D4E-B229-23F8D8542483}"/>
              </c:ext>
            </c:extLst>
          </c:dPt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Sheet1!$D$2:$D$7</c:f>
              <c:numCache>
                <c:formatCode>0</c:formatCode>
                <c:ptCount val="6"/>
                <c:pt idx="0">
                  <c:v>0</c:v>
                </c:pt>
                <c:pt idx="1">
                  <c:v>5.0999999999999996</c:v>
                </c:pt>
                <c:pt idx="2">
                  <c:v>36.4</c:v>
                </c:pt>
                <c:pt idx="3">
                  <c:v>44.4</c:v>
                </c:pt>
                <c:pt idx="4">
                  <c:v>22.7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392-3D4E-B229-23F8D854248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E02B35"/>
            </a:solidFill>
            <a:ln w="25400">
              <a:solidFill>
                <a:srgbClr val="EBEBEB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DEDEE"/>
              </a:solidFill>
              <a:ln w="25400">
                <a:solidFill>
                  <a:srgbClr val="EBEBE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D392-3D4E-B229-23F8D8542483}"/>
              </c:ext>
            </c:extLst>
          </c:dPt>
          <c:dPt>
            <c:idx val="3"/>
            <c:invertIfNegative val="0"/>
            <c:bubble3D val="0"/>
            <c:spPr>
              <a:solidFill>
                <a:srgbClr val="FEEDEF"/>
              </a:solidFill>
              <a:ln w="25400">
                <a:solidFill>
                  <a:srgbClr val="EBEBE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D392-3D4E-B229-23F8D8542483}"/>
              </c:ext>
            </c:extLst>
          </c:dPt>
          <c:dPt>
            <c:idx val="4"/>
            <c:invertIfNegative val="0"/>
            <c:bubble3D val="0"/>
            <c:spPr>
              <a:solidFill>
                <a:srgbClr val="FDEDEE"/>
              </a:solidFill>
              <a:ln w="25400">
                <a:solidFill>
                  <a:srgbClr val="EBEBE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D392-3D4E-B229-23F8D8542483}"/>
              </c:ext>
            </c:extLst>
          </c:dPt>
          <c:dPt>
            <c:idx val="5"/>
            <c:invertIfNegative val="0"/>
            <c:bubble3D val="0"/>
            <c:spPr>
              <a:solidFill>
                <a:srgbClr val="FEEDEF"/>
              </a:solidFill>
              <a:ln w="25400">
                <a:solidFill>
                  <a:srgbClr val="EBEBE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D392-3D4E-B229-23F8D8542483}"/>
              </c:ext>
            </c:extLst>
          </c:dPt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Sheet1!$E$2:$E$7</c:f>
              <c:numCache>
                <c:formatCode>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26.1</c:v>
                </c:pt>
                <c:pt idx="4">
                  <c:v>45.1</c:v>
                </c:pt>
                <c:pt idx="5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D392-3D4E-B229-23F8D854248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082A54"/>
            </a:solidFill>
            <a:ln w="25400">
              <a:solidFill>
                <a:srgbClr val="EBEBEB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EBEDF1"/>
              </a:solidFill>
              <a:ln w="25400">
                <a:solidFill>
                  <a:srgbClr val="EBEBE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392-3D4E-B229-23F8D8542483}"/>
              </c:ext>
            </c:extLst>
          </c:dPt>
          <c:dPt>
            <c:idx val="4"/>
            <c:invertIfNegative val="0"/>
            <c:bubble3D val="0"/>
            <c:spPr>
              <a:solidFill>
                <a:srgbClr val="EBEDF0"/>
              </a:solidFill>
              <a:ln w="25400">
                <a:solidFill>
                  <a:srgbClr val="EBEBE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D392-3D4E-B229-23F8D8542483}"/>
              </c:ext>
            </c:extLst>
          </c:dPt>
          <c:dPt>
            <c:idx val="5"/>
            <c:invertIfNegative val="0"/>
            <c:bubble3D val="0"/>
            <c:spPr>
              <a:solidFill>
                <a:srgbClr val="EBEDF1"/>
              </a:solidFill>
              <a:ln w="25400">
                <a:solidFill>
                  <a:srgbClr val="EBEBE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D392-3D4E-B229-23F8D8542483}"/>
              </c:ext>
            </c:extLst>
          </c:dPt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Sheet1!$F$2:$F$7</c:f>
              <c:numCache>
                <c:formatCode>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</c:v>
                </c:pt>
                <c:pt idx="4">
                  <c:v>33.200000000000003</c:v>
                </c:pt>
                <c:pt idx="5">
                  <c:v>79.3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D392-3D4E-B229-23F8D85424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876879568"/>
        <c:axId val="1876109616"/>
      </c:barChart>
      <c:catAx>
        <c:axId val="1876879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2400" b="0" i="0" u="none" strike="noStrike" kern="1200" baseline="0" dirty="0">
                    <a:solidFill>
                      <a:srgbClr val="0E2841"/>
                    </a:solidFill>
                    <a:latin typeface="Cambria" panose="02040503050406030204" pitchFamily="18" charset="0"/>
                  </a:rPr>
                  <a:t>P/E cycle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2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76109616"/>
        <c:crosses val="autoZero"/>
        <c:auto val="1"/>
        <c:lblAlgn val="ctr"/>
        <c:lblOffset val="100"/>
        <c:noMultiLvlLbl val="0"/>
      </c:catAx>
      <c:valAx>
        <c:axId val="1876109616"/>
        <c:scaling>
          <c:orientation val="minMax"/>
          <c:max val="100"/>
          <c:min val="0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altLang="ko-KR" dirty="0"/>
                  <a:t>#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of</a:t>
                </a:r>
                <a:r>
                  <a:rPr lang="en-US" altLang="ko-KR" baseline="0" dirty="0"/>
                  <a:t> blocks [%]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2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in"/>
        <c:minorTickMark val="in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76879568"/>
        <c:crosses val="autoZero"/>
        <c:crossBetween val="between"/>
        <c:majorUnit val="20"/>
        <c:minorUnit val="5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2"/>
          </a:solidFill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96568312588992"/>
          <c:y val="0.16069161210067748"/>
          <c:w val="0.74634350112967185"/>
          <c:h val="0.602117721647305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A559AA"/>
            </a:solidFill>
            <a:ln w="2540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59AA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8F-AD43-8597-40B26A3E57F5}"/>
              </c:ext>
            </c:extLst>
          </c:dPt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100</c:v>
                </c:pt>
                <c:pt idx="1">
                  <c:v>76.5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8F-AD43-8597-40B26A3E57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59A89C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0</c:v>
                </c:pt>
                <c:pt idx="1">
                  <c:v>18.399999999999999</c:v>
                </c:pt>
                <c:pt idx="2">
                  <c:v>56.6</c:v>
                </c:pt>
                <c:pt idx="3">
                  <c:v>21.5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8F-AD43-8597-40B26A3E57F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0C571"/>
            </a:solidFill>
            <a:ln w="25400"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0C571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8F-AD43-8597-40B26A3E57F5}"/>
              </c:ext>
            </c:extLst>
          </c:dPt>
          <c:dPt>
            <c:idx val="2"/>
            <c:invertIfNegative val="0"/>
            <c:bubble3D val="0"/>
            <c:spPr>
              <a:solidFill>
                <a:srgbClr val="F0C571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8F-AD43-8597-40B26A3E57F5}"/>
              </c:ext>
            </c:extLst>
          </c:dPt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Sheet1!$D$2:$D$7</c:f>
              <c:numCache>
                <c:formatCode>0</c:formatCode>
                <c:ptCount val="6"/>
                <c:pt idx="0">
                  <c:v>0</c:v>
                </c:pt>
                <c:pt idx="1">
                  <c:v>5.0999999999999996</c:v>
                </c:pt>
                <c:pt idx="2">
                  <c:v>36.4</c:v>
                </c:pt>
                <c:pt idx="3">
                  <c:v>44.4</c:v>
                </c:pt>
                <c:pt idx="4">
                  <c:v>22.7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8F-AD43-8597-40B26A3E57F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E02B35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Sheet1!$E$2:$E$7</c:f>
              <c:numCache>
                <c:formatCode>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26.1</c:v>
                </c:pt>
                <c:pt idx="4">
                  <c:v>45.1</c:v>
                </c:pt>
                <c:pt idx="5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28F-AD43-8597-40B26A3E57F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082A54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Sheet1!$F$2:$F$7</c:f>
              <c:numCache>
                <c:formatCode>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</c:v>
                </c:pt>
                <c:pt idx="4">
                  <c:v>33.200000000000003</c:v>
                </c:pt>
                <c:pt idx="5">
                  <c:v>79.3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28F-AD43-8597-40B26A3E57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876879568"/>
        <c:axId val="1876109616"/>
      </c:barChart>
      <c:catAx>
        <c:axId val="1876879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2400" b="0" i="0" u="none" strike="noStrike" kern="1200" baseline="0" dirty="0">
                    <a:solidFill>
                      <a:srgbClr val="0E2841"/>
                    </a:solidFill>
                    <a:latin typeface="Cambria" panose="02040503050406030204" pitchFamily="18" charset="0"/>
                  </a:rPr>
                  <a:t>P/E cycle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2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76109616"/>
        <c:crosses val="autoZero"/>
        <c:auto val="1"/>
        <c:lblAlgn val="ctr"/>
        <c:lblOffset val="100"/>
        <c:noMultiLvlLbl val="0"/>
      </c:catAx>
      <c:valAx>
        <c:axId val="1876109616"/>
        <c:scaling>
          <c:orientation val="minMax"/>
          <c:max val="100"/>
          <c:min val="0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altLang="ko-KR" dirty="0"/>
                  <a:t>#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of</a:t>
                </a:r>
                <a:r>
                  <a:rPr lang="en-US" altLang="ko-KR" baseline="0" dirty="0"/>
                  <a:t> blocks [%]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2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in"/>
        <c:minorTickMark val="in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76879568"/>
        <c:crosses val="autoZero"/>
        <c:crossBetween val="between"/>
        <c:majorUnit val="20"/>
        <c:minorUnit val="5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2"/>
          </a:solidFill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21236237333289"/>
          <c:y val="9.4149546268223805E-2"/>
          <c:w val="0.71097112860892375"/>
          <c:h val="0.60582707851224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17.77777778</c:v>
                </c:pt>
              </c:strCache>
            </c:strRef>
          </c:tx>
          <c:spPr>
            <a:solidFill>
              <a:srgbClr val="F0C571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8</c:v>
                </c:pt>
                <c:pt idx="1">
                  <c:v>8.5</c:v>
                </c:pt>
                <c:pt idx="2">
                  <c:v>9</c:v>
                </c:pt>
                <c:pt idx="3">
                  <c:v>9.5</c:v>
                </c:pt>
                <c:pt idx="4">
                  <c:v>10</c:v>
                </c:pt>
                <c:pt idx="5">
                  <c:v>10.5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17.777777777777779</c:v>
                </c:pt>
                <c:pt idx="1">
                  <c:v>15.555555555555555</c:v>
                </c:pt>
                <c:pt idx="2">
                  <c:v>14.444444444444443</c:v>
                </c:pt>
                <c:pt idx="3">
                  <c:v>12.222222222222221</c:v>
                </c:pt>
                <c:pt idx="4">
                  <c:v>11.111111111111111</c:v>
                </c:pt>
                <c:pt idx="5">
                  <c:v>11.111111111111111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C9-AB41-95BC-85FD0B5C10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776720175"/>
        <c:axId val="776721887"/>
      </c:barChart>
      <c:catAx>
        <c:axId val="77672017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2400" b="0" i="0" u="none" strike="noStrike" kern="1200" baseline="0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Total erase latency [</a:t>
                </a:r>
                <a:r>
                  <a:rPr lang="en-US" sz="2400" b="0" i="0" u="none" strike="noStrike" kern="1200" baseline="0" dirty="0" err="1">
                    <a:solidFill>
                      <a:prstClr val="black"/>
                    </a:solidFill>
                    <a:latin typeface="Cambria" panose="02040503050406030204" pitchFamily="18" charset="0"/>
                  </a:rPr>
                  <a:t>ms</a:t>
                </a:r>
                <a:r>
                  <a:rPr lang="en-US" sz="2400" b="0" i="0" u="none" strike="noStrike" kern="1200" baseline="0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776721887"/>
        <c:crosses val="autoZero"/>
        <c:auto val="1"/>
        <c:lblAlgn val="ctr"/>
        <c:lblOffset val="100"/>
        <c:noMultiLvlLbl val="0"/>
      </c:catAx>
      <c:valAx>
        <c:axId val="776721887"/>
        <c:scaling>
          <c:orientation val="minMax"/>
          <c:max val="20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# of blocks [%]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in"/>
        <c:minorTickMark val="in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776720175"/>
        <c:crosses val="autoZero"/>
        <c:crossBetween val="between"/>
        <c:majorUnit val="5"/>
        <c:minorUnit val="1"/>
      </c:valAx>
      <c:spPr>
        <a:solidFill>
          <a:schemeClr val="bg1"/>
        </a:solidFill>
        <a:ln w="254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">
      <a:noFill/>
    </a:ln>
    <a:effectLst/>
  </c:spPr>
  <c:txPr>
    <a:bodyPr/>
    <a:lstStyle/>
    <a:p>
      <a:pPr>
        <a:defRPr sz="2400">
          <a:solidFill>
            <a:schemeClr val="tx1"/>
          </a:solidFill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96568312588992"/>
          <c:y val="0.16069161210067748"/>
          <c:w val="0.74634350112967185"/>
          <c:h val="0.602117721647305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A559AA"/>
            </a:solidFill>
            <a:ln w="2540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59AA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8F-AD43-8597-40B26A3E57F5}"/>
              </c:ext>
            </c:extLst>
          </c:dPt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100</c:v>
                </c:pt>
                <c:pt idx="1">
                  <c:v>76.5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8F-AD43-8597-40B26A3E57F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59A89C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0</c:v>
                </c:pt>
                <c:pt idx="1">
                  <c:v>18.399999999999999</c:v>
                </c:pt>
                <c:pt idx="2">
                  <c:v>56.6</c:v>
                </c:pt>
                <c:pt idx="3">
                  <c:v>21.5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8F-AD43-8597-40B26A3E57F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0C571"/>
            </a:solidFill>
            <a:ln w="25400"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0C571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8F-AD43-8597-40B26A3E57F5}"/>
              </c:ext>
            </c:extLst>
          </c:dPt>
          <c:dPt>
            <c:idx val="2"/>
            <c:invertIfNegative val="0"/>
            <c:bubble3D val="0"/>
            <c:spPr>
              <a:solidFill>
                <a:srgbClr val="F0C571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8F-AD43-8597-40B26A3E57F5}"/>
              </c:ext>
            </c:extLst>
          </c:dPt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Sheet1!$D$2:$D$7</c:f>
              <c:numCache>
                <c:formatCode>0</c:formatCode>
                <c:ptCount val="6"/>
                <c:pt idx="0">
                  <c:v>0</c:v>
                </c:pt>
                <c:pt idx="1">
                  <c:v>5.0999999999999996</c:v>
                </c:pt>
                <c:pt idx="2">
                  <c:v>36.4</c:v>
                </c:pt>
                <c:pt idx="3">
                  <c:v>44.4</c:v>
                </c:pt>
                <c:pt idx="4">
                  <c:v>22.7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8F-AD43-8597-40B26A3E57F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E02B35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Sheet1!$E$2:$E$7</c:f>
              <c:numCache>
                <c:formatCode>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26.1</c:v>
                </c:pt>
                <c:pt idx="4">
                  <c:v>45.1</c:v>
                </c:pt>
                <c:pt idx="5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28F-AD43-8597-40B26A3E57F5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082A54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Sheet1!$F$2:$F$7</c:f>
              <c:numCache>
                <c:formatCode>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</c:v>
                </c:pt>
                <c:pt idx="4">
                  <c:v>33.200000000000003</c:v>
                </c:pt>
                <c:pt idx="5">
                  <c:v>79.3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28F-AD43-8597-40B26A3E57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876879568"/>
        <c:axId val="1876109616"/>
      </c:barChart>
      <c:catAx>
        <c:axId val="1876879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2400" b="0" i="0" u="none" strike="noStrike" kern="1200" baseline="0" dirty="0">
                    <a:solidFill>
                      <a:srgbClr val="0E2841"/>
                    </a:solidFill>
                    <a:latin typeface="Cambria" panose="02040503050406030204" pitchFamily="18" charset="0"/>
                  </a:rPr>
                  <a:t>P/E cycle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2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76109616"/>
        <c:crosses val="autoZero"/>
        <c:auto val="1"/>
        <c:lblAlgn val="ctr"/>
        <c:lblOffset val="100"/>
        <c:noMultiLvlLbl val="0"/>
      </c:catAx>
      <c:valAx>
        <c:axId val="1876109616"/>
        <c:scaling>
          <c:orientation val="minMax"/>
          <c:max val="100"/>
          <c:min val="0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altLang="ko-KR" dirty="0"/>
                  <a:t>#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of</a:t>
                </a:r>
                <a:r>
                  <a:rPr lang="en-US" altLang="ko-KR" baseline="0" dirty="0"/>
                  <a:t> blocks [%]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2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in"/>
        <c:minorTickMark val="in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76879568"/>
        <c:crosses val="autoZero"/>
        <c:crossBetween val="between"/>
        <c:majorUnit val="20"/>
        <c:minorUnit val="5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2"/>
          </a:solidFill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21236237333289"/>
          <c:y val="9.4149546268223805E-2"/>
          <c:w val="0.71097112860892375"/>
          <c:h val="0.60582707851224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17.77777778</c:v>
                </c:pt>
              </c:strCache>
            </c:strRef>
          </c:tx>
          <c:spPr>
            <a:solidFill>
              <a:srgbClr val="F0C571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8</c:v>
                </c:pt>
                <c:pt idx="1">
                  <c:v>8.5</c:v>
                </c:pt>
                <c:pt idx="2">
                  <c:v>9</c:v>
                </c:pt>
                <c:pt idx="3">
                  <c:v>9.5</c:v>
                </c:pt>
                <c:pt idx="4">
                  <c:v>10</c:v>
                </c:pt>
                <c:pt idx="5">
                  <c:v>10.5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17.777777777777779</c:v>
                </c:pt>
                <c:pt idx="1">
                  <c:v>15.555555555555555</c:v>
                </c:pt>
                <c:pt idx="2">
                  <c:v>14.444444444444443</c:v>
                </c:pt>
                <c:pt idx="3">
                  <c:v>12.222222222222221</c:v>
                </c:pt>
                <c:pt idx="4">
                  <c:v>11.111111111111111</c:v>
                </c:pt>
                <c:pt idx="5">
                  <c:v>11.111111111111111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C9-AB41-95BC-85FD0B5C10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776720175"/>
        <c:axId val="776721887"/>
      </c:barChart>
      <c:catAx>
        <c:axId val="77672017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2400" b="0" i="0" u="none" strike="noStrike" kern="1200" baseline="0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Total erase latency [</a:t>
                </a:r>
                <a:r>
                  <a:rPr lang="en-US" sz="2400" b="0" i="0" u="none" strike="noStrike" kern="1200" baseline="0" dirty="0" err="1">
                    <a:solidFill>
                      <a:prstClr val="black"/>
                    </a:solidFill>
                    <a:latin typeface="Cambria" panose="02040503050406030204" pitchFamily="18" charset="0"/>
                  </a:rPr>
                  <a:t>ms</a:t>
                </a:r>
                <a:r>
                  <a:rPr lang="en-US" sz="2400" b="0" i="0" u="none" strike="noStrike" kern="1200" baseline="0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776721887"/>
        <c:crosses val="autoZero"/>
        <c:auto val="1"/>
        <c:lblAlgn val="ctr"/>
        <c:lblOffset val="100"/>
        <c:noMultiLvlLbl val="0"/>
      </c:catAx>
      <c:valAx>
        <c:axId val="776721887"/>
        <c:scaling>
          <c:orientation val="minMax"/>
          <c:max val="20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# of blocks [%]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in"/>
        <c:minorTickMark val="in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776720175"/>
        <c:crosses val="autoZero"/>
        <c:crossBetween val="between"/>
        <c:majorUnit val="5"/>
        <c:minorUnit val="1"/>
      </c:valAx>
      <c:spPr>
        <a:solidFill>
          <a:schemeClr val="bg1"/>
        </a:solidFill>
        <a:ln w="254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">
      <a:noFill/>
    </a:ln>
    <a:effectLst/>
  </c:spPr>
  <c:txPr>
    <a:bodyPr/>
    <a:lstStyle/>
    <a:p>
      <a:pPr>
        <a:defRPr sz="2400">
          <a:solidFill>
            <a:schemeClr val="tx1"/>
          </a:solidFill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96568312588992"/>
          <c:y val="0.16069161210067748"/>
          <c:w val="0.74634350112967185"/>
          <c:h val="0.602117721647305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A559AA"/>
            </a:solidFill>
            <a:ln w="2540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59AA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64-D546-9041-495502B4000E}"/>
              </c:ext>
            </c:extLst>
          </c:dPt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100</c:v>
                </c:pt>
                <c:pt idx="1">
                  <c:v>76.5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64-D546-9041-495502B400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59A89C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0</c:v>
                </c:pt>
                <c:pt idx="1">
                  <c:v>18.399999999999999</c:v>
                </c:pt>
                <c:pt idx="2">
                  <c:v>56.6</c:v>
                </c:pt>
                <c:pt idx="3">
                  <c:v>21.5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64-D546-9041-495502B4000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0C571"/>
            </a:solidFill>
            <a:ln w="25400"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0C571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64-D546-9041-495502B4000E}"/>
              </c:ext>
            </c:extLst>
          </c:dPt>
          <c:dPt>
            <c:idx val="2"/>
            <c:invertIfNegative val="0"/>
            <c:bubble3D val="0"/>
            <c:spPr>
              <a:solidFill>
                <a:srgbClr val="F0C571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764-D546-9041-495502B4000E}"/>
              </c:ext>
            </c:extLst>
          </c:dPt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Sheet1!$D$2:$D$7</c:f>
              <c:numCache>
                <c:formatCode>0</c:formatCode>
                <c:ptCount val="6"/>
                <c:pt idx="0">
                  <c:v>0</c:v>
                </c:pt>
                <c:pt idx="1">
                  <c:v>5.0999999999999996</c:v>
                </c:pt>
                <c:pt idx="2">
                  <c:v>36.4</c:v>
                </c:pt>
                <c:pt idx="3">
                  <c:v>44.4</c:v>
                </c:pt>
                <c:pt idx="4">
                  <c:v>22.7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64-D546-9041-495502B4000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E02B35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Sheet1!$E$2:$E$7</c:f>
              <c:numCache>
                <c:formatCode>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26.1</c:v>
                </c:pt>
                <c:pt idx="4">
                  <c:v>45.1</c:v>
                </c:pt>
                <c:pt idx="5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764-D546-9041-495502B4000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082A54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Sheet1!$F$2:$F$7</c:f>
              <c:numCache>
                <c:formatCode>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</c:v>
                </c:pt>
                <c:pt idx="4">
                  <c:v>33.200000000000003</c:v>
                </c:pt>
                <c:pt idx="5">
                  <c:v>79.3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764-D546-9041-495502B40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876879568"/>
        <c:axId val="1876109616"/>
      </c:barChart>
      <c:catAx>
        <c:axId val="1876879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dirty="0"/>
                  <a:t>P/E cycle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2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76109616"/>
        <c:crosses val="autoZero"/>
        <c:auto val="1"/>
        <c:lblAlgn val="ctr"/>
        <c:lblOffset val="100"/>
        <c:noMultiLvlLbl val="0"/>
      </c:catAx>
      <c:valAx>
        <c:axId val="1876109616"/>
        <c:scaling>
          <c:orientation val="minMax"/>
          <c:max val="100"/>
          <c:min val="0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altLang="ko-KR" dirty="0"/>
                  <a:t>#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of</a:t>
                </a:r>
                <a:r>
                  <a:rPr lang="en-US" altLang="ko-KR" baseline="0" dirty="0"/>
                  <a:t> blocks [%]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2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in"/>
        <c:minorTickMark val="in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76879568"/>
        <c:crosses val="autoZero"/>
        <c:crossBetween val="between"/>
        <c:majorUnit val="20"/>
        <c:minorUnit val="5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2"/>
          </a:solidFill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96568312588992"/>
          <c:y val="0.16069161210067748"/>
          <c:w val="0.74634350112967185"/>
          <c:h val="0.602117721647305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A559AA"/>
            </a:solidFill>
            <a:ln w="2540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59AA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764-D546-9041-495502B4000E}"/>
              </c:ext>
            </c:extLst>
          </c:dPt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100</c:v>
                </c:pt>
                <c:pt idx="1">
                  <c:v>76.5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764-D546-9041-495502B400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0F7F5"/>
            </a:solidFill>
            <a:ln w="25400">
              <a:solidFill>
                <a:srgbClr val="E6E6E6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0</c:v>
                </c:pt>
                <c:pt idx="1">
                  <c:v>18.399999999999999</c:v>
                </c:pt>
                <c:pt idx="2">
                  <c:v>56.6</c:v>
                </c:pt>
                <c:pt idx="3">
                  <c:v>21.5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764-D546-9041-495502B4000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EFAF2"/>
            </a:solidFill>
            <a:ln w="25400">
              <a:solidFill>
                <a:srgbClr val="E6E6E6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EFAF2"/>
              </a:solidFill>
              <a:ln w="25400">
                <a:solidFill>
                  <a:srgbClr val="E6E6E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764-D546-9041-495502B4000E}"/>
              </c:ext>
            </c:extLst>
          </c:dPt>
          <c:dPt>
            <c:idx val="2"/>
            <c:invertIfNegative val="0"/>
            <c:bubble3D val="0"/>
            <c:spPr>
              <a:solidFill>
                <a:srgbClr val="FEFAF2"/>
              </a:solidFill>
              <a:ln w="25400">
                <a:solidFill>
                  <a:srgbClr val="E6E6E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764-D546-9041-495502B4000E}"/>
              </c:ext>
            </c:extLst>
          </c:dPt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Sheet1!$D$2:$D$7</c:f>
              <c:numCache>
                <c:formatCode>0</c:formatCode>
                <c:ptCount val="6"/>
                <c:pt idx="0">
                  <c:v>0</c:v>
                </c:pt>
                <c:pt idx="1">
                  <c:v>5.0999999999999996</c:v>
                </c:pt>
                <c:pt idx="2">
                  <c:v>36.4</c:v>
                </c:pt>
                <c:pt idx="3">
                  <c:v>44.4</c:v>
                </c:pt>
                <c:pt idx="4">
                  <c:v>22.7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764-D546-9041-495502B4000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FDECEC"/>
            </a:solidFill>
            <a:ln w="25400">
              <a:solidFill>
                <a:srgbClr val="E6E6E6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Sheet1!$E$2:$E$7</c:f>
              <c:numCache>
                <c:formatCode>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26.1</c:v>
                </c:pt>
                <c:pt idx="4">
                  <c:v>45.1</c:v>
                </c:pt>
                <c:pt idx="5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6764-D546-9041-495502B4000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E8EAEF"/>
            </a:solidFill>
            <a:ln w="25400">
              <a:solidFill>
                <a:srgbClr val="E6E6E6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Sheet1!$F$2:$F$7</c:f>
              <c:numCache>
                <c:formatCode>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</c:v>
                </c:pt>
                <c:pt idx="4">
                  <c:v>33.200000000000003</c:v>
                </c:pt>
                <c:pt idx="5">
                  <c:v>79.3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764-D546-9041-495502B400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876879568"/>
        <c:axId val="1876109616"/>
      </c:barChart>
      <c:catAx>
        <c:axId val="1876879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2400" b="0" i="0" u="none" strike="noStrike" kern="1200" baseline="0" dirty="0">
                    <a:solidFill>
                      <a:srgbClr val="0E2841"/>
                    </a:solidFill>
                    <a:latin typeface="Cambria" panose="02040503050406030204" pitchFamily="18" charset="0"/>
                  </a:rPr>
                  <a:t>P/E cycle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2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76109616"/>
        <c:crosses val="autoZero"/>
        <c:auto val="1"/>
        <c:lblAlgn val="ctr"/>
        <c:lblOffset val="100"/>
        <c:noMultiLvlLbl val="0"/>
      </c:catAx>
      <c:valAx>
        <c:axId val="1876109616"/>
        <c:scaling>
          <c:orientation val="minMax"/>
          <c:max val="100"/>
          <c:min val="0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altLang="ko-KR" dirty="0"/>
                  <a:t>#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of</a:t>
                </a:r>
                <a:r>
                  <a:rPr lang="en-US" altLang="ko-KR" baseline="0" dirty="0"/>
                  <a:t> blocks [%]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2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in"/>
        <c:minorTickMark val="in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76879568"/>
        <c:crosses val="autoZero"/>
        <c:crossBetween val="between"/>
        <c:majorUnit val="20"/>
        <c:minorUnit val="5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2"/>
          </a:solidFill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08710629921258E-2"/>
          <c:y val="0.19368280112023298"/>
          <c:w val="0.88079690008300049"/>
          <c:h val="0.74870722473924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Baseline</c:v>
                </c:pt>
              </c:strCache>
            </c:strRef>
          </c:tx>
          <c:spPr>
            <a:ln w="50800" cap="rnd">
              <a:solidFill>
                <a:srgbClr val="E02B35"/>
              </a:solidFill>
              <a:round/>
            </a:ln>
            <a:effectLst/>
          </c:spPr>
          <c:marker>
            <c:symbol val="circle"/>
            <c:size val="16"/>
            <c:spPr>
              <a:solidFill>
                <a:srgbClr val="E02B35"/>
              </a:solidFill>
              <a:ln w="25400">
                <a:solidFill>
                  <a:schemeClr val="tx1"/>
                </a:solidFill>
              </a:ln>
              <a:effectLst/>
            </c:spPr>
          </c:marker>
          <c:cat>
            <c:strRef>
              <c:f>Sheet1!$B$1:$CD$1</c:f>
              <c:strCache>
                <c:ptCount val="81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1,000</c:v>
                </c:pt>
                <c:pt idx="11">
                  <c:v>1,100</c:v>
                </c:pt>
                <c:pt idx="12">
                  <c:v>1,200</c:v>
                </c:pt>
                <c:pt idx="13">
                  <c:v>1,300</c:v>
                </c:pt>
                <c:pt idx="14">
                  <c:v>1,400</c:v>
                </c:pt>
                <c:pt idx="15">
                  <c:v>1,500</c:v>
                </c:pt>
                <c:pt idx="16">
                  <c:v>1,600</c:v>
                </c:pt>
                <c:pt idx="17">
                  <c:v>1,700</c:v>
                </c:pt>
                <c:pt idx="18">
                  <c:v>1,800</c:v>
                </c:pt>
                <c:pt idx="19">
                  <c:v>1,900</c:v>
                </c:pt>
                <c:pt idx="20">
                  <c:v>2,000</c:v>
                </c:pt>
                <c:pt idx="21">
                  <c:v>2,100</c:v>
                </c:pt>
                <c:pt idx="22">
                  <c:v>2,200</c:v>
                </c:pt>
                <c:pt idx="23">
                  <c:v>2,300</c:v>
                </c:pt>
                <c:pt idx="24">
                  <c:v>2,400</c:v>
                </c:pt>
                <c:pt idx="25">
                  <c:v>2,500</c:v>
                </c:pt>
                <c:pt idx="26">
                  <c:v>2,600</c:v>
                </c:pt>
                <c:pt idx="27">
                  <c:v>2,700</c:v>
                </c:pt>
                <c:pt idx="28">
                  <c:v>2,800</c:v>
                </c:pt>
                <c:pt idx="29">
                  <c:v>2,900</c:v>
                </c:pt>
                <c:pt idx="30">
                  <c:v>3,000</c:v>
                </c:pt>
                <c:pt idx="31">
                  <c:v>3,100</c:v>
                </c:pt>
                <c:pt idx="32">
                  <c:v>3,200</c:v>
                </c:pt>
                <c:pt idx="33">
                  <c:v>3,300</c:v>
                </c:pt>
                <c:pt idx="34">
                  <c:v>3,400</c:v>
                </c:pt>
                <c:pt idx="35">
                  <c:v>3,500</c:v>
                </c:pt>
                <c:pt idx="36">
                  <c:v>3,600</c:v>
                </c:pt>
                <c:pt idx="37">
                  <c:v>3,700</c:v>
                </c:pt>
                <c:pt idx="38">
                  <c:v>3,800</c:v>
                </c:pt>
                <c:pt idx="39">
                  <c:v>3,900</c:v>
                </c:pt>
                <c:pt idx="40">
                  <c:v>4,000</c:v>
                </c:pt>
                <c:pt idx="41">
                  <c:v>4,100</c:v>
                </c:pt>
                <c:pt idx="42">
                  <c:v>4,200</c:v>
                </c:pt>
                <c:pt idx="43">
                  <c:v>4,300</c:v>
                </c:pt>
                <c:pt idx="44">
                  <c:v>4,400</c:v>
                </c:pt>
                <c:pt idx="45">
                  <c:v>4,500</c:v>
                </c:pt>
                <c:pt idx="46">
                  <c:v>4,600</c:v>
                </c:pt>
                <c:pt idx="47">
                  <c:v>4,700</c:v>
                </c:pt>
                <c:pt idx="48">
                  <c:v>4,800</c:v>
                </c:pt>
                <c:pt idx="49">
                  <c:v>4,900</c:v>
                </c:pt>
                <c:pt idx="50">
                  <c:v>5,000</c:v>
                </c:pt>
                <c:pt idx="51">
                  <c:v>5,100</c:v>
                </c:pt>
                <c:pt idx="52">
                  <c:v>5,200</c:v>
                </c:pt>
                <c:pt idx="53">
                  <c:v>5,300</c:v>
                </c:pt>
                <c:pt idx="54">
                  <c:v>5,400</c:v>
                </c:pt>
                <c:pt idx="55">
                  <c:v>5,500</c:v>
                </c:pt>
                <c:pt idx="56">
                  <c:v>5,600</c:v>
                </c:pt>
                <c:pt idx="57">
                  <c:v>5,700</c:v>
                </c:pt>
                <c:pt idx="58">
                  <c:v>5,800</c:v>
                </c:pt>
                <c:pt idx="59">
                  <c:v>5,900</c:v>
                </c:pt>
                <c:pt idx="60">
                  <c:v>6,000</c:v>
                </c:pt>
                <c:pt idx="61">
                  <c:v>6,100</c:v>
                </c:pt>
                <c:pt idx="62">
                  <c:v>6,200</c:v>
                </c:pt>
                <c:pt idx="63">
                  <c:v>6,300</c:v>
                </c:pt>
                <c:pt idx="64">
                  <c:v>6,400</c:v>
                </c:pt>
                <c:pt idx="65">
                  <c:v>6,500</c:v>
                </c:pt>
                <c:pt idx="66">
                  <c:v>6,600</c:v>
                </c:pt>
                <c:pt idx="67">
                  <c:v>6,700</c:v>
                </c:pt>
                <c:pt idx="68">
                  <c:v>6,800</c:v>
                </c:pt>
                <c:pt idx="69">
                  <c:v>6,900</c:v>
                </c:pt>
                <c:pt idx="70">
                  <c:v>7,000</c:v>
                </c:pt>
                <c:pt idx="71">
                  <c:v>7,100</c:v>
                </c:pt>
                <c:pt idx="72">
                  <c:v>7,200</c:v>
                </c:pt>
                <c:pt idx="73">
                  <c:v>7,300</c:v>
                </c:pt>
                <c:pt idx="74">
                  <c:v>7,400</c:v>
                </c:pt>
                <c:pt idx="75">
                  <c:v>7,500</c:v>
                </c:pt>
                <c:pt idx="76">
                  <c:v>7,600</c:v>
                </c:pt>
                <c:pt idx="77">
                  <c:v>7,700</c:v>
                </c:pt>
                <c:pt idx="78">
                  <c:v>7,800</c:v>
                </c:pt>
                <c:pt idx="79">
                  <c:v>7,900</c:v>
                </c:pt>
                <c:pt idx="80">
                  <c:v>8,000</c:v>
                </c:pt>
              </c:strCache>
            </c:strRef>
          </c:cat>
          <c:val>
            <c:numRef>
              <c:f>Sheet1!$B$2:$CD$2</c:f>
              <c:numCache>
                <c:formatCode>General</c:formatCode>
                <c:ptCount val="81"/>
                <c:pt idx="0">
                  <c:v>16</c:v>
                </c:pt>
                <c:pt idx="10">
                  <c:v>27</c:v>
                </c:pt>
                <c:pt idx="20">
                  <c:v>31</c:v>
                </c:pt>
                <c:pt idx="30">
                  <c:v>38</c:v>
                </c:pt>
                <c:pt idx="40">
                  <c:v>43</c:v>
                </c:pt>
                <c:pt idx="50">
                  <c:v>58</c:v>
                </c:pt>
                <c:pt idx="53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61-AF47-AA2B-A612004692AF}"/>
            </c:ext>
          </c:extLst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AEROCONS</c:v>
                </c:pt>
              </c:strCache>
            </c:strRef>
          </c:tx>
          <c:spPr>
            <a:ln w="50800" cap="rnd">
              <a:solidFill>
                <a:srgbClr val="59A89C"/>
              </a:solidFill>
              <a:round/>
            </a:ln>
            <a:effectLst/>
          </c:spPr>
          <c:marker>
            <c:symbol val="triangle"/>
            <c:size val="16"/>
            <c:spPr>
              <a:solidFill>
                <a:srgbClr val="59A89C"/>
              </a:solidFill>
              <a:ln w="25400">
                <a:solidFill>
                  <a:schemeClr val="tx1"/>
                </a:solidFill>
              </a:ln>
              <a:effectLst/>
            </c:spPr>
          </c:marker>
          <c:cat>
            <c:strRef>
              <c:f>Sheet1!$B$1:$CD$1</c:f>
              <c:strCache>
                <c:ptCount val="81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1,000</c:v>
                </c:pt>
                <c:pt idx="11">
                  <c:v>1,100</c:v>
                </c:pt>
                <c:pt idx="12">
                  <c:v>1,200</c:v>
                </c:pt>
                <c:pt idx="13">
                  <c:v>1,300</c:v>
                </c:pt>
                <c:pt idx="14">
                  <c:v>1,400</c:v>
                </c:pt>
                <c:pt idx="15">
                  <c:v>1,500</c:v>
                </c:pt>
                <c:pt idx="16">
                  <c:v>1,600</c:v>
                </c:pt>
                <c:pt idx="17">
                  <c:v>1,700</c:v>
                </c:pt>
                <c:pt idx="18">
                  <c:v>1,800</c:v>
                </c:pt>
                <c:pt idx="19">
                  <c:v>1,900</c:v>
                </c:pt>
                <c:pt idx="20">
                  <c:v>2,000</c:v>
                </c:pt>
                <c:pt idx="21">
                  <c:v>2,100</c:v>
                </c:pt>
                <c:pt idx="22">
                  <c:v>2,200</c:v>
                </c:pt>
                <c:pt idx="23">
                  <c:v>2,300</c:v>
                </c:pt>
                <c:pt idx="24">
                  <c:v>2,400</c:v>
                </c:pt>
                <c:pt idx="25">
                  <c:v>2,500</c:v>
                </c:pt>
                <c:pt idx="26">
                  <c:v>2,600</c:v>
                </c:pt>
                <c:pt idx="27">
                  <c:v>2,700</c:v>
                </c:pt>
                <c:pt idx="28">
                  <c:v>2,800</c:v>
                </c:pt>
                <c:pt idx="29">
                  <c:v>2,900</c:v>
                </c:pt>
                <c:pt idx="30">
                  <c:v>3,000</c:v>
                </c:pt>
                <c:pt idx="31">
                  <c:v>3,100</c:v>
                </c:pt>
                <c:pt idx="32">
                  <c:v>3,200</c:v>
                </c:pt>
                <c:pt idx="33">
                  <c:v>3,300</c:v>
                </c:pt>
                <c:pt idx="34">
                  <c:v>3,400</c:v>
                </c:pt>
                <c:pt idx="35">
                  <c:v>3,500</c:v>
                </c:pt>
                <c:pt idx="36">
                  <c:v>3,600</c:v>
                </c:pt>
                <c:pt idx="37">
                  <c:v>3,700</c:v>
                </c:pt>
                <c:pt idx="38">
                  <c:v>3,800</c:v>
                </c:pt>
                <c:pt idx="39">
                  <c:v>3,900</c:v>
                </c:pt>
                <c:pt idx="40">
                  <c:v>4,000</c:v>
                </c:pt>
                <c:pt idx="41">
                  <c:v>4,100</c:v>
                </c:pt>
                <c:pt idx="42">
                  <c:v>4,200</c:v>
                </c:pt>
                <c:pt idx="43">
                  <c:v>4,300</c:v>
                </c:pt>
                <c:pt idx="44">
                  <c:v>4,400</c:v>
                </c:pt>
                <c:pt idx="45">
                  <c:v>4,500</c:v>
                </c:pt>
                <c:pt idx="46">
                  <c:v>4,600</c:v>
                </c:pt>
                <c:pt idx="47">
                  <c:v>4,700</c:v>
                </c:pt>
                <c:pt idx="48">
                  <c:v>4,800</c:v>
                </c:pt>
                <c:pt idx="49">
                  <c:v>4,900</c:v>
                </c:pt>
                <c:pt idx="50">
                  <c:v>5,000</c:v>
                </c:pt>
                <c:pt idx="51">
                  <c:v>5,100</c:v>
                </c:pt>
                <c:pt idx="52">
                  <c:v>5,200</c:v>
                </c:pt>
                <c:pt idx="53">
                  <c:v>5,300</c:v>
                </c:pt>
                <c:pt idx="54">
                  <c:v>5,400</c:v>
                </c:pt>
                <c:pt idx="55">
                  <c:v>5,500</c:v>
                </c:pt>
                <c:pt idx="56">
                  <c:v>5,600</c:v>
                </c:pt>
                <c:pt idx="57">
                  <c:v>5,700</c:v>
                </c:pt>
                <c:pt idx="58">
                  <c:v>5,800</c:v>
                </c:pt>
                <c:pt idx="59">
                  <c:v>5,900</c:v>
                </c:pt>
                <c:pt idx="60">
                  <c:v>6,000</c:v>
                </c:pt>
                <c:pt idx="61">
                  <c:v>6,100</c:v>
                </c:pt>
                <c:pt idx="62">
                  <c:v>6,200</c:v>
                </c:pt>
                <c:pt idx="63">
                  <c:v>6,300</c:v>
                </c:pt>
                <c:pt idx="64">
                  <c:v>6,400</c:v>
                </c:pt>
                <c:pt idx="65">
                  <c:v>6,500</c:v>
                </c:pt>
                <c:pt idx="66">
                  <c:v>6,600</c:v>
                </c:pt>
                <c:pt idx="67">
                  <c:v>6,700</c:v>
                </c:pt>
                <c:pt idx="68">
                  <c:v>6,800</c:v>
                </c:pt>
                <c:pt idx="69">
                  <c:v>6,900</c:v>
                </c:pt>
                <c:pt idx="70">
                  <c:v>7,000</c:v>
                </c:pt>
                <c:pt idx="71">
                  <c:v>7,100</c:v>
                </c:pt>
                <c:pt idx="72">
                  <c:v>7,200</c:v>
                </c:pt>
                <c:pt idx="73">
                  <c:v>7,300</c:v>
                </c:pt>
                <c:pt idx="74">
                  <c:v>7,400</c:v>
                </c:pt>
                <c:pt idx="75">
                  <c:v>7,500</c:v>
                </c:pt>
                <c:pt idx="76">
                  <c:v>7,600</c:v>
                </c:pt>
                <c:pt idx="77">
                  <c:v>7,700</c:v>
                </c:pt>
                <c:pt idx="78">
                  <c:v>7,800</c:v>
                </c:pt>
                <c:pt idx="79">
                  <c:v>7,900</c:v>
                </c:pt>
                <c:pt idx="80">
                  <c:v>8,000</c:v>
                </c:pt>
              </c:strCache>
            </c:strRef>
          </c:cat>
          <c:val>
            <c:numRef>
              <c:f>Sheet1!$B$5:$CD$5</c:f>
              <c:numCache>
                <c:formatCode>General</c:formatCode>
                <c:ptCount val="81"/>
                <c:pt idx="0">
                  <c:v>19</c:v>
                </c:pt>
                <c:pt idx="10">
                  <c:v>26</c:v>
                </c:pt>
                <c:pt idx="20">
                  <c:v>30</c:v>
                </c:pt>
                <c:pt idx="30">
                  <c:v>35</c:v>
                </c:pt>
                <c:pt idx="40">
                  <c:v>39</c:v>
                </c:pt>
                <c:pt idx="50">
                  <c:v>48</c:v>
                </c:pt>
                <c:pt idx="60">
                  <c:v>54.5</c:v>
                </c:pt>
                <c:pt idx="69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C61-AF47-AA2B-A612004692AF}"/>
            </c:ext>
          </c:extLst>
        </c:ser>
        <c:ser>
          <c:idx val="4"/>
          <c:order val="2"/>
          <c:tx>
            <c:strRef>
              <c:f>Sheet1!$A$6</c:f>
              <c:strCache>
                <c:ptCount val="1"/>
                <c:pt idx="0">
                  <c:v>AERO</c:v>
                </c:pt>
              </c:strCache>
            </c:strRef>
          </c:tx>
          <c:spPr>
            <a:ln w="50800" cap="rnd">
              <a:solidFill>
                <a:srgbClr val="A559AA"/>
              </a:solidFill>
              <a:round/>
            </a:ln>
            <a:effectLst/>
          </c:spPr>
          <c:marker>
            <c:symbol val="square"/>
            <c:size val="16"/>
            <c:spPr>
              <a:solidFill>
                <a:srgbClr val="A559AA"/>
              </a:solidFill>
              <a:ln w="25400">
                <a:solidFill>
                  <a:schemeClr val="tx1"/>
                </a:solidFill>
              </a:ln>
              <a:effectLst/>
            </c:spPr>
          </c:marker>
          <c:dPt>
            <c:idx val="40"/>
            <c:marker>
              <c:symbol val="square"/>
              <c:size val="16"/>
              <c:spPr>
                <a:solidFill>
                  <a:srgbClr val="A559AA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50800" cap="rnd">
                <a:solidFill>
                  <a:srgbClr val="A559AA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8C61-AF47-AA2B-A612004692AF}"/>
              </c:ext>
            </c:extLst>
          </c:dPt>
          <c:dPt>
            <c:idx val="60"/>
            <c:marker>
              <c:symbol val="square"/>
              <c:size val="16"/>
              <c:spPr>
                <a:solidFill>
                  <a:srgbClr val="A559AA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50800" cap="rnd">
                <a:solidFill>
                  <a:srgbClr val="A559AA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8C61-AF47-AA2B-A612004692AF}"/>
              </c:ext>
            </c:extLst>
          </c:dPt>
          <c:cat>
            <c:strRef>
              <c:f>Sheet1!$B$1:$CD$1</c:f>
              <c:strCache>
                <c:ptCount val="81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1,000</c:v>
                </c:pt>
                <c:pt idx="11">
                  <c:v>1,100</c:v>
                </c:pt>
                <c:pt idx="12">
                  <c:v>1,200</c:v>
                </c:pt>
                <c:pt idx="13">
                  <c:v>1,300</c:v>
                </c:pt>
                <c:pt idx="14">
                  <c:v>1,400</c:v>
                </c:pt>
                <c:pt idx="15">
                  <c:v>1,500</c:v>
                </c:pt>
                <c:pt idx="16">
                  <c:v>1,600</c:v>
                </c:pt>
                <c:pt idx="17">
                  <c:v>1,700</c:v>
                </c:pt>
                <c:pt idx="18">
                  <c:v>1,800</c:v>
                </c:pt>
                <c:pt idx="19">
                  <c:v>1,900</c:v>
                </c:pt>
                <c:pt idx="20">
                  <c:v>2,000</c:v>
                </c:pt>
                <c:pt idx="21">
                  <c:v>2,100</c:v>
                </c:pt>
                <c:pt idx="22">
                  <c:v>2,200</c:v>
                </c:pt>
                <c:pt idx="23">
                  <c:v>2,300</c:v>
                </c:pt>
                <c:pt idx="24">
                  <c:v>2,400</c:v>
                </c:pt>
                <c:pt idx="25">
                  <c:v>2,500</c:v>
                </c:pt>
                <c:pt idx="26">
                  <c:v>2,600</c:v>
                </c:pt>
                <c:pt idx="27">
                  <c:v>2,700</c:v>
                </c:pt>
                <c:pt idx="28">
                  <c:v>2,800</c:v>
                </c:pt>
                <c:pt idx="29">
                  <c:v>2,900</c:v>
                </c:pt>
                <c:pt idx="30">
                  <c:v>3,000</c:v>
                </c:pt>
                <c:pt idx="31">
                  <c:v>3,100</c:v>
                </c:pt>
                <c:pt idx="32">
                  <c:v>3,200</c:v>
                </c:pt>
                <c:pt idx="33">
                  <c:v>3,300</c:v>
                </c:pt>
                <c:pt idx="34">
                  <c:v>3,400</c:v>
                </c:pt>
                <c:pt idx="35">
                  <c:v>3,500</c:v>
                </c:pt>
                <c:pt idx="36">
                  <c:v>3,600</c:v>
                </c:pt>
                <c:pt idx="37">
                  <c:v>3,700</c:v>
                </c:pt>
                <c:pt idx="38">
                  <c:v>3,800</c:v>
                </c:pt>
                <c:pt idx="39">
                  <c:v>3,900</c:v>
                </c:pt>
                <c:pt idx="40">
                  <c:v>4,000</c:v>
                </c:pt>
                <c:pt idx="41">
                  <c:v>4,100</c:v>
                </c:pt>
                <c:pt idx="42">
                  <c:v>4,200</c:v>
                </c:pt>
                <c:pt idx="43">
                  <c:v>4,300</c:v>
                </c:pt>
                <c:pt idx="44">
                  <c:v>4,400</c:v>
                </c:pt>
                <c:pt idx="45">
                  <c:v>4,500</c:v>
                </c:pt>
                <c:pt idx="46">
                  <c:v>4,600</c:v>
                </c:pt>
                <c:pt idx="47">
                  <c:v>4,700</c:v>
                </c:pt>
                <c:pt idx="48">
                  <c:v>4,800</c:v>
                </c:pt>
                <c:pt idx="49">
                  <c:v>4,900</c:v>
                </c:pt>
                <c:pt idx="50">
                  <c:v>5,000</c:v>
                </c:pt>
                <c:pt idx="51">
                  <c:v>5,100</c:v>
                </c:pt>
                <c:pt idx="52">
                  <c:v>5,200</c:v>
                </c:pt>
                <c:pt idx="53">
                  <c:v>5,300</c:v>
                </c:pt>
                <c:pt idx="54">
                  <c:v>5,400</c:v>
                </c:pt>
                <c:pt idx="55">
                  <c:v>5,500</c:v>
                </c:pt>
                <c:pt idx="56">
                  <c:v>5,600</c:v>
                </c:pt>
                <c:pt idx="57">
                  <c:v>5,700</c:v>
                </c:pt>
                <c:pt idx="58">
                  <c:v>5,800</c:v>
                </c:pt>
                <c:pt idx="59">
                  <c:v>5,900</c:v>
                </c:pt>
                <c:pt idx="60">
                  <c:v>6,000</c:v>
                </c:pt>
                <c:pt idx="61">
                  <c:v>6,100</c:v>
                </c:pt>
                <c:pt idx="62">
                  <c:v>6,200</c:v>
                </c:pt>
                <c:pt idx="63">
                  <c:v>6,300</c:v>
                </c:pt>
                <c:pt idx="64">
                  <c:v>6,400</c:v>
                </c:pt>
                <c:pt idx="65">
                  <c:v>6,500</c:v>
                </c:pt>
                <c:pt idx="66">
                  <c:v>6,600</c:v>
                </c:pt>
                <c:pt idx="67">
                  <c:v>6,700</c:v>
                </c:pt>
                <c:pt idx="68">
                  <c:v>6,800</c:v>
                </c:pt>
                <c:pt idx="69">
                  <c:v>6,900</c:v>
                </c:pt>
                <c:pt idx="70">
                  <c:v>7,000</c:v>
                </c:pt>
                <c:pt idx="71">
                  <c:v>7,100</c:v>
                </c:pt>
                <c:pt idx="72">
                  <c:v>7,200</c:v>
                </c:pt>
                <c:pt idx="73">
                  <c:v>7,300</c:v>
                </c:pt>
                <c:pt idx="74">
                  <c:v>7,400</c:v>
                </c:pt>
                <c:pt idx="75">
                  <c:v>7,500</c:v>
                </c:pt>
                <c:pt idx="76">
                  <c:v>7,600</c:v>
                </c:pt>
                <c:pt idx="77">
                  <c:v>7,700</c:v>
                </c:pt>
                <c:pt idx="78">
                  <c:v>7,800</c:v>
                </c:pt>
                <c:pt idx="79">
                  <c:v>7,900</c:v>
                </c:pt>
                <c:pt idx="80">
                  <c:v>8,000</c:v>
                </c:pt>
              </c:strCache>
            </c:strRef>
          </c:cat>
          <c:val>
            <c:numRef>
              <c:f>Sheet1!$B$6:$CD$6</c:f>
              <c:numCache>
                <c:formatCode>General</c:formatCode>
                <c:ptCount val="81"/>
                <c:pt idx="0">
                  <c:v>46</c:v>
                </c:pt>
                <c:pt idx="10">
                  <c:v>48</c:v>
                </c:pt>
                <c:pt idx="20">
                  <c:v>53</c:v>
                </c:pt>
                <c:pt idx="30">
                  <c:v>53.5</c:v>
                </c:pt>
                <c:pt idx="40">
                  <c:v>52</c:v>
                </c:pt>
                <c:pt idx="50">
                  <c:v>57</c:v>
                </c:pt>
                <c:pt idx="60">
                  <c:v>55.5</c:v>
                </c:pt>
                <c:pt idx="70">
                  <c:v>60.5</c:v>
                </c:pt>
                <c:pt idx="76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C61-AF47-AA2B-A612004692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1652975"/>
        <c:axId val="2061655247"/>
      </c:lineChart>
      <c:catAx>
        <c:axId val="2061652975"/>
        <c:scaling>
          <c:orientation val="minMax"/>
        </c:scaling>
        <c:delete val="1"/>
        <c:axPos val="b"/>
        <c:numFmt formatCode="#,##0" sourceLinked="0"/>
        <c:majorTickMark val="none"/>
        <c:minorTickMark val="none"/>
        <c:tickLblPos val="none"/>
        <c:crossAx val="2061655247"/>
        <c:crosses val="autoZero"/>
        <c:auto val="1"/>
        <c:lblAlgn val="ctr"/>
        <c:lblOffset val="100"/>
        <c:tickLblSkip val="10"/>
        <c:tickMarkSkip val="1"/>
        <c:noMultiLvlLbl val="0"/>
      </c:catAx>
      <c:valAx>
        <c:axId val="2061655247"/>
        <c:scaling>
          <c:orientation val="minMax"/>
          <c:max val="7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2061652975"/>
        <c:crossesAt val="1"/>
        <c:crossBetween val="midCat"/>
        <c:majorUnit val="10"/>
        <c:minorUnit val="5"/>
      </c:valAx>
      <c:spPr>
        <a:noFill/>
        <a:ln w="25400">
          <a:solidFill>
            <a:schemeClr val="tx1"/>
          </a:solidFill>
        </a:ln>
        <a:effectLst/>
      </c:spPr>
    </c:plotArea>
    <c:plotVisOnly val="0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08710629921258E-2"/>
          <c:y val="0.19368280112023298"/>
          <c:w val="0.88079690008300049"/>
          <c:h val="0.74870722473924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Baseline</c:v>
                </c:pt>
              </c:strCache>
            </c:strRef>
          </c:tx>
          <c:spPr>
            <a:ln w="50800" cap="rnd">
              <a:solidFill>
                <a:srgbClr val="E02B35"/>
              </a:solidFill>
              <a:round/>
            </a:ln>
            <a:effectLst/>
          </c:spPr>
          <c:marker>
            <c:symbol val="circle"/>
            <c:size val="16"/>
            <c:spPr>
              <a:solidFill>
                <a:srgbClr val="E02B35"/>
              </a:solidFill>
              <a:ln w="25400">
                <a:solidFill>
                  <a:schemeClr val="tx1"/>
                </a:solidFill>
              </a:ln>
              <a:effectLst/>
            </c:spPr>
          </c:marker>
          <c:cat>
            <c:strRef>
              <c:f>Sheet1!$B$1:$CD$1</c:f>
              <c:strCache>
                <c:ptCount val="81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1,000</c:v>
                </c:pt>
                <c:pt idx="11">
                  <c:v>1,100</c:v>
                </c:pt>
                <c:pt idx="12">
                  <c:v>1,200</c:v>
                </c:pt>
                <c:pt idx="13">
                  <c:v>1,300</c:v>
                </c:pt>
                <c:pt idx="14">
                  <c:v>1,400</c:v>
                </c:pt>
                <c:pt idx="15">
                  <c:v>1,500</c:v>
                </c:pt>
                <c:pt idx="16">
                  <c:v>1,600</c:v>
                </c:pt>
                <c:pt idx="17">
                  <c:v>1,700</c:v>
                </c:pt>
                <c:pt idx="18">
                  <c:v>1,800</c:v>
                </c:pt>
                <c:pt idx="19">
                  <c:v>1,900</c:v>
                </c:pt>
                <c:pt idx="20">
                  <c:v>2,000</c:v>
                </c:pt>
                <c:pt idx="21">
                  <c:v>2,100</c:v>
                </c:pt>
                <c:pt idx="22">
                  <c:v>2,200</c:v>
                </c:pt>
                <c:pt idx="23">
                  <c:v>2,300</c:v>
                </c:pt>
                <c:pt idx="24">
                  <c:v>2,400</c:v>
                </c:pt>
                <c:pt idx="25">
                  <c:v>2,500</c:v>
                </c:pt>
                <c:pt idx="26">
                  <c:v>2,600</c:v>
                </c:pt>
                <c:pt idx="27">
                  <c:v>2,700</c:v>
                </c:pt>
                <c:pt idx="28">
                  <c:v>2,800</c:v>
                </c:pt>
                <c:pt idx="29">
                  <c:v>2,900</c:v>
                </c:pt>
                <c:pt idx="30">
                  <c:v>3,000</c:v>
                </c:pt>
                <c:pt idx="31">
                  <c:v>3,100</c:v>
                </c:pt>
                <c:pt idx="32">
                  <c:v>3,200</c:v>
                </c:pt>
                <c:pt idx="33">
                  <c:v>3,300</c:v>
                </c:pt>
                <c:pt idx="34">
                  <c:v>3,400</c:v>
                </c:pt>
                <c:pt idx="35">
                  <c:v>3,500</c:v>
                </c:pt>
                <c:pt idx="36">
                  <c:v>3,600</c:v>
                </c:pt>
                <c:pt idx="37">
                  <c:v>3,700</c:v>
                </c:pt>
                <c:pt idx="38">
                  <c:v>3,800</c:v>
                </c:pt>
                <c:pt idx="39">
                  <c:v>3,900</c:v>
                </c:pt>
                <c:pt idx="40">
                  <c:v>4,000</c:v>
                </c:pt>
                <c:pt idx="41">
                  <c:v>4,100</c:v>
                </c:pt>
                <c:pt idx="42">
                  <c:v>4,200</c:v>
                </c:pt>
                <c:pt idx="43">
                  <c:v>4,300</c:v>
                </c:pt>
                <c:pt idx="44">
                  <c:v>4,400</c:v>
                </c:pt>
                <c:pt idx="45">
                  <c:v>4,500</c:v>
                </c:pt>
                <c:pt idx="46">
                  <c:v>4,600</c:v>
                </c:pt>
                <c:pt idx="47">
                  <c:v>4,700</c:v>
                </c:pt>
                <c:pt idx="48">
                  <c:v>4,800</c:v>
                </c:pt>
                <c:pt idx="49">
                  <c:v>4,900</c:v>
                </c:pt>
                <c:pt idx="50">
                  <c:v>5,000</c:v>
                </c:pt>
                <c:pt idx="51">
                  <c:v>5,100</c:v>
                </c:pt>
                <c:pt idx="52">
                  <c:v>5,200</c:v>
                </c:pt>
                <c:pt idx="53">
                  <c:v>5,300</c:v>
                </c:pt>
                <c:pt idx="54">
                  <c:v>5,400</c:v>
                </c:pt>
                <c:pt idx="55">
                  <c:v>5,500</c:v>
                </c:pt>
                <c:pt idx="56">
                  <c:v>5,600</c:v>
                </c:pt>
                <c:pt idx="57">
                  <c:v>5,700</c:v>
                </c:pt>
                <c:pt idx="58">
                  <c:v>5,800</c:v>
                </c:pt>
                <c:pt idx="59">
                  <c:v>5,900</c:v>
                </c:pt>
                <c:pt idx="60">
                  <c:v>6,000</c:v>
                </c:pt>
                <c:pt idx="61">
                  <c:v>6,100</c:v>
                </c:pt>
                <c:pt idx="62">
                  <c:v>6,200</c:v>
                </c:pt>
                <c:pt idx="63">
                  <c:v>6,300</c:v>
                </c:pt>
                <c:pt idx="64">
                  <c:v>6,400</c:v>
                </c:pt>
                <c:pt idx="65">
                  <c:v>6,500</c:v>
                </c:pt>
                <c:pt idx="66">
                  <c:v>6,600</c:v>
                </c:pt>
                <c:pt idx="67">
                  <c:v>6,700</c:v>
                </c:pt>
                <c:pt idx="68">
                  <c:v>6,800</c:v>
                </c:pt>
                <c:pt idx="69">
                  <c:v>6,900</c:v>
                </c:pt>
                <c:pt idx="70">
                  <c:v>7,000</c:v>
                </c:pt>
                <c:pt idx="71">
                  <c:v>7,100</c:v>
                </c:pt>
                <c:pt idx="72">
                  <c:v>7,200</c:v>
                </c:pt>
                <c:pt idx="73">
                  <c:v>7,300</c:v>
                </c:pt>
                <c:pt idx="74">
                  <c:v>7,400</c:v>
                </c:pt>
                <c:pt idx="75">
                  <c:v>7,500</c:v>
                </c:pt>
                <c:pt idx="76">
                  <c:v>7,600</c:v>
                </c:pt>
                <c:pt idx="77">
                  <c:v>7,700</c:v>
                </c:pt>
                <c:pt idx="78">
                  <c:v>7,800</c:v>
                </c:pt>
                <c:pt idx="79">
                  <c:v>7,900</c:v>
                </c:pt>
                <c:pt idx="80">
                  <c:v>8,000</c:v>
                </c:pt>
              </c:strCache>
            </c:strRef>
          </c:cat>
          <c:val>
            <c:numRef>
              <c:f>Sheet1!$B$2:$CD$2</c:f>
              <c:numCache>
                <c:formatCode>General</c:formatCode>
                <c:ptCount val="81"/>
                <c:pt idx="0">
                  <c:v>16</c:v>
                </c:pt>
                <c:pt idx="10">
                  <c:v>27</c:v>
                </c:pt>
                <c:pt idx="20">
                  <c:v>31</c:v>
                </c:pt>
                <c:pt idx="30">
                  <c:v>38</c:v>
                </c:pt>
                <c:pt idx="40">
                  <c:v>43</c:v>
                </c:pt>
                <c:pt idx="50">
                  <c:v>58</c:v>
                </c:pt>
                <c:pt idx="53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61-AF47-AA2B-A612004692AF}"/>
            </c:ext>
          </c:extLst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AEROCONS</c:v>
                </c:pt>
              </c:strCache>
            </c:strRef>
          </c:tx>
          <c:spPr>
            <a:ln w="50800" cap="rnd">
              <a:solidFill>
                <a:srgbClr val="59A89C"/>
              </a:solidFill>
              <a:round/>
            </a:ln>
            <a:effectLst/>
          </c:spPr>
          <c:marker>
            <c:symbol val="triangle"/>
            <c:size val="16"/>
            <c:spPr>
              <a:solidFill>
                <a:srgbClr val="59A89C"/>
              </a:solidFill>
              <a:ln w="25400">
                <a:solidFill>
                  <a:schemeClr val="tx1"/>
                </a:solidFill>
              </a:ln>
              <a:effectLst/>
            </c:spPr>
          </c:marker>
          <c:cat>
            <c:strRef>
              <c:f>Sheet1!$B$1:$CD$1</c:f>
              <c:strCache>
                <c:ptCount val="81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1,000</c:v>
                </c:pt>
                <c:pt idx="11">
                  <c:v>1,100</c:v>
                </c:pt>
                <c:pt idx="12">
                  <c:v>1,200</c:v>
                </c:pt>
                <c:pt idx="13">
                  <c:v>1,300</c:v>
                </c:pt>
                <c:pt idx="14">
                  <c:v>1,400</c:v>
                </c:pt>
                <c:pt idx="15">
                  <c:v>1,500</c:v>
                </c:pt>
                <c:pt idx="16">
                  <c:v>1,600</c:v>
                </c:pt>
                <c:pt idx="17">
                  <c:v>1,700</c:v>
                </c:pt>
                <c:pt idx="18">
                  <c:v>1,800</c:v>
                </c:pt>
                <c:pt idx="19">
                  <c:v>1,900</c:v>
                </c:pt>
                <c:pt idx="20">
                  <c:v>2,000</c:v>
                </c:pt>
                <c:pt idx="21">
                  <c:v>2,100</c:v>
                </c:pt>
                <c:pt idx="22">
                  <c:v>2,200</c:v>
                </c:pt>
                <c:pt idx="23">
                  <c:v>2,300</c:v>
                </c:pt>
                <c:pt idx="24">
                  <c:v>2,400</c:v>
                </c:pt>
                <c:pt idx="25">
                  <c:v>2,500</c:v>
                </c:pt>
                <c:pt idx="26">
                  <c:v>2,600</c:v>
                </c:pt>
                <c:pt idx="27">
                  <c:v>2,700</c:v>
                </c:pt>
                <c:pt idx="28">
                  <c:v>2,800</c:v>
                </c:pt>
                <c:pt idx="29">
                  <c:v>2,900</c:v>
                </c:pt>
                <c:pt idx="30">
                  <c:v>3,000</c:v>
                </c:pt>
                <c:pt idx="31">
                  <c:v>3,100</c:v>
                </c:pt>
                <c:pt idx="32">
                  <c:v>3,200</c:v>
                </c:pt>
                <c:pt idx="33">
                  <c:v>3,300</c:v>
                </c:pt>
                <c:pt idx="34">
                  <c:v>3,400</c:v>
                </c:pt>
                <c:pt idx="35">
                  <c:v>3,500</c:v>
                </c:pt>
                <c:pt idx="36">
                  <c:v>3,600</c:v>
                </c:pt>
                <c:pt idx="37">
                  <c:v>3,700</c:v>
                </c:pt>
                <c:pt idx="38">
                  <c:v>3,800</c:v>
                </c:pt>
                <c:pt idx="39">
                  <c:v>3,900</c:v>
                </c:pt>
                <c:pt idx="40">
                  <c:v>4,000</c:v>
                </c:pt>
                <c:pt idx="41">
                  <c:v>4,100</c:v>
                </c:pt>
                <c:pt idx="42">
                  <c:v>4,200</c:v>
                </c:pt>
                <c:pt idx="43">
                  <c:v>4,300</c:v>
                </c:pt>
                <c:pt idx="44">
                  <c:v>4,400</c:v>
                </c:pt>
                <c:pt idx="45">
                  <c:v>4,500</c:v>
                </c:pt>
                <c:pt idx="46">
                  <c:v>4,600</c:v>
                </c:pt>
                <c:pt idx="47">
                  <c:v>4,700</c:v>
                </c:pt>
                <c:pt idx="48">
                  <c:v>4,800</c:v>
                </c:pt>
                <c:pt idx="49">
                  <c:v>4,900</c:v>
                </c:pt>
                <c:pt idx="50">
                  <c:v>5,000</c:v>
                </c:pt>
                <c:pt idx="51">
                  <c:v>5,100</c:v>
                </c:pt>
                <c:pt idx="52">
                  <c:v>5,200</c:v>
                </c:pt>
                <c:pt idx="53">
                  <c:v>5,300</c:v>
                </c:pt>
                <c:pt idx="54">
                  <c:v>5,400</c:v>
                </c:pt>
                <c:pt idx="55">
                  <c:v>5,500</c:v>
                </c:pt>
                <c:pt idx="56">
                  <c:v>5,600</c:v>
                </c:pt>
                <c:pt idx="57">
                  <c:v>5,700</c:v>
                </c:pt>
                <c:pt idx="58">
                  <c:v>5,800</c:v>
                </c:pt>
                <c:pt idx="59">
                  <c:v>5,900</c:v>
                </c:pt>
                <c:pt idx="60">
                  <c:v>6,000</c:v>
                </c:pt>
                <c:pt idx="61">
                  <c:v>6,100</c:v>
                </c:pt>
                <c:pt idx="62">
                  <c:v>6,200</c:v>
                </c:pt>
                <c:pt idx="63">
                  <c:v>6,300</c:v>
                </c:pt>
                <c:pt idx="64">
                  <c:v>6,400</c:v>
                </c:pt>
                <c:pt idx="65">
                  <c:v>6,500</c:v>
                </c:pt>
                <c:pt idx="66">
                  <c:v>6,600</c:v>
                </c:pt>
                <c:pt idx="67">
                  <c:v>6,700</c:v>
                </c:pt>
                <c:pt idx="68">
                  <c:v>6,800</c:v>
                </c:pt>
                <c:pt idx="69">
                  <c:v>6,900</c:v>
                </c:pt>
                <c:pt idx="70">
                  <c:v>7,000</c:v>
                </c:pt>
                <c:pt idx="71">
                  <c:v>7,100</c:v>
                </c:pt>
                <c:pt idx="72">
                  <c:v>7,200</c:v>
                </c:pt>
                <c:pt idx="73">
                  <c:v>7,300</c:v>
                </c:pt>
                <c:pt idx="74">
                  <c:v>7,400</c:v>
                </c:pt>
                <c:pt idx="75">
                  <c:v>7,500</c:v>
                </c:pt>
                <c:pt idx="76">
                  <c:v>7,600</c:v>
                </c:pt>
                <c:pt idx="77">
                  <c:v>7,700</c:v>
                </c:pt>
                <c:pt idx="78">
                  <c:v>7,800</c:v>
                </c:pt>
                <c:pt idx="79">
                  <c:v>7,900</c:v>
                </c:pt>
                <c:pt idx="80">
                  <c:v>8,000</c:v>
                </c:pt>
              </c:strCache>
            </c:strRef>
          </c:cat>
          <c:val>
            <c:numRef>
              <c:f>Sheet1!$B$5:$CD$5</c:f>
              <c:numCache>
                <c:formatCode>General</c:formatCode>
                <c:ptCount val="81"/>
                <c:pt idx="0">
                  <c:v>19</c:v>
                </c:pt>
                <c:pt idx="10">
                  <c:v>26</c:v>
                </c:pt>
                <c:pt idx="20">
                  <c:v>30</c:v>
                </c:pt>
                <c:pt idx="30">
                  <c:v>35</c:v>
                </c:pt>
                <c:pt idx="40">
                  <c:v>39</c:v>
                </c:pt>
                <c:pt idx="50">
                  <c:v>48</c:v>
                </c:pt>
                <c:pt idx="60">
                  <c:v>54.5</c:v>
                </c:pt>
                <c:pt idx="69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C61-AF47-AA2B-A612004692AF}"/>
            </c:ext>
          </c:extLst>
        </c:ser>
        <c:ser>
          <c:idx val="4"/>
          <c:order val="2"/>
          <c:tx>
            <c:strRef>
              <c:f>Sheet1!$A$6</c:f>
              <c:strCache>
                <c:ptCount val="1"/>
                <c:pt idx="0">
                  <c:v>AERO</c:v>
                </c:pt>
              </c:strCache>
            </c:strRef>
          </c:tx>
          <c:spPr>
            <a:ln w="50800" cap="rnd">
              <a:solidFill>
                <a:srgbClr val="A559AA"/>
              </a:solidFill>
              <a:round/>
            </a:ln>
            <a:effectLst/>
          </c:spPr>
          <c:marker>
            <c:symbol val="square"/>
            <c:size val="16"/>
            <c:spPr>
              <a:solidFill>
                <a:srgbClr val="A559AA"/>
              </a:solidFill>
              <a:ln w="25400">
                <a:solidFill>
                  <a:schemeClr val="tx1"/>
                </a:solidFill>
              </a:ln>
              <a:effectLst/>
            </c:spPr>
          </c:marker>
          <c:dPt>
            <c:idx val="40"/>
            <c:marker>
              <c:symbol val="square"/>
              <c:size val="16"/>
              <c:spPr>
                <a:solidFill>
                  <a:srgbClr val="A559AA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50800" cap="rnd">
                <a:solidFill>
                  <a:srgbClr val="A559AA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8C61-AF47-AA2B-A612004692AF}"/>
              </c:ext>
            </c:extLst>
          </c:dPt>
          <c:dPt>
            <c:idx val="60"/>
            <c:marker>
              <c:symbol val="square"/>
              <c:size val="16"/>
              <c:spPr>
                <a:solidFill>
                  <a:srgbClr val="A559AA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50800" cap="rnd">
                <a:solidFill>
                  <a:srgbClr val="A559AA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8C61-AF47-AA2B-A612004692AF}"/>
              </c:ext>
            </c:extLst>
          </c:dPt>
          <c:cat>
            <c:strRef>
              <c:f>Sheet1!$B$1:$CD$1</c:f>
              <c:strCache>
                <c:ptCount val="81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1,000</c:v>
                </c:pt>
                <c:pt idx="11">
                  <c:v>1,100</c:v>
                </c:pt>
                <c:pt idx="12">
                  <c:v>1,200</c:v>
                </c:pt>
                <c:pt idx="13">
                  <c:v>1,300</c:v>
                </c:pt>
                <c:pt idx="14">
                  <c:v>1,400</c:v>
                </c:pt>
                <c:pt idx="15">
                  <c:v>1,500</c:v>
                </c:pt>
                <c:pt idx="16">
                  <c:v>1,600</c:v>
                </c:pt>
                <c:pt idx="17">
                  <c:v>1,700</c:v>
                </c:pt>
                <c:pt idx="18">
                  <c:v>1,800</c:v>
                </c:pt>
                <c:pt idx="19">
                  <c:v>1,900</c:v>
                </c:pt>
                <c:pt idx="20">
                  <c:v>2,000</c:v>
                </c:pt>
                <c:pt idx="21">
                  <c:v>2,100</c:v>
                </c:pt>
                <c:pt idx="22">
                  <c:v>2,200</c:v>
                </c:pt>
                <c:pt idx="23">
                  <c:v>2,300</c:v>
                </c:pt>
                <c:pt idx="24">
                  <c:v>2,400</c:v>
                </c:pt>
                <c:pt idx="25">
                  <c:v>2,500</c:v>
                </c:pt>
                <c:pt idx="26">
                  <c:v>2,600</c:v>
                </c:pt>
                <c:pt idx="27">
                  <c:v>2,700</c:v>
                </c:pt>
                <c:pt idx="28">
                  <c:v>2,800</c:v>
                </c:pt>
                <c:pt idx="29">
                  <c:v>2,900</c:v>
                </c:pt>
                <c:pt idx="30">
                  <c:v>3,000</c:v>
                </c:pt>
                <c:pt idx="31">
                  <c:v>3,100</c:v>
                </c:pt>
                <c:pt idx="32">
                  <c:v>3,200</c:v>
                </c:pt>
                <c:pt idx="33">
                  <c:v>3,300</c:v>
                </c:pt>
                <c:pt idx="34">
                  <c:v>3,400</c:v>
                </c:pt>
                <c:pt idx="35">
                  <c:v>3,500</c:v>
                </c:pt>
                <c:pt idx="36">
                  <c:v>3,600</c:v>
                </c:pt>
                <c:pt idx="37">
                  <c:v>3,700</c:v>
                </c:pt>
                <c:pt idx="38">
                  <c:v>3,800</c:v>
                </c:pt>
                <c:pt idx="39">
                  <c:v>3,900</c:v>
                </c:pt>
                <c:pt idx="40">
                  <c:v>4,000</c:v>
                </c:pt>
                <c:pt idx="41">
                  <c:v>4,100</c:v>
                </c:pt>
                <c:pt idx="42">
                  <c:v>4,200</c:v>
                </c:pt>
                <c:pt idx="43">
                  <c:v>4,300</c:v>
                </c:pt>
                <c:pt idx="44">
                  <c:v>4,400</c:v>
                </c:pt>
                <c:pt idx="45">
                  <c:v>4,500</c:v>
                </c:pt>
                <c:pt idx="46">
                  <c:v>4,600</c:v>
                </c:pt>
                <c:pt idx="47">
                  <c:v>4,700</c:v>
                </c:pt>
                <c:pt idx="48">
                  <c:v>4,800</c:v>
                </c:pt>
                <c:pt idx="49">
                  <c:v>4,900</c:v>
                </c:pt>
                <c:pt idx="50">
                  <c:v>5,000</c:v>
                </c:pt>
                <c:pt idx="51">
                  <c:v>5,100</c:v>
                </c:pt>
                <c:pt idx="52">
                  <c:v>5,200</c:v>
                </c:pt>
                <c:pt idx="53">
                  <c:v>5,300</c:v>
                </c:pt>
                <c:pt idx="54">
                  <c:v>5,400</c:v>
                </c:pt>
                <c:pt idx="55">
                  <c:v>5,500</c:v>
                </c:pt>
                <c:pt idx="56">
                  <c:v>5,600</c:v>
                </c:pt>
                <c:pt idx="57">
                  <c:v>5,700</c:v>
                </c:pt>
                <c:pt idx="58">
                  <c:v>5,800</c:v>
                </c:pt>
                <c:pt idx="59">
                  <c:v>5,900</c:v>
                </c:pt>
                <c:pt idx="60">
                  <c:v>6,000</c:v>
                </c:pt>
                <c:pt idx="61">
                  <c:v>6,100</c:v>
                </c:pt>
                <c:pt idx="62">
                  <c:v>6,200</c:v>
                </c:pt>
                <c:pt idx="63">
                  <c:v>6,300</c:v>
                </c:pt>
                <c:pt idx="64">
                  <c:v>6,400</c:v>
                </c:pt>
                <c:pt idx="65">
                  <c:v>6,500</c:v>
                </c:pt>
                <c:pt idx="66">
                  <c:v>6,600</c:v>
                </c:pt>
                <c:pt idx="67">
                  <c:v>6,700</c:v>
                </c:pt>
                <c:pt idx="68">
                  <c:v>6,800</c:v>
                </c:pt>
                <c:pt idx="69">
                  <c:v>6,900</c:v>
                </c:pt>
                <c:pt idx="70">
                  <c:v>7,000</c:v>
                </c:pt>
                <c:pt idx="71">
                  <c:v>7,100</c:v>
                </c:pt>
                <c:pt idx="72">
                  <c:v>7,200</c:v>
                </c:pt>
                <c:pt idx="73">
                  <c:v>7,300</c:v>
                </c:pt>
                <c:pt idx="74">
                  <c:v>7,400</c:v>
                </c:pt>
                <c:pt idx="75">
                  <c:v>7,500</c:v>
                </c:pt>
                <c:pt idx="76">
                  <c:v>7,600</c:v>
                </c:pt>
                <c:pt idx="77">
                  <c:v>7,700</c:v>
                </c:pt>
                <c:pt idx="78">
                  <c:v>7,800</c:v>
                </c:pt>
                <c:pt idx="79">
                  <c:v>7,900</c:v>
                </c:pt>
                <c:pt idx="80">
                  <c:v>8,000</c:v>
                </c:pt>
              </c:strCache>
            </c:strRef>
          </c:cat>
          <c:val>
            <c:numRef>
              <c:f>Sheet1!$B$6:$CD$6</c:f>
              <c:numCache>
                <c:formatCode>General</c:formatCode>
                <c:ptCount val="81"/>
                <c:pt idx="0">
                  <c:v>46</c:v>
                </c:pt>
                <c:pt idx="10">
                  <c:v>48</c:v>
                </c:pt>
                <c:pt idx="20">
                  <c:v>53</c:v>
                </c:pt>
                <c:pt idx="30">
                  <c:v>53.5</c:v>
                </c:pt>
                <c:pt idx="40">
                  <c:v>52</c:v>
                </c:pt>
                <c:pt idx="50">
                  <c:v>57</c:v>
                </c:pt>
                <c:pt idx="60">
                  <c:v>55.5</c:v>
                </c:pt>
                <c:pt idx="70">
                  <c:v>60.5</c:v>
                </c:pt>
                <c:pt idx="76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C61-AF47-AA2B-A612004692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1652975"/>
        <c:axId val="2061655247"/>
      </c:lineChart>
      <c:catAx>
        <c:axId val="2061652975"/>
        <c:scaling>
          <c:orientation val="minMax"/>
        </c:scaling>
        <c:delete val="1"/>
        <c:axPos val="b"/>
        <c:numFmt formatCode="#,##0" sourceLinked="0"/>
        <c:majorTickMark val="none"/>
        <c:minorTickMark val="none"/>
        <c:tickLblPos val="none"/>
        <c:crossAx val="2061655247"/>
        <c:crosses val="autoZero"/>
        <c:auto val="1"/>
        <c:lblAlgn val="ctr"/>
        <c:lblOffset val="100"/>
        <c:tickLblSkip val="10"/>
        <c:tickMarkSkip val="1"/>
        <c:noMultiLvlLbl val="0"/>
      </c:catAx>
      <c:valAx>
        <c:axId val="2061655247"/>
        <c:scaling>
          <c:orientation val="minMax"/>
          <c:max val="7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2061652975"/>
        <c:crossesAt val="1"/>
        <c:crossBetween val="midCat"/>
        <c:majorUnit val="10"/>
        <c:minorUnit val="5"/>
      </c:valAx>
      <c:spPr>
        <a:noFill/>
        <a:ln w="25400">
          <a:solidFill>
            <a:schemeClr val="tx1"/>
          </a:solidFill>
        </a:ln>
        <a:effectLst/>
      </c:spPr>
    </c:plotArea>
    <c:plotVisOnly val="0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96568312588992"/>
          <c:y val="0.16069161210067748"/>
          <c:w val="0.74634350112967185"/>
          <c:h val="0.602117721647305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7F1F8"/>
            </a:solidFill>
            <a:ln w="25400">
              <a:solidFill>
                <a:srgbClr val="EAEAEA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7F1F8"/>
              </a:solidFill>
              <a:ln w="25400">
                <a:solidFill>
                  <a:srgbClr val="EAEAE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2D1-5741-A369-BB2A4E1AF25B}"/>
              </c:ext>
            </c:extLst>
          </c:dPt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100</c:v>
                </c:pt>
                <c:pt idx="1">
                  <c:v>76.5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2D1-5741-A369-BB2A4E1AF2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1F7F6"/>
            </a:solidFill>
            <a:ln w="25400">
              <a:solidFill>
                <a:srgbClr val="EAEAEA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0</c:v>
                </c:pt>
                <c:pt idx="1">
                  <c:v>18.399999999999999</c:v>
                </c:pt>
                <c:pt idx="2">
                  <c:v>56.6</c:v>
                </c:pt>
                <c:pt idx="3">
                  <c:v>21.5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2D1-5741-A369-BB2A4E1AF25B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EFAF3"/>
            </a:solidFill>
            <a:ln w="25400">
              <a:solidFill>
                <a:srgbClr val="EAEAEA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EFAF3"/>
              </a:solidFill>
              <a:ln w="25400">
                <a:solidFill>
                  <a:srgbClr val="EAEAE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2D1-5741-A369-BB2A4E1AF25B}"/>
              </c:ext>
            </c:extLst>
          </c:dPt>
          <c:dPt>
            <c:idx val="2"/>
            <c:invertIfNegative val="0"/>
            <c:bubble3D val="0"/>
            <c:spPr>
              <a:solidFill>
                <a:srgbClr val="FEFAF3"/>
              </a:solidFill>
              <a:ln w="25400">
                <a:solidFill>
                  <a:srgbClr val="EAEAE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2D1-5741-A369-BB2A4E1AF25B}"/>
              </c:ext>
            </c:extLst>
          </c:dPt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Sheet1!$D$2:$D$7</c:f>
              <c:numCache>
                <c:formatCode>0</c:formatCode>
                <c:ptCount val="6"/>
                <c:pt idx="0">
                  <c:v>0</c:v>
                </c:pt>
                <c:pt idx="1">
                  <c:v>5.0999999999999996</c:v>
                </c:pt>
                <c:pt idx="2">
                  <c:v>36.4</c:v>
                </c:pt>
                <c:pt idx="3">
                  <c:v>44.4</c:v>
                </c:pt>
                <c:pt idx="4">
                  <c:v>22.7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2D1-5741-A369-BB2A4E1AF25B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E02B35"/>
            </a:solidFill>
            <a:ln w="25400">
              <a:solidFill>
                <a:schemeClr val="tx1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DEDEE"/>
              </a:solidFill>
              <a:ln w="25400">
                <a:solidFill>
                  <a:srgbClr val="EAEAE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50A0-8945-8946-3FA08B10CDCE}"/>
              </c:ext>
            </c:extLst>
          </c:dPt>
          <c:dPt>
            <c:idx val="3"/>
            <c:invertIfNegative val="0"/>
            <c:bubble3D val="0"/>
            <c:spPr>
              <a:solidFill>
                <a:srgbClr val="FDEDEE"/>
              </a:solidFill>
              <a:ln w="25400">
                <a:solidFill>
                  <a:srgbClr val="EAEAE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0A0-8945-8946-3FA08B10CDCE}"/>
              </c:ext>
            </c:extLst>
          </c:dPt>
          <c:dPt>
            <c:idx val="4"/>
            <c:invertIfNegative val="0"/>
            <c:bubble3D val="0"/>
            <c:spPr>
              <a:solidFill>
                <a:srgbClr val="FDEDEE"/>
              </a:solidFill>
              <a:ln w="25400">
                <a:solidFill>
                  <a:srgbClr val="EAEAE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50A0-8945-8946-3FA08B10CDCE}"/>
              </c:ext>
            </c:extLst>
          </c:dPt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Sheet1!$E$2:$E$7</c:f>
              <c:numCache>
                <c:formatCode>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26.1</c:v>
                </c:pt>
                <c:pt idx="4">
                  <c:v>45.1</c:v>
                </c:pt>
                <c:pt idx="5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A2D1-5741-A369-BB2A4E1AF25B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082A54"/>
            </a:solidFill>
            <a:ln w="25400">
              <a:solidFill>
                <a:schemeClr val="tx1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EBEDF0"/>
              </a:solidFill>
              <a:ln w="25400">
                <a:solidFill>
                  <a:srgbClr val="EAEAE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50A0-8945-8946-3FA08B10CDCE}"/>
              </c:ext>
            </c:extLst>
          </c:dPt>
          <c:dPt>
            <c:idx val="4"/>
            <c:invertIfNegative val="0"/>
            <c:bubble3D val="0"/>
            <c:spPr>
              <a:solidFill>
                <a:srgbClr val="EBEDF0"/>
              </a:solidFill>
              <a:ln w="25400">
                <a:solidFill>
                  <a:srgbClr val="EAEAE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50A0-8945-8946-3FA08B10CDCE}"/>
              </c:ext>
            </c:extLst>
          </c:dPt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Sheet1!$F$2:$F$7</c:f>
              <c:numCache>
                <c:formatCode>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</c:v>
                </c:pt>
                <c:pt idx="4">
                  <c:v>33.200000000000003</c:v>
                </c:pt>
                <c:pt idx="5">
                  <c:v>79.3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2D1-5741-A369-BB2A4E1AF2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876879568"/>
        <c:axId val="1876109616"/>
      </c:barChart>
      <c:catAx>
        <c:axId val="1876879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2400" b="0" i="0" u="none" strike="noStrike" kern="1200" baseline="0" dirty="0">
                    <a:solidFill>
                      <a:srgbClr val="0E2841"/>
                    </a:solidFill>
                    <a:latin typeface="Cambria" panose="02040503050406030204" pitchFamily="18" charset="0"/>
                  </a:rPr>
                  <a:t>P/E cycle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2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76109616"/>
        <c:crosses val="autoZero"/>
        <c:auto val="1"/>
        <c:lblAlgn val="ctr"/>
        <c:lblOffset val="100"/>
        <c:noMultiLvlLbl val="0"/>
      </c:catAx>
      <c:valAx>
        <c:axId val="1876109616"/>
        <c:scaling>
          <c:orientation val="minMax"/>
          <c:max val="100"/>
          <c:min val="0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altLang="ko-KR" dirty="0"/>
                  <a:t>#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of</a:t>
                </a:r>
                <a:r>
                  <a:rPr lang="en-US" altLang="ko-KR" baseline="0" dirty="0"/>
                  <a:t> blocks [%]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2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in"/>
        <c:minorTickMark val="in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76879568"/>
        <c:crosses val="autoZero"/>
        <c:crossBetween val="between"/>
        <c:majorUnit val="20"/>
        <c:minorUnit val="5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2"/>
          </a:solidFill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08710629921258E-2"/>
          <c:y val="0.19368280112023298"/>
          <c:w val="0.88079690008300049"/>
          <c:h val="0.74870722473924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AERO</c:v>
                </c:pt>
              </c:strCache>
            </c:strRef>
          </c:tx>
          <c:spPr>
            <a:ln w="50800" cap="rnd">
              <a:solidFill>
                <a:srgbClr val="F7F0F7"/>
              </a:solidFill>
              <a:round/>
            </a:ln>
            <a:effectLst/>
          </c:spPr>
          <c:marker>
            <c:symbol val="square"/>
            <c:size val="16"/>
            <c:spPr>
              <a:solidFill>
                <a:srgbClr val="F7F0F7"/>
              </a:solidFill>
              <a:ln w="25400">
                <a:solidFill>
                  <a:schemeClr val="tx1">
                    <a:alpha val="10000"/>
                  </a:schemeClr>
                </a:solidFill>
              </a:ln>
              <a:effectLst/>
            </c:spPr>
          </c:marker>
          <c:dPt>
            <c:idx val="40"/>
            <c:marker>
              <c:symbol val="square"/>
              <c:size val="16"/>
              <c:spPr>
                <a:solidFill>
                  <a:srgbClr val="F7F0F7"/>
                </a:solidFill>
                <a:ln w="25400">
                  <a:solidFill>
                    <a:schemeClr val="tx1">
                      <a:alpha val="10000"/>
                    </a:schemeClr>
                  </a:solidFill>
                </a:ln>
                <a:effectLst/>
              </c:spPr>
            </c:marker>
            <c:bubble3D val="0"/>
            <c:spPr>
              <a:ln w="50800" cap="rnd">
                <a:solidFill>
                  <a:srgbClr val="F7F0F7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E1-7643-865C-85AA45C3152E}"/>
              </c:ext>
            </c:extLst>
          </c:dPt>
          <c:dPt>
            <c:idx val="60"/>
            <c:marker>
              <c:symbol val="square"/>
              <c:size val="16"/>
              <c:spPr>
                <a:solidFill>
                  <a:srgbClr val="F7F0F7"/>
                </a:solidFill>
                <a:ln w="25400">
                  <a:solidFill>
                    <a:schemeClr val="tx1">
                      <a:alpha val="10000"/>
                    </a:schemeClr>
                  </a:solidFill>
                </a:ln>
                <a:effectLst/>
              </c:spPr>
            </c:marker>
            <c:bubble3D val="0"/>
            <c:spPr>
              <a:ln w="50800" cap="rnd">
                <a:solidFill>
                  <a:srgbClr val="F7F0F7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36E1-7643-865C-85AA45C3152E}"/>
              </c:ext>
            </c:extLst>
          </c:dPt>
          <c:cat>
            <c:strRef>
              <c:f>Sheet1!$B$1:$CD$1</c:f>
              <c:strCache>
                <c:ptCount val="81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1,000</c:v>
                </c:pt>
                <c:pt idx="11">
                  <c:v>1,100</c:v>
                </c:pt>
                <c:pt idx="12">
                  <c:v>1,200</c:v>
                </c:pt>
                <c:pt idx="13">
                  <c:v>1,300</c:v>
                </c:pt>
                <c:pt idx="14">
                  <c:v>1,400</c:v>
                </c:pt>
                <c:pt idx="15">
                  <c:v>1,500</c:v>
                </c:pt>
                <c:pt idx="16">
                  <c:v>1,600</c:v>
                </c:pt>
                <c:pt idx="17">
                  <c:v>1,700</c:v>
                </c:pt>
                <c:pt idx="18">
                  <c:v>1,800</c:v>
                </c:pt>
                <c:pt idx="19">
                  <c:v>1,900</c:v>
                </c:pt>
                <c:pt idx="20">
                  <c:v>2,000</c:v>
                </c:pt>
                <c:pt idx="21">
                  <c:v>2,100</c:v>
                </c:pt>
                <c:pt idx="22">
                  <c:v>2,200</c:v>
                </c:pt>
                <c:pt idx="23">
                  <c:v>2,300</c:v>
                </c:pt>
                <c:pt idx="24">
                  <c:v>2,400</c:v>
                </c:pt>
                <c:pt idx="25">
                  <c:v>2,500</c:v>
                </c:pt>
                <c:pt idx="26">
                  <c:v>2,600</c:v>
                </c:pt>
                <c:pt idx="27">
                  <c:v>2,700</c:v>
                </c:pt>
                <c:pt idx="28">
                  <c:v>2,800</c:v>
                </c:pt>
                <c:pt idx="29">
                  <c:v>2,900</c:v>
                </c:pt>
                <c:pt idx="30">
                  <c:v>3,000</c:v>
                </c:pt>
                <c:pt idx="31">
                  <c:v>3,100</c:v>
                </c:pt>
                <c:pt idx="32">
                  <c:v>3,200</c:v>
                </c:pt>
                <c:pt idx="33">
                  <c:v>3,300</c:v>
                </c:pt>
                <c:pt idx="34">
                  <c:v>3,400</c:v>
                </c:pt>
                <c:pt idx="35">
                  <c:v>3,500</c:v>
                </c:pt>
                <c:pt idx="36">
                  <c:v>3,600</c:v>
                </c:pt>
                <c:pt idx="37">
                  <c:v>3,700</c:v>
                </c:pt>
                <c:pt idx="38">
                  <c:v>3,800</c:v>
                </c:pt>
                <c:pt idx="39">
                  <c:v>3,900</c:v>
                </c:pt>
                <c:pt idx="40">
                  <c:v>4,000</c:v>
                </c:pt>
                <c:pt idx="41">
                  <c:v>4,100</c:v>
                </c:pt>
                <c:pt idx="42">
                  <c:v>4,200</c:v>
                </c:pt>
                <c:pt idx="43">
                  <c:v>4,300</c:v>
                </c:pt>
                <c:pt idx="44">
                  <c:v>4,400</c:v>
                </c:pt>
                <c:pt idx="45">
                  <c:v>4,500</c:v>
                </c:pt>
                <c:pt idx="46">
                  <c:v>4,600</c:v>
                </c:pt>
                <c:pt idx="47">
                  <c:v>4,700</c:v>
                </c:pt>
                <c:pt idx="48">
                  <c:v>4,800</c:v>
                </c:pt>
                <c:pt idx="49">
                  <c:v>4,900</c:v>
                </c:pt>
                <c:pt idx="50">
                  <c:v>5,000</c:v>
                </c:pt>
                <c:pt idx="51">
                  <c:v>5,100</c:v>
                </c:pt>
                <c:pt idx="52">
                  <c:v>5,200</c:v>
                </c:pt>
                <c:pt idx="53">
                  <c:v>5,300</c:v>
                </c:pt>
                <c:pt idx="54">
                  <c:v>5,400</c:v>
                </c:pt>
                <c:pt idx="55">
                  <c:v>5,500</c:v>
                </c:pt>
                <c:pt idx="56">
                  <c:v>5,600</c:v>
                </c:pt>
                <c:pt idx="57">
                  <c:v>5,700</c:v>
                </c:pt>
                <c:pt idx="58">
                  <c:v>5,800</c:v>
                </c:pt>
                <c:pt idx="59">
                  <c:v>5,900</c:v>
                </c:pt>
                <c:pt idx="60">
                  <c:v>6,000</c:v>
                </c:pt>
                <c:pt idx="61">
                  <c:v>6,100</c:v>
                </c:pt>
                <c:pt idx="62">
                  <c:v>6,200</c:v>
                </c:pt>
                <c:pt idx="63">
                  <c:v>6,300</c:v>
                </c:pt>
                <c:pt idx="64">
                  <c:v>6,400</c:v>
                </c:pt>
                <c:pt idx="65">
                  <c:v>6,500</c:v>
                </c:pt>
                <c:pt idx="66">
                  <c:v>6,600</c:v>
                </c:pt>
                <c:pt idx="67">
                  <c:v>6,700</c:v>
                </c:pt>
                <c:pt idx="68">
                  <c:v>6,800</c:v>
                </c:pt>
                <c:pt idx="69">
                  <c:v>6,900</c:v>
                </c:pt>
                <c:pt idx="70">
                  <c:v>7,000</c:v>
                </c:pt>
                <c:pt idx="71">
                  <c:v>7,100</c:v>
                </c:pt>
                <c:pt idx="72">
                  <c:v>7,200</c:v>
                </c:pt>
                <c:pt idx="73">
                  <c:v>7,300</c:v>
                </c:pt>
                <c:pt idx="74">
                  <c:v>7,400</c:v>
                </c:pt>
                <c:pt idx="75">
                  <c:v>7,500</c:v>
                </c:pt>
                <c:pt idx="76">
                  <c:v>7,600</c:v>
                </c:pt>
                <c:pt idx="77">
                  <c:v>7,700</c:v>
                </c:pt>
                <c:pt idx="78">
                  <c:v>7,800</c:v>
                </c:pt>
                <c:pt idx="79">
                  <c:v>7,900</c:v>
                </c:pt>
                <c:pt idx="80">
                  <c:v>8,000</c:v>
                </c:pt>
              </c:strCache>
            </c:strRef>
          </c:cat>
          <c:val>
            <c:numRef>
              <c:f>Sheet1!$B$2:$CD$2</c:f>
              <c:numCache>
                <c:formatCode>General</c:formatCode>
                <c:ptCount val="81"/>
                <c:pt idx="0">
                  <c:v>46</c:v>
                </c:pt>
                <c:pt idx="10">
                  <c:v>48</c:v>
                </c:pt>
                <c:pt idx="20">
                  <c:v>53</c:v>
                </c:pt>
                <c:pt idx="30">
                  <c:v>53.5</c:v>
                </c:pt>
                <c:pt idx="40">
                  <c:v>52</c:v>
                </c:pt>
                <c:pt idx="50">
                  <c:v>57</c:v>
                </c:pt>
                <c:pt idx="60">
                  <c:v>55.5</c:v>
                </c:pt>
                <c:pt idx="70">
                  <c:v>60.5</c:v>
                </c:pt>
                <c:pt idx="76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61-AF47-AA2B-A612004692AF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Baseline</c:v>
                </c:pt>
              </c:strCache>
            </c:strRef>
          </c:tx>
          <c:spPr>
            <a:ln w="50800" cap="rnd">
              <a:solidFill>
                <a:srgbClr val="E02B35"/>
              </a:solidFill>
              <a:round/>
            </a:ln>
            <a:effectLst/>
          </c:spPr>
          <c:marker>
            <c:symbol val="circle"/>
            <c:size val="16"/>
            <c:spPr>
              <a:solidFill>
                <a:srgbClr val="E02B35"/>
              </a:solidFill>
              <a:ln w="25400">
                <a:solidFill>
                  <a:schemeClr val="tx1"/>
                </a:solidFill>
              </a:ln>
              <a:effectLst/>
            </c:spPr>
          </c:marker>
          <c:cat>
            <c:strRef>
              <c:f>Sheet1!$B$1:$CD$1</c:f>
              <c:strCache>
                <c:ptCount val="81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1,000</c:v>
                </c:pt>
                <c:pt idx="11">
                  <c:v>1,100</c:v>
                </c:pt>
                <c:pt idx="12">
                  <c:v>1,200</c:v>
                </c:pt>
                <c:pt idx="13">
                  <c:v>1,300</c:v>
                </c:pt>
                <c:pt idx="14">
                  <c:v>1,400</c:v>
                </c:pt>
                <c:pt idx="15">
                  <c:v>1,500</c:v>
                </c:pt>
                <c:pt idx="16">
                  <c:v>1,600</c:v>
                </c:pt>
                <c:pt idx="17">
                  <c:v>1,700</c:v>
                </c:pt>
                <c:pt idx="18">
                  <c:v>1,800</c:v>
                </c:pt>
                <c:pt idx="19">
                  <c:v>1,900</c:v>
                </c:pt>
                <c:pt idx="20">
                  <c:v>2,000</c:v>
                </c:pt>
                <c:pt idx="21">
                  <c:v>2,100</c:v>
                </c:pt>
                <c:pt idx="22">
                  <c:v>2,200</c:v>
                </c:pt>
                <c:pt idx="23">
                  <c:v>2,300</c:v>
                </c:pt>
                <c:pt idx="24">
                  <c:v>2,400</c:v>
                </c:pt>
                <c:pt idx="25">
                  <c:v>2,500</c:v>
                </c:pt>
                <c:pt idx="26">
                  <c:v>2,600</c:v>
                </c:pt>
                <c:pt idx="27">
                  <c:v>2,700</c:v>
                </c:pt>
                <c:pt idx="28">
                  <c:v>2,800</c:v>
                </c:pt>
                <c:pt idx="29">
                  <c:v>2,900</c:v>
                </c:pt>
                <c:pt idx="30">
                  <c:v>3,000</c:v>
                </c:pt>
                <c:pt idx="31">
                  <c:v>3,100</c:v>
                </c:pt>
                <c:pt idx="32">
                  <c:v>3,200</c:v>
                </c:pt>
                <c:pt idx="33">
                  <c:v>3,300</c:v>
                </c:pt>
                <c:pt idx="34">
                  <c:v>3,400</c:v>
                </c:pt>
                <c:pt idx="35">
                  <c:v>3,500</c:v>
                </c:pt>
                <c:pt idx="36">
                  <c:v>3,600</c:v>
                </c:pt>
                <c:pt idx="37">
                  <c:v>3,700</c:v>
                </c:pt>
                <c:pt idx="38">
                  <c:v>3,800</c:v>
                </c:pt>
                <c:pt idx="39">
                  <c:v>3,900</c:v>
                </c:pt>
                <c:pt idx="40">
                  <c:v>4,000</c:v>
                </c:pt>
                <c:pt idx="41">
                  <c:v>4,100</c:v>
                </c:pt>
                <c:pt idx="42">
                  <c:v>4,200</c:v>
                </c:pt>
                <c:pt idx="43">
                  <c:v>4,300</c:v>
                </c:pt>
                <c:pt idx="44">
                  <c:v>4,400</c:v>
                </c:pt>
                <c:pt idx="45">
                  <c:v>4,500</c:v>
                </c:pt>
                <c:pt idx="46">
                  <c:v>4,600</c:v>
                </c:pt>
                <c:pt idx="47">
                  <c:v>4,700</c:v>
                </c:pt>
                <c:pt idx="48">
                  <c:v>4,800</c:v>
                </c:pt>
                <c:pt idx="49">
                  <c:v>4,900</c:v>
                </c:pt>
                <c:pt idx="50">
                  <c:v>5,000</c:v>
                </c:pt>
                <c:pt idx="51">
                  <c:v>5,100</c:v>
                </c:pt>
                <c:pt idx="52">
                  <c:v>5,200</c:v>
                </c:pt>
                <c:pt idx="53">
                  <c:v>5,300</c:v>
                </c:pt>
                <c:pt idx="54">
                  <c:v>5,400</c:v>
                </c:pt>
                <c:pt idx="55">
                  <c:v>5,500</c:v>
                </c:pt>
                <c:pt idx="56">
                  <c:v>5,600</c:v>
                </c:pt>
                <c:pt idx="57">
                  <c:v>5,700</c:v>
                </c:pt>
                <c:pt idx="58">
                  <c:v>5,800</c:v>
                </c:pt>
                <c:pt idx="59">
                  <c:v>5,900</c:v>
                </c:pt>
                <c:pt idx="60">
                  <c:v>6,000</c:v>
                </c:pt>
                <c:pt idx="61">
                  <c:v>6,100</c:v>
                </c:pt>
                <c:pt idx="62">
                  <c:v>6,200</c:v>
                </c:pt>
                <c:pt idx="63">
                  <c:v>6,300</c:v>
                </c:pt>
                <c:pt idx="64">
                  <c:v>6,400</c:v>
                </c:pt>
                <c:pt idx="65">
                  <c:v>6,500</c:v>
                </c:pt>
                <c:pt idx="66">
                  <c:v>6,600</c:v>
                </c:pt>
                <c:pt idx="67">
                  <c:v>6,700</c:v>
                </c:pt>
                <c:pt idx="68">
                  <c:v>6,800</c:v>
                </c:pt>
                <c:pt idx="69">
                  <c:v>6,900</c:v>
                </c:pt>
                <c:pt idx="70">
                  <c:v>7,000</c:v>
                </c:pt>
                <c:pt idx="71">
                  <c:v>7,100</c:v>
                </c:pt>
                <c:pt idx="72">
                  <c:v>7,200</c:v>
                </c:pt>
                <c:pt idx="73">
                  <c:v>7,300</c:v>
                </c:pt>
                <c:pt idx="74">
                  <c:v>7,400</c:v>
                </c:pt>
                <c:pt idx="75">
                  <c:v>7,500</c:v>
                </c:pt>
                <c:pt idx="76">
                  <c:v>7,600</c:v>
                </c:pt>
                <c:pt idx="77">
                  <c:v>7,700</c:v>
                </c:pt>
                <c:pt idx="78">
                  <c:v>7,800</c:v>
                </c:pt>
                <c:pt idx="79">
                  <c:v>7,900</c:v>
                </c:pt>
                <c:pt idx="80">
                  <c:v>8,000</c:v>
                </c:pt>
              </c:strCache>
            </c:strRef>
          </c:cat>
          <c:val>
            <c:numRef>
              <c:f>Sheet1!$B$3:$CD$3</c:f>
              <c:numCache>
                <c:formatCode>General</c:formatCode>
                <c:ptCount val="81"/>
                <c:pt idx="0">
                  <c:v>16</c:v>
                </c:pt>
                <c:pt idx="10">
                  <c:v>27</c:v>
                </c:pt>
                <c:pt idx="20">
                  <c:v>31</c:v>
                </c:pt>
                <c:pt idx="30">
                  <c:v>38</c:v>
                </c:pt>
                <c:pt idx="40">
                  <c:v>43</c:v>
                </c:pt>
                <c:pt idx="50">
                  <c:v>58</c:v>
                </c:pt>
                <c:pt idx="53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B6F-EB48-8A74-85ED9ADA2DA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AEROCONS</c:v>
                </c:pt>
              </c:strCache>
            </c:strRef>
          </c:tx>
          <c:spPr>
            <a:ln w="50800" cap="rnd">
              <a:solidFill>
                <a:srgbClr val="59A89C"/>
              </a:solidFill>
              <a:round/>
            </a:ln>
            <a:effectLst/>
          </c:spPr>
          <c:marker>
            <c:symbol val="triangle"/>
            <c:size val="16"/>
            <c:spPr>
              <a:solidFill>
                <a:srgbClr val="59A89C"/>
              </a:solidFill>
              <a:ln w="25400">
                <a:solidFill>
                  <a:schemeClr val="tx1"/>
                </a:solidFill>
              </a:ln>
              <a:effectLst/>
            </c:spPr>
          </c:marker>
          <c:cat>
            <c:strRef>
              <c:f>Sheet1!$B$1:$CD$1</c:f>
              <c:strCache>
                <c:ptCount val="81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1,000</c:v>
                </c:pt>
                <c:pt idx="11">
                  <c:v>1,100</c:v>
                </c:pt>
                <c:pt idx="12">
                  <c:v>1,200</c:v>
                </c:pt>
                <c:pt idx="13">
                  <c:v>1,300</c:v>
                </c:pt>
                <c:pt idx="14">
                  <c:v>1,400</c:v>
                </c:pt>
                <c:pt idx="15">
                  <c:v>1,500</c:v>
                </c:pt>
                <c:pt idx="16">
                  <c:v>1,600</c:v>
                </c:pt>
                <c:pt idx="17">
                  <c:v>1,700</c:v>
                </c:pt>
                <c:pt idx="18">
                  <c:v>1,800</c:v>
                </c:pt>
                <c:pt idx="19">
                  <c:v>1,900</c:v>
                </c:pt>
                <c:pt idx="20">
                  <c:v>2,000</c:v>
                </c:pt>
                <c:pt idx="21">
                  <c:v>2,100</c:v>
                </c:pt>
                <c:pt idx="22">
                  <c:v>2,200</c:v>
                </c:pt>
                <c:pt idx="23">
                  <c:v>2,300</c:v>
                </c:pt>
                <c:pt idx="24">
                  <c:v>2,400</c:v>
                </c:pt>
                <c:pt idx="25">
                  <c:v>2,500</c:v>
                </c:pt>
                <c:pt idx="26">
                  <c:v>2,600</c:v>
                </c:pt>
                <c:pt idx="27">
                  <c:v>2,700</c:v>
                </c:pt>
                <c:pt idx="28">
                  <c:v>2,800</c:v>
                </c:pt>
                <c:pt idx="29">
                  <c:v>2,900</c:v>
                </c:pt>
                <c:pt idx="30">
                  <c:v>3,000</c:v>
                </c:pt>
                <c:pt idx="31">
                  <c:v>3,100</c:v>
                </c:pt>
                <c:pt idx="32">
                  <c:v>3,200</c:v>
                </c:pt>
                <c:pt idx="33">
                  <c:v>3,300</c:v>
                </c:pt>
                <c:pt idx="34">
                  <c:v>3,400</c:v>
                </c:pt>
                <c:pt idx="35">
                  <c:v>3,500</c:v>
                </c:pt>
                <c:pt idx="36">
                  <c:v>3,600</c:v>
                </c:pt>
                <c:pt idx="37">
                  <c:v>3,700</c:v>
                </c:pt>
                <c:pt idx="38">
                  <c:v>3,800</c:v>
                </c:pt>
                <c:pt idx="39">
                  <c:v>3,900</c:v>
                </c:pt>
                <c:pt idx="40">
                  <c:v>4,000</c:v>
                </c:pt>
                <c:pt idx="41">
                  <c:v>4,100</c:v>
                </c:pt>
                <c:pt idx="42">
                  <c:v>4,200</c:v>
                </c:pt>
                <c:pt idx="43">
                  <c:v>4,300</c:v>
                </c:pt>
                <c:pt idx="44">
                  <c:v>4,400</c:v>
                </c:pt>
                <c:pt idx="45">
                  <c:v>4,500</c:v>
                </c:pt>
                <c:pt idx="46">
                  <c:v>4,600</c:v>
                </c:pt>
                <c:pt idx="47">
                  <c:v>4,700</c:v>
                </c:pt>
                <c:pt idx="48">
                  <c:v>4,800</c:v>
                </c:pt>
                <c:pt idx="49">
                  <c:v>4,900</c:v>
                </c:pt>
                <c:pt idx="50">
                  <c:v>5,000</c:v>
                </c:pt>
                <c:pt idx="51">
                  <c:v>5,100</c:v>
                </c:pt>
                <c:pt idx="52">
                  <c:v>5,200</c:v>
                </c:pt>
                <c:pt idx="53">
                  <c:v>5,300</c:v>
                </c:pt>
                <c:pt idx="54">
                  <c:v>5,400</c:v>
                </c:pt>
                <c:pt idx="55">
                  <c:v>5,500</c:v>
                </c:pt>
                <c:pt idx="56">
                  <c:v>5,600</c:v>
                </c:pt>
                <c:pt idx="57">
                  <c:v>5,700</c:v>
                </c:pt>
                <c:pt idx="58">
                  <c:v>5,800</c:v>
                </c:pt>
                <c:pt idx="59">
                  <c:v>5,900</c:v>
                </c:pt>
                <c:pt idx="60">
                  <c:v>6,000</c:v>
                </c:pt>
                <c:pt idx="61">
                  <c:v>6,100</c:v>
                </c:pt>
                <c:pt idx="62">
                  <c:v>6,200</c:v>
                </c:pt>
                <c:pt idx="63">
                  <c:v>6,300</c:v>
                </c:pt>
                <c:pt idx="64">
                  <c:v>6,400</c:v>
                </c:pt>
                <c:pt idx="65">
                  <c:v>6,500</c:v>
                </c:pt>
                <c:pt idx="66">
                  <c:v>6,600</c:v>
                </c:pt>
                <c:pt idx="67">
                  <c:v>6,700</c:v>
                </c:pt>
                <c:pt idx="68">
                  <c:v>6,800</c:v>
                </c:pt>
                <c:pt idx="69">
                  <c:v>6,900</c:v>
                </c:pt>
                <c:pt idx="70">
                  <c:v>7,000</c:v>
                </c:pt>
                <c:pt idx="71">
                  <c:v>7,100</c:v>
                </c:pt>
                <c:pt idx="72">
                  <c:v>7,200</c:v>
                </c:pt>
                <c:pt idx="73">
                  <c:v>7,300</c:v>
                </c:pt>
                <c:pt idx="74">
                  <c:v>7,400</c:v>
                </c:pt>
                <c:pt idx="75">
                  <c:v>7,500</c:v>
                </c:pt>
                <c:pt idx="76">
                  <c:v>7,600</c:v>
                </c:pt>
                <c:pt idx="77">
                  <c:v>7,700</c:v>
                </c:pt>
                <c:pt idx="78">
                  <c:v>7,800</c:v>
                </c:pt>
                <c:pt idx="79">
                  <c:v>7,900</c:v>
                </c:pt>
                <c:pt idx="80">
                  <c:v>8,000</c:v>
                </c:pt>
              </c:strCache>
            </c:strRef>
          </c:cat>
          <c:val>
            <c:numRef>
              <c:f>Sheet1!$B$4:$CD$4</c:f>
              <c:numCache>
                <c:formatCode>General</c:formatCode>
                <c:ptCount val="81"/>
                <c:pt idx="0">
                  <c:v>19</c:v>
                </c:pt>
                <c:pt idx="10">
                  <c:v>26</c:v>
                </c:pt>
                <c:pt idx="20">
                  <c:v>30</c:v>
                </c:pt>
                <c:pt idx="30">
                  <c:v>35</c:v>
                </c:pt>
                <c:pt idx="40">
                  <c:v>39</c:v>
                </c:pt>
                <c:pt idx="50">
                  <c:v>48</c:v>
                </c:pt>
                <c:pt idx="60">
                  <c:v>54.5</c:v>
                </c:pt>
                <c:pt idx="69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8B6F-EB48-8A74-85ED9ADA2D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1652975"/>
        <c:axId val="2061655247"/>
      </c:lineChart>
      <c:catAx>
        <c:axId val="2061652975"/>
        <c:scaling>
          <c:orientation val="minMax"/>
        </c:scaling>
        <c:delete val="1"/>
        <c:axPos val="b"/>
        <c:numFmt formatCode="#,##0" sourceLinked="0"/>
        <c:majorTickMark val="none"/>
        <c:minorTickMark val="none"/>
        <c:tickLblPos val="none"/>
        <c:crossAx val="2061655247"/>
        <c:crosses val="autoZero"/>
        <c:auto val="1"/>
        <c:lblAlgn val="ctr"/>
        <c:lblOffset val="100"/>
        <c:tickLblSkip val="10"/>
        <c:tickMarkSkip val="1"/>
        <c:noMultiLvlLbl val="0"/>
      </c:catAx>
      <c:valAx>
        <c:axId val="2061655247"/>
        <c:scaling>
          <c:orientation val="minMax"/>
          <c:max val="7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2061652975"/>
        <c:crossesAt val="1"/>
        <c:crossBetween val="midCat"/>
        <c:majorUnit val="10"/>
        <c:minorUnit val="5"/>
      </c:valAx>
      <c:spPr>
        <a:noFill/>
        <a:ln w="25400">
          <a:solidFill>
            <a:schemeClr val="tx1"/>
          </a:solidFill>
        </a:ln>
        <a:effectLst/>
      </c:spPr>
    </c:plotArea>
    <c:plotVisOnly val="0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08710629921258E-2"/>
          <c:y val="0.19368280112023298"/>
          <c:w val="0.88079690008300049"/>
          <c:h val="0.74870722473924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Baseline</c:v>
                </c:pt>
              </c:strCache>
            </c:strRef>
          </c:tx>
          <c:spPr>
            <a:ln w="50800" cap="rnd">
              <a:solidFill>
                <a:srgbClr val="E02B35"/>
              </a:solidFill>
              <a:round/>
            </a:ln>
            <a:effectLst/>
          </c:spPr>
          <c:marker>
            <c:symbol val="circle"/>
            <c:size val="16"/>
            <c:spPr>
              <a:solidFill>
                <a:srgbClr val="E02B35"/>
              </a:solidFill>
              <a:ln w="25400">
                <a:solidFill>
                  <a:schemeClr val="tx1"/>
                </a:solidFill>
              </a:ln>
              <a:effectLst/>
            </c:spPr>
          </c:marker>
          <c:cat>
            <c:strRef>
              <c:f>Sheet1!$B$1:$CD$1</c:f>
              <c:strCache>
                <c:ptCount val="81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1,000</c:v>
                </c:pt>
                <c:pt idx="11">
                  <c:v>1,100</c:v>
                </c:pt>
                <c:pt idx="12">
                  <c:v>1,200</c:v>
                </c:pt>
                <c:pt idx="13">
                  <c:v>1,300</c:v>
                </c:pt>
                <c:pt idx="14">
                  <c:v>1,400</c:v>
                </c:pt>
                <c:pt idx="15">
                  <c:v>1,500</c:v>
                </c:pt>
                <c:pt idx="16">
                  <c:v>1,600</c:v>
                </c:pt>
                <c:pt idx="17">
                  <c:v>1,700</c:v>
                </c:pt>
                <c:pt idx="18">
                  <c:v>1,800</c:v>
                </c:pt>
                <c:pt idx="19">
                  <c:v>1,900</c:v>
                </c:pt>
                <c:pt idx="20">
                  <c:v>2,000</c:v>
                </c:pt>
                <c:pt idx="21">
                  <c:v>2,100</c:v>
                </c:pt>
                <c:pt idx="22">
                  <c:v>2,200</c:v>
                </c:pt>
                <c:pt idx="23">
                  <c:v>2,300</c:v>
                </c:pt>
                <c:pt idx="24">
                  <c:v>2,400</c:v>
                </c:pt>
                <c:pt idx="25">
                  <c:v>2,500</c:v>
                </c:pt>
                <c:pt idx="26">
                  <c:v>2,600</c:v>
                </c:pt>
                <c:pt idx="27">
                  <c:v>2,700</c:v>
                </c:pt>
                <c:pt idx="28">
                  <c:v>2,800</c:v>
                </c:pt>
                <c:pt idx="29">
                  <c:v>2,900</c:v>
                </c:pt>
                <c:pt idx="30">
                  <c:v>3,000</c:v>
                </c:pt>
                <c:pt idx="31">
                  <c:v>3,100</c:v>
                </c:pt>
                <c:pt idx="32">
                  <c:v>3,200</c:v>
                </c:pt>
                <c:pt idx="33">
                  <c:v>3,300</c:v>
                </c:pt>
                <c:pt idx="34">
                  <c:v>3,400</c:v>
                </c:pt>
                <c:pt idx="35">
                  <c:v>3,500</c:v>
                </c:pt>
                <c:pt idx="36">
                  <c:v>3,600</c:v>
                </c:pt>
                <c:pt idx="37">
                  <c:v>3,700</c:v>
                </c:pt>
                <c:pt idx="38">
                  <c:v>3,800</c:v>
                </c:pt>
                <c:pt idx="39">
                  <c:v>3,900</c:v>
                </c:pt>
                <c:pt idx="40">
                  <c:v>4,000</c:v>
                </c:pt>
                <c:pt idx="41">
                  <c:v>4,100</c:v>
                </c:pt>
                <c:pt idx="42">
                  <c:v>4,200</c:v>
                </c:pt>
                <c:pt idx="43">
                  <c:v>4,300</c:v>
                </c:pt>
                <c:pt idx="44">
                  <c:v>4,400</c:v>
                </c:pt>
                <c:pt idx="45">
                  <c:v>4,500</c:v>
                </c:pt>
                <c:pt idx="46">
                  <c:v>4,600</c:v>
                </c:pt>
                <c:pt idx="47">
                  <c:v>4,700</c:v>
                </c:pt>
                <c:pt idx="48">
                  <c:v>4,800</c:v>
                </c:pt>
                <c:pt idx="49">
                  <c:v>4,900</c:v>
                </c:pt>
                <c:pt idx="50">
                  <c:v>5,000</c:v>
                </c:pt>
                <c:pt idx="51">
                  <c:v>5,100</c:v>
                </c:pt>
                <c:pt idx="52">
                  <c:v>5,200</c:v>
                </c:pt>
                <c:pt idx="53">
                  <c:v>5,300</c:v>
                </c:pt>
                <c:pt idx="54">
                  <c:v>5,400</c:v>
                </c:pt>
                <c:pt idx="55">
                  <c:v>5,500</c:v>
                </c:pt>
                <c:pt idx="56">
                  <c:v>5,600</c:v>
                </c:pt>
                <c:pt idx="57">
                  <c:v>5,700</c:v>
                </c:pt>
                <c:pt idx="58">
                  <c:v>5,800</c:v>
                </c:pt>
                <c:pt idx="59">
                  <c:v>5,900</c:v>
                </c:pt>
                <c:pt idx="60">
                  <c:v>6,000</c:v>
                </c:pt>
                <c:pt idx="61">
                  <c:v>6,100</c:v>
                </c:pt>
                <c:pt idx="62">
                  <c:v>6,200</c:v>
                </c:pt>
                <c:pt idx="63">
                  <c:v>6,300</c:v>
                </c:pt>
                <c:pt idx="64">
                  <c:v>6,400</c:v>
                </c:pt>
                <c:pt idx="65">
                  <c:v>6,500</c:v>
                </c:pt>
                <c:pt idx="66">
                  <c:v>6,600</c:v>
                </c:pt>
                <c:pt idx="67">
                  <c:v>6,700</c:v>
                </c:pt>
                <c:pt idx="68">
                  <c:v>6,800</c:v>
                </c:pt>
                <c:pt idx="69">
                  <c:v>6,900</c:v>
                </c:pt>
                <c:pt idx="70">
                  <c:v>7,000</c:v>
                </c:pt>
                <c:pt idx="71">
                  <c:v>7,100</c:v>
                </c:pt>
                <c:pt idx="72">
                  <c:v>7,200</c:v>
                </c:pt>
                <c:pt idx="73">
                  <c:v>7,300</c:v>
                </c:pt>
                <c:pt idx="74">
                  <c:v>7,400</c:v>
                </c:pt>
                <c:pt idx="75">
                  <c:v>7,500</c:v>
                </c:pt>
                <c:pt idx="76">
                  <c:v>7,600</c:v>
                </c:pt>
                <c:pt idx="77">
                  <c:v>7,700</c:v>
                </c:pt>
                <c:pt idx="78">
                  <c:v>7,800</c:v>
                </c:pt>
                <c:pt idx="79">
                  <c:v>7,900</c:v>
                </c:pt>
                <c:pt idx="80">
                  <c:v>8,000</c:v>
                </c:pt>
              </c:strCache>
            </c:strRef>
          </c:cat>
          <c:val>
            <c:numRef>
              <c:f>Sheet1!$B$2:$CD$2</c:f>
              <c:numCache>
                <c:formatCode>General</c:formatCode>
                <c:ptCount val="81"/>
                <c:pt idx="0">
                  <c:v>16</c:v>
                </c:pt>
                <c:pt idx="10">
                  <c:v>27</c:v>
                </c:pt>
                <c:pt idx="20">
                  <c:v>31</c:v>
                </c:pt>
                <c:pt idx="30">
                  <c:v>38</c:v>
                </c:pt>
                <c:pt idx="40">
                  <c:v>43</c:v>
                </c:pt>
                <c:pt idx="50">
                  <c:v>58</c:v>
                </c:pt>
                <c:pt idx="53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61-AF47-AA2B-A612004692AF}"/>
            </c:ext>
          </c:extLst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AEROCONS</c:v>
                </c:pt>
              </c:strCache>
            </c:strRef>
          </c:tx>
          <c:spPr>
            <a:ln w="50800" cap="rnd">
              <a:solidFill>
                <a:srgbClr val="59A89C"/>
              </a:solidFill>
              <a:round/>
            </a:ln>
            <a:effectLst/>
          </c:spPr>
          <c:marker>
            <c:symbol val="triangle"/>
            <c:size val="16"/>
            <c:spPr>
              <a:solidFill>
                <a:srgbClr val="59A89C"/>
              </a:solidFill>
              <a:ln w="25400">
                <a:solidFill>
                  <a:schemeClr val="tx1"/>
                </a:solidFill>
              </a:ln>
              <a:effectLst/>
            </c:spPr>
          </c:marker>
          <c:cat>
            <c:strRef>
              <c:f>Sheet1!$B$1:$CD$1</c:f>
              <c:strCache>
                <c:ptCount val="81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1,000</c:v>
                </c:pt>
                <c:pt idx="11">
                  <c:v>1,100</c:v>
                </c:pt>
                <c:pt idx="12">
                  <c:v>1,200</c:v>
                </c:pt>
                <c:pt idx="13">
                  <c:v>1,300</c:v>
                </c:pt>
                <c:pt idx="14">
                  <c:v>1,400</c:v>
                </c:pt>
                <c:pt idx="15">
                  <c:v>1,500</c:v>
                </c:pt>
                <c:pt idx="16">
                  <c:v>1,600</c:v>
                </c:pt>
                <c:pt idx="17">
                  <c:v>1,700</c:v>
                </c:pt>
                <c:pt idx="18">
                  <c:v>1,800</c:v>
                </c:pt>
                <c:pt idx="19">
                  <c:v>1,900</c:v>
                </c:pt>
                <c:pt idx="20">
                  <c:v>2,000</c:v>
                </c:pt>
                <c:pt idx="21">
                  <c:v>2,100</c:v>
                </c:pt>
                <c:pt idx="22">
                  <c:v>2,200</c:v>
                </c:pt>
                <c:pt idx="23">
                  <c:v>2,300</c:v>
                </c:pt>
                <c:pt idx="24">
                  <c:v>2,400</c:v>
                </c:pt>
                <c:pt idx="25">
                  <c:v>2,500</c:v>
                </c:pt>
                <c:pt idx="26">
                  <c:v>2,600</c:v>
                </c:pt>
                <c:pt idx="27">
                  <c:v>2,700</c:v>
                </c:pt>
                <c:pt idx="28">
                  <c:v>2,800</c:v>
                </c:pt>
                <c:pt idx="29">
                  <c:v>2,900</c:v>
                </c:pt>
                <c:pt idx="30">
                  <c:v>3,000</c:v>
                </c:pt>
                <c:pt idx="31">
                  <c:v>3,100</c:v>
                </c:pt>
                <c:pt idx="32">
                  <c:v>3,200</c:v>
                </c:pt>
                <c:pt idx="33">
                  <c:v>3,300</c:v>
                </c:pt>
                <c:pt idx="34">
                  <c:v>3,400</c:v>
                </c:pt>
                <c:pt idx="35">
                  <c:v>3,500</c:v>
                </c:pt>
                <c:pt idx="36">
                  <c:v>3,600</c:v>
                </c:pt>
                <c:pt idx="37">
                  <c:v>3,700</c:v>
                </c:pt>
                <c:pt idx="38">
                  <c:v>3,800</c:v>
                </c:pt>
                <c:pt idx="39">
                  <c:v>3,900</c:v>
                </c:pt>
                <c:pt idx="40">
                  <c:v>4,000</c:v>
                </c:pt>
                <c:pt idx="41">
                  <c:v>4,100</c:v>
                </c:pt>
                <c:pt idx="42">
                  <c:v>4,200</c:v>
                </c:pt>
                <c:pt idx="43">
                  <c:v>4,300</c:v>
                </c:pt>
                <c:pt idx="44">
                  <c:v>4,400</c:v>
                </c:pt>
                <c:pt idx="45">
                  <c:v>4,500</c:v>
                </c:pt>
                <c:pt idx="46">
                  <c:v>4,600</c:v>
                </c:pt>
                <c:pt idx="47">
                  <c:v>4,700</c:v>
                </c:pt>
                <c:pt idx="48">
                  <c:v>4,800</c:v>
                </c:pt>
                <c:pt idx="49">
                  <c:v>4,900</c:v>
                </c:pt>
                <c:pt idx="50">
                  <c:v>5,000</c:v>
                </c:pt>
                <c:pt idx="51">
                  <c:v>5,100</c:v>
                </c:pt>
                <c:pt idx="52">
                  <c:v>5,200</c:v>
                </c:pt>
                <c:pt idx="53">
                  <c:v>5,300</c:v>
                </c:pt>
                <c:pt idx="54">
                  <c:v>5,400</c:v>
                </c:pt>
                <c:pt idx="55">
                  <c:v>5,500</c:v>
                </c:pt>
                <c:pt idx="56">
                  <c:v>5,600</c:v>
                </c:pt>
                <c:pt idx="57">
                  <c:v>5,700</c:v>
                </c:pt>
                <c:pt idx="58">
                  <c:v>5,800</c:v>
                </c:pt>
                <c:pt idx="59">
                  <c:v>5,900</c:v>
                </c:pt>
                <c:pt idx="60">
                  <c:v>6,000</c:v>
                </c:pt>
                <c:pt idx="61">
                  <c:v>6,100</c:v>
                </c:pt>
                <c:pt idx="62">
                  <c:v>6,200</c:v>
                </c:pt>
                <c:pt idx="63">
                  <c:v>6,300</c:v>
                </c:pt>
                <c:pt idx="64">
                  <c:v>6,400</c:v>
                </c:pt>
                <c:pt idx="65">
                  <c:v>6,500</c:v>
                </c:pt>
                <c:pt idx="66">
                  <c:v>6,600</c:v>
                </c:pt>
                <c:pt idx="67">
                  <c:v>6,700</c:v>
                </c:pt>
                <c:pt idx="68">
                  <c:v>6,800</c:v>
                </c:pt>
                <c:pt idx="69">
                  <c:v>6,900</c:v>
                </c:pt>
                <c:pt idx="70">
                  <c:v>7,000</c:v>
                </c:pt>
                <c:pt idx="71">
                  <c:v>7,100</c:v>
                </c:pt>
                <c:pt idx="72">
                  <c:v>7,200</c:v>
                </c:pt>
                <c:pt idx="73">
                  <c:v>7,300</c:v>
                </c:pt>
                <c:pt idx="74">
                  <c:v>7,400</c:v>
                </c:pt>
                <c:pt idx="75">
                  <c:v>7,500</c:v>
                </c:pt>
                <c:pt idx="76">
                  <c:v>7,600</c:v>
                </c:pt>
                <c:pt idx="77">
                  <c:v>7,700</c:v>
                </c:pt>
                <c:pt idx="78">
                  <c:v>7,800</c:v>
                </c:pt>
                <c:pt idx="79">
                  <c:v>7,900</c:v>
                </c:pt>
                <c:pt idx="80">
                  <c:v>8,000</c:v>
                </c:pt>
              </c:strCache>
            </c:strRef>
          </c:cat>
          <c:val>
            <c:numRef>
              <c:f>Sheet1!$B$5:$CD$5</c:f>
              <c:numCache>
                <c:formatCode>General</c:formatCode>
                <c:ptCount val="81"/>
                <c:pt idx="0">
                  <c:v>19</c:v>
                </c:pt>
                <c:pt idx="10">
                  <c:v>26</c:v>
                </c:pt>
                <c:pt idx="20">
                  <c:v>30</c:v>
                </c:pt>
                <c:pt idx="30">
                  <c:v>35</c:v>
                </c:pt>
                <c:pt idx="40">
                  <c:v>39</c:v>
                </c:pt>
                <c:pt idx="50">
                  <c:v>48</c:v>
                </c:pt>
                <c:pt idx="60">
                  <c:v>54.5</c:v>
                </c:pt>
                <c:pt idx="69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C61-AF47-AA2B-A612004692AF}"/>
            </c:ext>
          </c:extLst>
        </c:ser>
        <c:ser>
          <c:idx val="4"/>
          <c:order val="2"/>
          <c:tx>
            <c:strRef>
              <c:f>Sheet1!$A$6</c:f>
              <c:strCache>
                <c:ptCount val="1"/>
                <c:pt idx="0">
                  <c:v>AERO</c:v>
                </c:pt>
              </c:strCache>
            </c:strRef>
          </c:tx>
          <c:spPr>
            <a:ln w="50800" cap="rnd">
              <a:solidFill>
                <a:srgbClr val="A559AA"/>
              </a:solidFill>
              <a:round/>
            </a:ln>
            <a:effectLst/>
          </c:spPr>
          <c:marker>
            <c:symbol val="square"/>
            <c:size val="16"/>
            <c:spPr>
              <a:solidFill>
                <a:srgbClr val="A559AA"/>
              </a:solidFill>
              <a:ln w="25400">
                <a:solidFill>
                  <a:schemeClr val="tx1"/>
                </a:solidFill>
              </a:ln>
              <a:effectLst/>
            </c:spPr>
          </c:marker>
          <c:dPt>
            <c:idx val="40"/>
            <c:marker>
              <c:symbol val="square"/>
              <c:size val="16"/>
              <c:spPr>
                <a:solidFill>
                  <a:srgbClr val="A559AA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50800" cap="rnd">
                <a:solidFill>
                  <a:srgbClr val="A559AA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8C61-AF47-AA2B-A612004692AF}"/>
              </c:ext>
            </c:extLst>
          </c:dPt>
          <c:dPt>
            <c:idx val="60"/>
            <c:marker>
              <c:symbol val="square"/>
              <c:size val="16"/>
              <c:spPr>
                <a:solidFill>
                  <a:srgbClr val="A559AA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50800" cap="rnd">
                <a:solidFill>
                  <a:srgbClr val="A559AA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8C61-AF47-AA2B-A612004692AF}"/>
              </c:ext>
            </c:extLst>
          </c:dPt>
          <c:cat>
            <c:strRef>
              <c:f>Sheet1!$B$1:$CD$1</c:f>
              <c:strCache>
                <c:ptCount val="81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1,000</c:v>
                </c:pt>
                <c:pt idx="11">
                  <c:v>1,100</c:v>
                </c:pt>
                <c:pt idx="12">
                  <c:v>1,200</c:v>
                </c:pt>
                <c:pt idx="13">
                  <c:v>1,300</c:v>
                </c:pt>
                <c:pt idx="14">
                  <c:v>1,400</c:v>
                </c:pt>
                <c:pt idx="15">
                  <c:v>1,500</c:v>
                </c:pt>
                <c:pt idx="16">
                  <c:v>1,600</c:v>
                </c:pt>
                <c:pt idx="17">
                  <c:v>1,700</c:v>
                </c:pt>
                <c:pt idx="18">
                  <c:v>1,800</c:v>
                </c:pt>
                <c:pt idx="19">
                  <c:v>1,900</c:v>
                </c:pt>
                <c:pt idx="20">
                  <c:v>2,000</c:v>
                </c:pt>
                <c:pt idx="21">
                  <c:v>2,100</c:v>
                </c:pt>
                <c:pt idx="22">
                  <c:v>2,200</c:v>
                </c:pt>
                <c:pt idx="23">
                  <c:v>2,300</c:v>
                </c:pt>
                <c:pt idx="24">
                  <c:v>2,400</c:v>
                </c:pt>
                <c:pt idx="25">
                  <c:v>2,500</c:v>
                </c:pt>
                <c:pt idx="26">
                  <c:v>2,600</c:v>
                </c:pt>
                <c:pt idx="27">
                  <c:v>2,700</c:v>
                </c:pt>
                <c:pt idx="28">
                  <c:v>2,800</c:v>
                </c:pt>
                <c:pt idx="29">
                  <c:v>2,900</c:v>
                </c:pt>
                <c:pt idx="30">
                  <c:v>3,000</c:v>
                </c:pt>
                <c:pt idx="31">
                  <c:v>3,100</c:v>
                </c:pt>
                <c:pt idx="32">
                  <c:v>3,200</c:v>
                </c:pt>
                <c:pt idx="33">
                  <c:v>3,300</c:v>
                </c:pt>
                <c:pt idx="34">
                  <c:v>3,400</c:v>
                </c:pt>
                <c:pt idx="35">
                  <c:v>3,500</c:v>
                </c:pt>
                <c:pt idx="36">
                  <c:v>3,600</c:v>
                </c:pt>
                <c:pt idx="37">
                  <c:v>3,700</c:v>
                </c:pt>
                <c:pt idx="38">
                  <c:v>3,800</c:v>
                </c:pt>
                <c:pt idx="39">
                  <c:v>3,900</c:v>
                </c:pt>
                <c:pt idx="40">
                  <c:v>4,000</c:v>
                </c:pt>
                <c:pt idx="41">
                  <c:v>4,100</c:v>
                </c:pt>
                <c:pt idx="42">
                  <c:v>4,200</c:v>
                </c:pt>
                <c:pt idx="43">
                  <c:v>4,300</c:v>
                </c:pt>
                <c:pt idx="44">
                  <c:v>4,400</c:v>
                </c:pt>
                <c:pt idx="45">
                  <c:v>4,500</c:v>
                </c:pt>
                <c:pt idx="46">
                  <c:v>4,600</c:v>
                </c:pt>
                <c:pt idx="47">
                  <c:v>4,700</c:v>
                </c:pt>
                <c:pt idx="48">
                  <c:v>4,800</c:v>
                </c:pt>
                <c:pt idx="49">
                  <c:v>4,900</c:v>
                </c:pt>
                <c:pt idx="50">
                  <c:v>5,000</c:v>
                </c:pt>
                <c:pt idx="51">
                  <c:v>5,100</c:v>
                </c:pt>
                <c:pt idx="52">
                  <c:v>5,200</c:v>
                </c:pt>
                <c:pt idx="53">
                  <c:v>5,300</c:v>
                </c:pt>
                <c:pt idx="54">
                  <c:v>5,400</c:v>
                </c:pt>
                <c:pt idx="55">
                  <c:v>5,500</c:v>
                </c:pt>
                <c:pt idx="56">
                  <c:v>5,600</c:v>
                </c:pt>
                <c:pt idx="57">
                  <c:v>5,700</c:v>
                </c:pt>
                <c:pt idx="58">
                  <c:v>5,800</c:v>
                </c:pt>
                <c:pt idx="59">
                  <c:v>5,900</c:v>
                </c:pt>
                <c:pt idx="60">
                  <c:v>6,000</c:v>
                </c:pt>
                <c:pt idx="61">
                  <c:v>6,100</c:v>
                </c:pt>
                <c:pt idx="62">
                  <c:v>6,200</c:v>
                </c:pt>
                <c:pt idx="63">
                  <c:v>6,300</c:v>
                </c:pt>
                <c:pt idx="64">
                  <c:v>6,400</c:v>
                </c:pt>
                <c:pt idx="65">
                  <c:v>6,500</c:v>
                </c:pt>
                <c:pt idx="66">
                  <c:v>6,600</c:v>
                </c:pt>
                <c:pt idx="67">
                  <c:v>6,700</c:v>
                </c:pt>
                <c:pt idx="68">
                  <c:v>6,800</c:v>
                </c:pt>
                <c:pt idx="69">
                  <c:v>6,900</c:v>
                </c:pt>
                <c:pt idx="70">
                  <c:v>7,000</c:v>
                </c:pt>
                <c:pt idx="71">
                  <c:v>7,100</c:v>
                </c:pt>
                <c:pt idx="72">
                  <c:v>7,200</c:v>
                </c:pt>
                <c:pt idx="73">
                  <c:v>7,300</c:v>
                </c:pt>
                <c:pt idx="74">
                  <c:v>7,400</c:v>
                </c:pt>
                <c:pt idx="75">
                  <c:v>7,500</c:v>
                </c:pt>
                <c:pt idx="76">
                  <c:v>7,600</c:v>
                </c:pt>
                <c:pt idx="77">
                  <c:v>7,700</c:v>
                </c:pt>
                <c:pt idx="78">
                  <c:v>7,800</c:v>
                </c:pt>
                <c:pt idx="79">
                  <c:v>7,900</c:v>
                </c:pt>
                <c:pt idx="80">
                  <c:v>8,000</c:v>
                </c:pt>
              </c:strCache>
            </c:strRef>
          </c:cat>
          <c:val>
            <c:numRef>
              <c:f>Sheet1!$B$6:$CD$6</c:f>
              <c:numCache>
                <c:formatCode>General</c:formatCode>
                <c:ptCount val="81"/>
                <c:pt idx="0">
                  <c:v>46</c:v>
                </c:pt>
                <c:pt idx="10">
                  <c:v>48</c:v>
                </c:pt>
                <c:pt idx="20">
                  <c:v>53</c:v>
                </c:pt>
                <c:pt idx="30">
                  <c:v>53.5</c:v>
                </c:pt>
                <c:pt idx="40">
                  <c:v>52</c:v>
                </c:pt>
                <c:pt idx="50">
                  <c:v>57</c:v>
                </c:pt>
                <c:pt idx="60">
                  <c:v>55.5</c:v>
                </c:pt>
                <c:pt idx="70">
                  <c:v>60.5</c:v>
                </c:pt>
                <c:pt idx="76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C61-AF47-AA2B-A612004692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1652975"/>
        <c:axId val="2061655247"/>
      </c:lineChart>
      <c:catAx>
        <c:axId val="2061652975"/>
        <c:scaling>
          <c:orientation val="minMax"/>
        </c:scaling>
        <c:delete val="1"/>
        <c:axPos val="b"/>
        <c:numFmt formatCode="#,##0" sourceLinked="0"/>
        <c:majorTickMark val="none"/>
        <c:minorTickMark val="none"/>
        <c:tickLblPos val="none"/>
        <c:crossAx val="2061655247"/>
        <c:crosses val="autoZero"/>
        <c:auto val="1"/>
        <c:lblAlgn val="ctr"/>
        <c:lblOffset val="100"/>
        <c:tickLblSkip val="10"/>
        <c:tickMarkSkip val="1"/>
        <c:noMultiLvlLbl val="0"/>
      </c:catAx>
      <c:valAx>
        <c:axId val="2061655247"/>
        <c:scaling>
          <c:orientation val="minMax"/>
          <c:max val="7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2061652975"/>
        <c:crossesAt val="1"/>
        <c:crossBetween val="midCat"/>
        <c:majorUnit val="10"/>
        <c:minorUnit val="5"/>
      </c:valAx>
      <c:spPr>
        <a:noFill/>
        <a:ln w="25400">
          <a:solidFill>
            <a:schemeClr val="tx1"/>
          </a:solidFill>
        </a:ln>
        <a:effectLst/>
      </c:spPr>
    </c:plotArea>
    <c:plotVisOnly val="0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08710629921258E-2"/>
          <c:y val="0.19368280112023298"/>
          <c:w val="0.88079690008300049"/>
          <c:h val="0.74870722473924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Baseline</c:v>
                </c:pt>
              </c:strCache>
            </c:strRef>
          </c:tx>
          <c:spPr>
            <a:ln w="50800" cap="rnd">
              <a:solidFill>
                <a:srgbClr val="FCECED"/>
              </a:solidFill>
              <a:round/>
            </a:ln>
            <a:effectLst/>
          </c:spPr>
          <c:marker>
            <c:symbol val="circle"/>
            <c:size val="16"/>
            <c:spPr>
              <a:solidFill>
                <a:srgbClr val="FCECED"/>
              </a:solidFill>
              <a:ln w="25400">
                <a:solidFill>
                  <a:srgbClr val="E9E9E9"/>
                </a:solidFill>
              </a:ln>
              <a:effectLst/>
            </c:spPr>
          </c:marker>
          <c:cat>
            <c:strRef>
              <c:f>Sheet1!$B$1:$CD$1</c:f>
              <c:strCache>
                <c:ptCount val="81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1,000</c:v>
                </c:pt>
                <c:pt idx="11">
                  <c:v>1,100</c:v>
                </c:pt>
                <c:pt idx="12">
                  <c:v>1,200</c:v>
                </c:pt>
                <c:pt idx="13">
                  <c:v>1,300</c:v>
                </c:pt>
                <c:pt idx="14">
                  <c:v>1,400</c:v>
                </c:pt>
                <c:pt idx="15">
                  <c:v>1,500</c:v>
                </c:pt>
                <c:pt idx="16">
                  <c:v>1,600</c:v>
                </c:pt>
                <c:pt idx="17">
                  <c:v>1,700</c:v>
                </c:pt>
                <c:pt idx="18">
                  <c:v>1,800</c:v>
                </c:pt>
                <c:pt idx="19">
                  <c:v>1,900</c:v>
                </c:pt>
                <c:pt idx="20">
                  <c:v>2,000</c:v>
                </c:pt>
                <c:pt idx="21">
                  <c:v>2,100</c:v>
                </c:pt>
                <c:pt idx="22">
                  <c:v>2,200</c:v>
                </c:pt>
                <c:pt idx="23">
                  <c:v>2,300</c:v>
                </c:pt>
                <c:pt idx="24">
                  <c:v>2,400</c:v>
                </c:pt>
                <c:pt idx="25">
                  <c:v>2,500</c:v>
                </c:pt>
                <c:pt idx="26">
                  <c:v>2,600</c:v>
                </c:pt>
                <c:pt idx="27">
                  <c:v>2,700</c:v>
                </c:pt>
                <c:pt idx="28">
                  <c:v>2,800</c:v>
                </c:pt>
                <c:pt idx="29">
                  <c:v>2,900</c:v>
                </c:pt>
                <c:pt idx="30">
                  <c:v>3,000</c:v>
                </c:pt>
                <c:pt idx="31">
                  <c:v>3,100</c:v>
                </c:pt>
                <c:pt idx="32">
                  <c:v>3,200</c:v>
                </c:pt>
                <c:pt idx="33">
                  <c:v>3,300</c:v>
                </c:pt>
                <c:pt idx="34">
                  <c:v>3,400</c:v>
                </c:pt>
                <c:pt idx="35">
                  <c:v>3,500</c:v>
                </c:pt>
                <c:pt idx="36">
                  <c:v>3,600</c:v>
                </c:pt>
                <c:pt idx="37">
                  <c:v>3,700</c:v>
                </c:pt>
                <c:pt idx="38">
                  <c:v>3,800</c:v>
                </c:pt>
                <c:pt idx="39">
                  <c:v>3,900</c:v>
                </c:pt>
                <c:pt idx="40">
                  <c:v>4,000</c:v>
                </c:pt>
                <c:pt idx="41">
                  <c:v>4,100</c:v>
                </c:pt>
                <c:pt idx="42">
                  <c:v>4,200</c:v>
                </c:pt>
                <c:pt idx="43">
                  <c:v>4,300</c:v>
                </c:pt>
                <c:pt idx="44">
                  <c:v>4,400</c:v>
                </c:pt>
                <c:pt idx="45">
                  <c:v>4,500</c:v>
                </c:pt>
                <c:pt idx="46">
                  <c:v>4,600</c:v>
                </c:pt>
                <c:pt idx="47">
                  <c:v>4,700</c:v>
                </c:pt>
                <c:pt idx="48">
                  <c:v>4,800</c:v>
                </c:pt>
                <c:pt idx="49">
                  <c:v>4,900</c:v>
                </c:pt>
                <c:pt idx="50">
                  <c:v>5,000</c:v>
                </c:pt>
                <c:pt idx="51">
                  <c:v>5,100</c:v>
                </c:pt>
                <c:pt idx="52">
                  <c:v>5,200</c:v>
                </c:pt>
                <c:pt idx="53">
                  <c:v>5,300</c:v>
                </c:pt>
                <c:pt idx="54">
                  <c:v>5,400</c:v>
                </c:pt>
                <c:pt idx="55">
                  <c:v>5,500</c:v>
                </c:pt>
                <c:pt idx="56">
                  <c:v>5,600</c:v>
                </c:pt>
                <c:pt idx="57">
                  <c:v>5,700</c:v>
                </c:pt>
                <c:pt idx="58">
                  <c:v>5,800</c:v>
                </c:pt>
                <c:pt idx="59">
                  <c:v>5,900</c:v>
                </c:pt>
                <c:pt idx="60">
                  <c:v>6,000</c:v>
                </c:pt>
                <c:pt idx="61">
                  <c:v>6,100</c:v>
                </c:pt>
                <c:pt idx="62">
                  <c:v>6,200</c:v>
                </c:pt>
                <c:pt idx="63">
                  <c:v>6,300</c:v>
                </c:pt>
                <c:pt idx="64">
                  <c:v>6,400</c:v>
                </c:pt>
                <c:pt idx="65">
                  <c:v>6,500</c:v>
                </c:pt>
                <c:pt idx="66">
                  <c:v>6,600</c:v>
                </c:pt>
                <c:pt idx="67">
                  <c:v>6,700</c:v>
                </c:pt>
                <c:pt idx="68">
                  <c:v>6,800</c:v>
                </c:pt>
                <c:pt idx="69">
                  <c:v>6,900</c:v>
                </c:pt>
                <c:pt idx="70">
                  <c:v>7,000</c:v>
                </c:pt>
                <c:pt idx="71">
                  <c:v>7,100</c:v>
                </c:pt>
                <c:pt idx="72">
                  <c:v>7,200</c:v>
                </c:pt>
                <c:pt idx="73">
                  <c:v>7,300</c:v>
                </c:pt>
                <c:pt idx="74">
                  <c:v>7,400</c:v>
                </c:pt>
                <c:pt idx="75">
                  <c:v>7,500</c:v>
                </c:pt>
                <c:pt idx="76">
                  <c:v>7,600</c:v>
                </c:pt>
                <c:pt idx="77">
                  <c:v>7,700</c:v>
                </c:pt>
                <c:pt idx="78">
                  <c:v>7,800</c:v>
                </c:pt>
                <c:pt idx="79">
                  <c:v>7,900</c:v>
                </c:pt>
                <c:pt idx="80">
                  <c:v>8,000</c:v>
                </c:pt>
              </c:strCache>
            </c:strRef>
          </c:cat>
          <c:val>
            <c:numRef>
              <c:f>Sheet1!$B$2:$CD$2</c:f>
              <c:numCache>
                <c:formatCode>General</c:formatCode>
                <c:ptCount val="81"/>
                <c:pt idx="0">
                  <c:v>16</c:v>
                </c:pt>
                <c:pt idx="10">
                  <c:v>27</c:v>
                </c:pt>
                <c:pt idx="20">
                  <c:v>31</c:v>
                </c:pt>
                <c:pt idx="30">
                  <c:v>38</c:v>
                </c:pt>
                <c:pt idx="40">
                  <c:v>43</c:v>
                </c:pt>
                <c:pt idx="50">
                  <c:v>58</c:v>
                </c:pt>
                <c:pt idx="53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61-AF47-AA2B-A612004692AF}"/>
            </c:ext>
          </c:extLst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AEROCONS</c:v>
                </c:pt>
              </c:strCache>
            </c:strRef>
          </c:tx>
          <c:spPr>
            <a:ln w="50800" cap="rnd">
              <a:solidFill>
                <a:srgbClr val="59A89C"/>
              </a:solidFill>
              <a:round/>
            </a:ln>
            <a:effectLst/>
          </c:spPr>
          <c:marker>
            <c:symbol val="triangle"/>
            <c:size val="16"/>
            <c:spPr>
              <a:solidFill>
                <a:srgbClr val="59A89C"/>
              </a:solidFill>
              <a:ln w="25400">
                <a:solidFill>
                  <a:schemeClr val="tx1"/>
                </a:solidFill>
              </a:ln>
              <a:effectLst/>
            </c:spPr>
          </c:marker>
          <c:cat>
            <c:strRef>
              <c:f>Sheet1!$B$1:$CD$1</c:f>
              <c:strCache>
                <c:ptCount val="81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1,000</c:v>
                </c:pt>
                <c:pt idx="11">
                  <c:v>1,100</c:v>
                </c:pt>
                <c:pt idx="12">
                  <c:v>1,200</c:v>
                </c:pt>
                <c:pt idx="13">
                  <c:v>1,300</c:v>
                </c:pt>
                <c:pt idx="14">
                  <c:v>1,400</c:v>
                </c:pt>
                <c:pt idx="15">
                  <c:v>1,500</c:v>
                </c:pt>
                <c:pt idx="16">
                  <c:v>1,600</c:v>
                </c:pt>
                <c:pt idx="17">
                  <c:v>1,700</c:v>
                </c:pt>
                <c:pt idx="18">
                  <c:v>1,800</c:v>
                </c:pt>
                <c:pt idx="19">
                  <c:v>1,900</c:v>
                </c:pt>
                <c:pt idx="20">
                  <c:v>2,000</c:v>
                </c:pt>
                <c:pt idx="21">
                  <c:v>2,100</c:v>
                </c:pt>
                <c:pt idx="22">
                  <c:v>2,200</c:v>
                </c:pt>
                <c:pt idx="23">
                  <c:v>2,300</c:v>
                </c:pt>
                <c:pt idx="24">
                  <c:v>2,400</c:v>
                </c:pt>
                <c:pt idx="25">
                  <c:v>2,500</c:v>
                </c:pt>
                <c:pt idx="26">
                  <c:v>2,600</c:v>
                </c:pt>
                <c:pt idx="27">
                  <c:v>2,700</c:v>
                </c:pt>
                <c:pt idx="28">
                  <c:v>2,800</c:v>
                </c:pt>
                <c:pt idx="29">
                  <c:v>2,900</c:v>
                </c:pt>
                <c:pt idx="30">
                  <c:v>3,000</c:v>
                </c:pt>
                <c:pt idx="31">
                  <c:v>3,100</c:v>
                </c:pt>
                <c:pt idx="32">
                  <c:v>3,200</c:v>
                </c:pt>
                <c:pt idx="33">
                  <c:v>3,300</c:v>
                </c:pt>
                <c:pt idx="34">
                  <c:v>3,400</c:v>
                </c:pt>
                <c:pt idx="35">
                  <c:v>3,500</c:v>
                </c:pt>
                <c:pt idx="36">
                  <c:v>3,600</c:v>
                </c:pt>
                <c:pt idx="37">
                  <c:v>3,700</c:v>
                </c:pt>
                <c:pt idx="38">
                  <c:v>3,800</c:v>
                </c:pt>
                <c:pt idx="39">
                  <c:v>3,900</c:v>
                </c:pt>
                <c:pt idx="40">
                  <c:v>4,000</c:v>
                </c:pt>
                <c:pt idx="41">
                  <c:v>4,100</c:v>
                </c:pt>
                <c:pt idx="42">
                  <c:v>4,200</c:v>
                </c:pt>
                <c:pt idx="43">
                  <c:v>4,300</c:v>
                </c:pt>
                <c:pt idx="44">
                  <c:v>4,400</c:v>
                </c:pt>
                <c:pt idx="45">
                  <c:v>4,500</c:v>
                </c:pt>
                <c:pt idx="46">
                  <c:v>4,600</c:v>
                </c:pt>
                <c:pt idx="47">
                  <c:v>4,700</c:v>
                </c:pt>
                <c:pt idx="48">
                  <c:v>4,800</c:v>
                </c:pt>
                <c:pt idx="49">
                  <c:v>4,900</c:v>
                </c:pt>
                <c:pt idx="50">
                  <c:v>5,000</c:v>
                </c:pt>
                <c:pt idx="51">
                  <c:v>5,100</c:v>
                </c:pt>
                <c:pt idx="52">
                  <c:v>5,200</c:v>
                </c:pt>
                <c:pt idx="53">
                  <c:v>5,300</c:v>
                </c:pt>
                <c:pt idx="54">
                  <c:v>5,400</c:v>
                </c:pt>
                <c:pt idx="55">
                  <c:v>5,500</c:v>
                </c:pt>
                <c:pt idx="56">
                  <c:v>5,600</c:v>
                </c:pt>
                <c:pt idx="57">
                  <c:v>5,700</c:v>
                </c:pt>
                <c:pt idx="58">
                  <c:v>5,800</c:v>
                </c:pt>
                <c:pt idx="59">
                  <c:v>5,900</c:v>
                </c:pt>
                <c:pt idx="60">
                  <c:v>6,000</c:v>
                </c:pt>
                <c:pt idx="61">
                  <c:v>6,100</c:v>
                </c:pt>
                <c:pt idx="62">
                  <c:v>6,200</c:v>
                </c:pt>
                <c:pt idx="63">
                  <c:v>6,300</c:v>
                </c:pt>
                <c:pt idx="64">
                  <c:v>6,400</c:v>
                </c:pt>
                <c:pt idx="65">
                  <c:v>6,500</c:v>
                </c:pt>
                <c:pt idx="66">
                  <c:v>6,600</c:v>
                </c:pt>
                <c:pt idx="67">
                  <c:v>6,700</c:v>
                </c:pt>
                <c:pt idx="68">
                  <c:v>6,800</c:v>
                </c:pt>
                <c:pt idx="69">
                  <c:v>6,900</c:v>
                </c:pt>
                <c:pt idx="70">
                  <c:v>7,000</c:v>
                </c:pt>
                <c:pt idx="71">
                  <c:v>7,100</c:v>
                </c:pt>
                <c:pt idx="72">
                  <c:v>7,200</c:v>
                </c:pt>
                <c:pt idx="73">
                  <c:v>7,300</c:v>
                </c:pt>
                <c:pt idx="74">
                  <c:v>7,400</c:v>
                </c:pt>
                <c:pt idx="75">
                  <c:v>7,500</c:v>
                </c:pt>
                <c:pt idx="76">
                  <c:v>7,600</c:v>
                </c:pt>
                <c:pt idx="77">
                  <c:v>7,700</c:v>
                </c:pt>
                <c:pt idx="78">
                  <c:v>7,800</c:v>
                </c:pt>
                <c:pt idx="79">
                  <c:v>7,900</c:v>
                </c:pt>
                <c:pt idx="80">
                  <c:v>8,000</c:v>
                </c:pt>
              </c:strCache>
            </c:strRef>
          </c:cat>
          <c:val>
            <c:numRef>
              <c:f>Sheet1!$B$5:$CD$5</c:f>
              <c:numCache>
                <c:formatCode>General</c:formatCode>
                <c:ptCount val="81"/>
                <c:pt idx="0">
                  <c:v>19</c:v>
                </c:pt>
                <c:pt idx="10">
                  <c:v>26</c:v>
                </c:pt>
                <c:pt idx="20">
                  <c:v>30</c:v>
                </c:pt>
                <c:pt idx="30">
                  <c:v>35</c:v>
                </c:pt>
                <c:pt idx="40">
                  <c:v>39</c:v>
                </c:pt>
                <c:pt idx="50">
                  <c:v>48</c:v>
                </c:pt>
                <c:pt idx="60">
                  <c:v>54.5</c:v>
                </c:pt>
                <c:pt idx="69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C61-AF47-AA2B-A612004692AF}"/>
            </c:ext>
          </c:extLst>
        </c:ser>
        <c:ser>
          <c:idx val="4"/>
          <c:order val="2"/>
          <c:tx>
            <c:strRef>
              <c:f>Sheet1!$A$6</c:f>
              <c:strCache>
                <c:ptCount val="1"/>
                <c:pt idx="0">
                  <c:v>AERO</c:v>
                </c:pt>
              </c:strCache>
            </c:strRef>
          </c:tx>
          <c:spPr>
            <a:ln w="50800" cap="rnd">
              <a:solidFill>
                <a:srgbClr val="A559AA"/>
              </a:solidFill>
              <a:round/>
            </a:ln>
            <a:effectLst/>
          </c:spPr>
          <c:marker>
            <c:symbol val="square"/>
            <c:size val="16"/>
            <c:spPr>
              <a:solidFill>
                <a:srgbClr val="A559AA"/>
              </a:solidFill>
              <a:ln w="25400">
                <a:solidFill>
                  <a:schemeClr val="tx1"/>
                </a:solidFill>
              </a:ln>
              <a:effectLst/>
            </c:spPr>
          </c:marker>
          <c:dPt>
            <c:idx val="40"/>
            <c:marker>
              <c:symbol val="square"/>
              <c:size val="16"/>
              <c:spPr>
                <a:solidFill>
                  <a:srgbClr val="A559AA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50800" cap="rnd">
                <a:solidFill>
                  <a:srgbClr val="A559AA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8C61-AF47-AA2B-A612004692AF}"/>
              </c:ext>
            </c:extLst>
          </c:dPt>
          <c:dPt>
            <c:idx val="60"/>
            <c:marker>
              <c:symbol val="square"/>
              <c:size val="16"/>
              <c:spPr>
                <a:solidFill>
                  <a:srgbClr val="A559AA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50800" cap="rnd">
                <a:solidFill>
                  <a:srgbClr val="A559AA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8C61-AF47-AA2B-A612004692AF}"/>
              </c:ext>
            </c:extLst>
          </c:dPt>
          <c:cat>
            <c:strRef>
              <c:f>Sheet1!$B$1:$CD$1</c:f>
              <c:strCache>
                <c:ptCount val="81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1,000</c:v>
                </c:pt>
                <c:pt idx="11">
                  <c:v>1,100</c:v>
                </c:pt>
                <c:pt idx="12">
                  <c:v>1,200</c:v>
                </c:pt>
                <c:pt idx="13">
                  <c:v>1,300</c:v>
                </c:pt>
                <c:pt idx="14">
                  <c:v>1,400</c:v>
                </c:pt>
                <c:pt idx="15">
                  <c:v>1,500</c:v>
                </c:pt>
                <c:pt idx="16">
                  <c:v>1,600</c:v>
                </c:pt>
                <c:pt idx="17">
                  <c:v>1,700</c:v>
                </c:pt>
                <c:pt idx="18">
                  <c:v>1,800</c:v>
                </c:pt>
                <c:pt idx="19">
                  <c:v>1,900</c:v>
                </c:pt>
                <c:pt idx="20">
                  <c:v>2,000</c:v>
                </c:pt>
                <c:pt idx="21">
                  <c:v>2,100</c:v>
                </c:pt>
                <c:pt idx="22">
                  <c:v>2,200</c:v>
                </c:pt>
                <c:pt idx="23">
                  <c:v>2,300</c:v>
                </c:pt>
                <c:pt idx="24">
                  <c:v>2,400</c:v>
                </c:pt>
                <c:pt idx="25">
                  <c:v>2,500</c:v>
                </c:pt>
                <c:pt idx="26">
                  <c:v>2,600</c:v>
                </c:pt>
                <c:pt idx="27">
                  <c:v>2,700</c:v>
                </c:pt>
                <c:pt idx="28">
                  <c:v>2,800</c:v>
                </c:pt>
                <c:pt idx="29">
                  <c:v>2,900</c:v>
                </c:pt>
                <c:pt idx="30">
                  <c:v>3,000</c:v>
                </c:pt>
                <c:pt idx="31">
                  <c:v>3,100</c:v>
                </c:pt>
                <c:pt idx="32">
                  <c:v>3,200</c:v>
                </c:pt>
                <c:pt idx="33">
                  <c:v>3,300</c:v>
                </c:pt>
                <c:pt idx="34">
                  <c:v>3,400</c:v>
                </c:pt>
                <c:pt idx="35">
                  <c:v>3,500</c:v>
                </c:pt>
                <c:pt idx="36">
                  <c:v>3,600</c:v>
                </c:pt>
                <c:pt idx="37">
                  <c:v>3,700</c:v>
                </c:pt>
                <c:pt idx="38">
                  <c:v>3,800</c:v>
                </c:pt>
                <c:pt idx="39">
                  <c:v>3,900</c:v>
                </c:pt>
                <c:pt idx="40">
                  <c:v>4,000</c:v>
                </c:pt>
                <c:pt idx="41">
                  <c:v>4,100</c:v>
                </c:pt>
                <c:pt idx="42">
                  <c:v>4,200</c:v>
                </c:pt>
                <c:pt idx="43">
                  <c:v>4,300</c:v>
                </c:pt>
                <c:pt idx="44">
                  <c:v>4,400</c:v>
                </c:pt>
                <c:pt idx="45">
                  <c:v>4,500</c:v>
                </c:pt>
                <c:pt idx="46">
                  <c:v>4,600</c:v>
                </c:pt>
                <c:pt idx="47">
                  <c:v>4,700</c:v>
                </c:pt>
                <c:pt idx="48">
                  <c:v>4,800</c:v>
                </c:pt>
                <c:pt idx="49">
                  <c:v>4,900</c:v>
                </c:pt>
                <c:pt idx="50">
                  <c:v>5,000</c:v>
                </c:pt>
                <c:pt idx="51">
                  <c:v>5,100</c:v>
                </c:pt>
                <c:pt idx="52">
                  <c:v>5,200</c:v>
                </c:pt>
                <c:pt idx="53">
                  <c:v>5,300</c:v>
                </c:pt>
                <c:pt idx="54">
                  <c:v>5,400</c:v>
                </c:pt>
                <c:pt idx="55">
                  <c:v>5,500</c:v>
                </c:pt>
                <c:pt idx="56">
                  <c:v>5,600</c:v>
                </c:pt>
                <c:pt idx="57">
                  <c:v>5,700</c:v>
                </c:pt>
                <c:pt idx="58">
                  <c:v>5,800</c:v>
                </c:pt>
                <c:pt idx="59">
                  <c:v>5,900</c:v>
                </c:pt>
                <c:pt idx="60">
                  <c:v>6,000</c:v>
                </c:pt>
                <c:pt idx="61">
                  <c:v>6,100</c:v>
                </c:pt>
                <c:pt idx="62">
                  <c:v>6,200</c:v>
                </c:pt>
                <c:pt idx="63">
                  <c:v>6,300</c:v>
                </c:pt>
                <c:pt idx="64">
                  <c:v>6,400</c:v>
                </c:pt>
                <c:pt idx="65">
                  <c:v>6,500</c:v>
                </c:pt>
                <c:pt idx="66">
                  <c:v>6,600</c:v>
                </c:pt>
                <c:pt idx="67">
                  <c:v>6,700</c:v>
                </c:pt>
                <c:pt idx="68">
                  <c:v>6,800</c:v>
                </c:pt>
                <c:pt idx="69">
                  <c:v>6,900</c:v>
                </c:pt>
                <c:pt idx="70">
                  <c:v>7,000</c:v>
                </c:pt>
                <c:pt idx="71">
                  <c:v>7,100</c:v>
                </c:pt>
                <c:pt idx="72">
                  <c:v>7,200</c:v>
                </c:pt>
                <c:pt idx="73">
                  <c:v>7,300</c:v>
                </c:pt>
                <c:pt idx="74">
                  <c:v>7,400</c:v>
                </c:pt>
                <c:pt idx="75">
                  <c:v>7,500</c:v>
                </c:pt>
                <c:pt idx="76">
                  <c:v>7,600</c:v>
                </c:pt>
                <c:pt idx="77">
                  <c:v>7,700</c:v>
                </c:pt>
                <c:pt idx="78">
                  <c:v>7,800</c:v>
                </c:pt>
                <c:pt idx="79">
                  <c:v>7,900</c:v>
                </c:pt>
                <c:pt idx="80">
                  <c:v>8,000</c:v>
                </c:pt>
              </c:strCache>
            </c:strRef>
          </c:cat>
          <c:val>
            <c:numRef>
              <c:f>Sheet1!$B$6:$CD$6</c:f>
              <c:numCache>
                <c:formatCode>General</c:formatCode>
                <c:ptCount val="81"/>
                <c:pt idx="0">
                  <c:v>46</c:v>
                </c:pt>
                <c:pt idx="10">
                  <c:v>48</c:v>
                </c:pt>
                <c:pt idx="20">
                  <c:v>53</c:v>
                </c:pt>
                <c:pt idx="30">
                  <c:v>53.5</c:v>
                </c:pt>
                <c:pt idx="40">
                  <c:v>52</c:v>
                </c:pt>
                <c:pt idx="50">
                  <c:v>57</c:v>
                </c:pt>
                <c:pt idx="60">
                  <c:v>55.5</c:v>
                </c:pt>
                <c:pt idx="70">
                  <c:v>60.5</c:v>
                </c:pt>
                <c:pt idx="76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C61-AF47-AA2B-A612004692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1652975"/>
        <c:axId val="2061655247"/>
      </c:lineChart>
      <c:catAx>
        <c:axId val="2061652975"/>
        <c:scaling>
          <c:orientation val="minMax"/>
        </c:scaling>
        <c:delete val="1"/>
        <c:axPos val="b"/>
        <c:numFmt formatCode="#,##0" sourceLinked="0"/>
        <c:majorTickMark val="none"/>
        <c:minorTickMark val="none"/>
        <c:tickLblPos val="none"/>
        <c:crossAx val="2061655247"/>
        <c:crosses val="autoZero"/>
        <c:auto val="1"/>
        <c:lblAlgn val="ctr"/>
        <c:lblOffset val="100"/>
        <c:tickLblSkip val="10"/>
        <c:tickMarkSkip val="1"/>
        <c:noMultiLvlLbl val="0"/>
      </c:catAx>
      <c:valAx>
        <c:axId val="2061655247"/>
        <c:scaling>
          <c:orientation val="minMax"/>
          <c:max val="7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2061652975"/>
        <c:crossesAt val="1"/>
        <c:crossBetween val="midCat"/>
        <c:majorUnit val="10"/>
        <c:minorUnit val="5"/>
      </c:valAx>
      <c:spPr>
        <a:noFill/>
        <a:ln w="25400">
          <a:solidFill>
            <a:schemeClr val="tx1"/>
          </a:solidFill>
        </a:ln>
        <a:effectLst/>
      </c:spPr>
    </c:plotArea>
    <c:plotVisOnly val="0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08710629921258E-2"/>
          <c:y val="0.19368280112023298"/>
          <c:w val="0.88079690008300049"/>
          <c:h val="0.74870722473924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Baseline</c:v>
                </c:pt>
              </c:strCache>
            </c:strRef>
          </c:tx>
          <c:spPr>
            <a:ln w="50800" cap="rnd">
              <a:solidFill>
                <a:srgbClr val="E02B35"/>
              </a:solidFill>
              <a:round/>
            </a:ln>
            <a:effectLst/>
          </c:spPr>
          <c:marker>
            <c:symbol val="circle"/>
            <c:size val="16"/>
            <c:spPr>
              <a:solidFill>
                <a:srgbClr val="E02B35"/>
              </a:solidFill>
              <a:ln w="25400">
                <a:solidFill>
                  <a:schemeClr val="tx1"/>
                </a:solidFill>
              </a:ln>
              <a:effectLst/>
            </c:spPr>
          </c:marker>
          <c:cat>
            <c:strRef>
              <c:f>Sheet1!$B$1:$CD$1</c:f>
              <c:strCache>
                <c:ptCount val="81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1,000</c:v>
                </c:pt>
                <c:pt idx="11">
                  <c:v>1,100</c:v>
                </c:pt>
                <c:pt idx="12">
                  <c:v>1,200</c:v>
                </c:pt>
                <c:pt idx="13">
                  <c:v>1,300</c:v>
                </c:pt>
                <c:pt idx="14">
                  <c:v>1,400</c:v>
                </c:pt>
                <c:pt idx="15">
                  <c:v>1,500</c:v>
                </c:pt>
                <c:pt idx="16">
                  <c:v>1,600</c:v>
                </c:pt>
                <c:pt idx="17">
                  <c:v>1,700</c:v>
                </c:pt>
                <c:pt idx="18">
                  <c:v>1,800</c:v>
                </c:pt>
                <c:pt idx="19">
                  <c:v>1,900</c:v>
                </c:pt>
                <c:pt idx="20">
                  <c:v>2,000</c:v>
                </c:pt>
                <c:pt idx="21">
                  <c:v>2,100</c:v>
                </c:pt>
                <c:pt idx="22">
                  <c:v>2,200</c:v>
                </c:pt>
                <c:pt idx="23">
                  <c:v>2,300</c:v>
                </c:pt>
                <c:pt idx="24">
                  <c:v>2,400</c:v>
                </c:pt>
                <c:pt idx="25">
                  <c:v>2,500</c:v>
                </c:pt>
                <c:pt idx="26">
                  <c:v>2,600</c:v>
                </c:pt>
                <c:pt idx="27">
                  <c:v>2,700</c:v>
                </c:pt>
                <c:pt idx="28">
                  <c:v>2,800</c:v>
                </c:pt>
                <c:pt idx="29">
                  <c:v>2,900</c:v>
                </c:pt>
                <c:pt idx="30">
                  <c:v>3,000</c:v>
                </c:pt>
                <c:pt idx="31">
                  <c:v>3,100</c:v>
                </c:pt>
                <c:pt idx="32">
                  <c:v>3,200</c:v>
                </c:pt>
                <c:pt idx="33">
                  <c:v>3,300</c:v>
                </c:pt>
                <c:pt idx="34">
                  <c:v>3,400</c:v>
                </c:pt>
                <c:pt idx="35">
                  <c:v>3,500</c:v>
                </c:pt>
                <c:pt idx="36">
                  <c:v>3,600</c:v>
                </c:pt>
                <c:pt idx="37">
                  <c:v>3,700</c:v>
                </c:pt>
                <c:pt idx="38">
                  <c:v>3,800</c:v>
                </c:pt>
                <c:pt idx="39">
                  <c:v>3,900</c:v>
                </c:pt>
                <c:pt idx="40">
                  <c:v>4,000</c:v>
                </c:pt>
                <c:pt idx="41">
                  <c:v>4,100</c:v>
                </c:pt>
                <c:pt idx="42">
                  <c:v>4,200</c:v>
                </c:pt>
                <c:pt idx="43">
                  <c:v>4,300</c:v>
                </c:pt>
                <c:pt idx="44">
                  <c:v>4,400</c:v>
                </c:pt>
                <c:pt idx="45">
                  <c:v>4,500</c:v>
                </c:pt>
                <c:pt idx="46">
                  <c:v>4,600</c:v>
                </c:pt>
                <c:pt idx="47">
                  <c:v>4,700</c:v>
                </c:pt>
                <c:pt idx="48">
                  <c:v>4,800</c:v>
                </c:pt>
                <c:pt idx="49">
                  <c:v>4,900</c:v>
                </c:pt>
                <c:pt idx="50">
                  <c:v>5,000</c:v>
                </c:pt>
                <c:pt idx="51">
                  <c:v>5,100</c:v>
                </c:pt>
                <c:pt idx="52">
                  <c:v>5,200</c:v>
                </c:pt>
                <c:pt idx="53">
                  <c:v>5,300</c:v>
                </c:pt>
                <c:pt idx="54">
                  <c:v>5,400</c:v>
                </c:pt>
                <c:pt idx="55">
                  <c:v>5,500</c:v>
                </c:pt>
                <c:pt idx="56">
                  <c:v>5,600</c:v>
                </c:pt>
                <c:pt idx="57">
                  <c:v>5,700</c:v>
                </c:pt>
                <c:pt idx="58">
                  <c:v>5,800</c:v>
                </c:pt>
                <c:pt idx="59">
                  <c:v>5,900</c:v>
                </c:pt>
                <c:pt idx="60">
                  <c:v>6,000</c:v>
                </c:pt>
                <c:pt idx="61">
                  <c:v>6,100</c:v>
                </c:pt>
                <c:pt idx="62">
                  <c:v>6,200</c:v>
                </c:pt>
                <c:pt idx="63">
                  <c:v>6,300</c:v>
                </c:pt>
                <c:pt idx="64">
                  <c:v>6,400</c:v>
                </c:pt>
                <c:pt idx="65">
                  <c:v>6,500</c:v>
                </c:pt>
                <c:pt idx="66">
                  <c:v>6,600</c:v>
                </c:pt>
                <c:pt idx="67">
                  <c:v>6,700</c:v>
                </c:pt>
                <c:pt idx="68">
                  <c:v>6,800</c:v>
                </c:pt>
                <c:pt idx="69">
                  <c:v>6,900</c:v>
                </c:pt>
                <c:pt idx="70">
                  <c:v>7,000</c:v>
                </c:pt>
                <c:pt idx="71">
                  <c:v>7,100</c:v>
                </c:pt>
                <c:pt idx="72">
                  <c:v>7,200</c:v>
                </c:pt>
                <c:pt idx="73">
                  <c:v>7,300</c:v>
                </c:pt>
                <c:pt idx="74">
                  <c:v>7,400</c:v>
                </c:pt>
                <c:pt idx="75">
                  <c:v>7,500</c:v>
                </c:pt>
                <c:pt idx="76">
                  <c:v>7,600</c:v>
                </c:pt>
                <c:pt idx="77">
                  <c:v>7,700</c:v>
                </c:pt>
                <c:pt idx="78">
                  <c:v>7,800</c:v>
                </c:pt>
                <c:pt idx="79">
                  <c:v>7,900</c:v>
                </c:pt>
                <c:pt idx="80">
                  <c:v>8,000</c:v>
                </c:pt>
              </c:strCache>
            </c:strRef>
          </c:cat>
          <c:val>
            <c:numRef>
              <c:f>Sheet1!$B$2:$CD$2</c:f>
              <c:numCache>
                <c:formatCode>General</c:formatCode>
                <c:ptCount val="81"/>
                <c:pt idx="0">
                  <c:v>16</c:v>
                </c:pt>
                <c:pt idx="10">
                  <c:v>27</c:v>
                </c:pt>
                <c:pt idx="20">
                  <c:v>31</c:v>
                </c:pt>
                <c:pt idx="30">
                  <c:v>38</c:v>
                </c:pt>
                <c:pt idx="40">
                  <c:v>43</c:v>
                </c:pt>
                <c:pt idx="50">
                  <c:v>58</c:v>
                </c:pt>
                <c:pt idx="53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61-AF47-AA2B-A612004692AF}"/>
            </c:ext>
          </c:extLst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AEROCONS</c:v>
                </c:pt>
              </c:strCache>
            </c:strRef>
          </c:tx>
          <c:spPr>
            <a:ln w="50800" cap="rnd">
              <a:solidFill>
                <a:srgbClr val="59A89C"/>
              </a:solidFill>
              <a:round/>
            </a:ln>
            <a:effectLst/>
          </c:spPr>
          <c:marker>
            <c:symbol val="triangle"/>
            <c:size val="16"/>
            <c:spPr>
              <a:solidFill>
                <a:srgbClr val="59A89C"/>
              </a:solidFill>
              <a:ln w="25400">
                <a:solidFill>
                  <a:schemeClr val="tx1"/>
                </a:solidFill>
              </a:ln>
              <a:effectLst/>
            </c:spPr>
          </c:marker>
          <c:cat>
            <c:strRef>
              <c:f>Sheet1!$B$1:$CD$1</c:f>
              <c:strCache>
                <c:ptCount val="81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1,000</c:v>
                </c:pt>
                <c:pt idx="11">
                  <c:v>1,100</c:v>
                </c:pt>
                <c:pt idx="12">
                  <c:v>1,200</c:v>
                </c:pt>
                <c:pt idx="13">
                  <c:v>1,300</c:v>
                </c:pt>
                <c:pt idx="14">
                  <c:v>1,400</c:v>
                </c:pt>
                <c:pt idx="15">
                  <c:v>1,500</c:v>
                </c:pt>
                <c:pt idx="16">
                  <c:v>1,600</c:v>
                </c:pt>
                <c:pt idx="17">
                  <c:v>1,700</c:v>
                </c:pt>
                <c:pt idx="18">
                  <c:v>1,800</c:v>
                </c:pt>
                <c:pt idx="19">
                  <c:v>1,900</c:v>
                </c:pt>
                <c:pt idx="20">
                  <c:v>2,000</c:v>
                </c:pt>
                <c:pt idx="21">
                  <c:v>2,100</c:v>
                </c:pt>
                <c:pt idx="22">
                  <c:v>2,200</c:v>
                </c:pt>
                <c:pt idx="23">
                  <c:v>2,300</c:v>
                </c:pt>
                <c:pt idx="24">
                  <c:v>2,400</c:v>
                </c:pt>
                <c:pt idx="25">
                  <c:v>2,500</c:v>
                </c:pt>
                <c:pt idx="26">
                  <c:v>2,600</c:v>
                </c:pt>
                <c:pt idx="27">
                  <c:v>2,700</c:v>
                </c:pt>
                <c:pt idx="28">
                  <c:v>2,800</c:v>
                </c:pt>
                <c:pt idx="29">
                  <c:v>2,900</c:v>
                </c:pt>
                <c:pt idx="30">
                  <c:v>3,000</c:v>
                </c:pt>
                <c:pt idx="31">
                  <c:v>3,100</c:v>
                </c:pt>
                <c:pt idx="32">
                  <c:v>3,200</c:v>
                </c:pt>
                <c:pt idx="33">
                  <c:v>3,300</c:v>
                </c:pt>
                <c:pt idx="34">
                  <c:v>3,400</c:v>
                </c:pt>
                <c:pt idx="35">
                  <c:v>3,500</c:v>
                </c:pt>
                <c:pt idx="36">
                  <c:v>3,600</c:v>
                </c:pt>
                <c:pt idx="37">
                  <c:v>3,700</c:v>
                </c:pt>
                <c:pt idx="38">
                  <c:v>3,800</c:v>
                </c:pt>
                <c:pt idx="39">
                  <c:v>3,900</c:v>
                </c:pt>
                <c:pt idx="40">
                  <c:v>4,000</c:v>
                </c:pt>
                <c:pt idx="41">
                  <c:v>4,100</c:v>
                </c:pt>
                <c:pt idx="42">
                  <c:v>4,200</c:v>
                </c:pt>
                <c:pt idx="43">
                  <c:v>4,300</c:v>
                </c:pt>
                <c:pt idx="44">
                  <c:v>4,400</c:v>
                </c:pt>
                <c:pt idx="45">
                  <c:v>4,500</c:v>
                </c:pt>
                <c:pt idx="46">
                  <c:v>4,600</c:v>
                </c:pt>
                <c:pt idx="47">
                  <c:v>4,700</c:v>
                </c:pt>
                <c:pt idx="48">
                  <c:v>4,800</c:v>
                </c:pt>
                <c:pt idx="49">
                  <c:v>4,900</c:v>
                </c:pt>
                <c:pt idx="50">
                  <c:v>5,000</c:v>
                </c:pt>
                <c:pt idx="51">
                  <c:v>5,100</c:v>
                </c:pt>
                <c:pt idx="52">
                  <c:v>5,200</c:v>
                </c:pt>
                <c:pt idx="53">
                  <c:v>5,300</c:v>
                </c:pt>
                <c:pt idx="54">
                  <c:v>5,400</c:v>
                </c:pt>
                <c:pt idx="55">
                  <c:v>5,500</c:v>
                </c:pt>
                <c:pt idx="56">
                  <c:v>5,600</c:v>
                </c:pt>
                <c:pt idx="57">
                  <c:v>5,700</c:v>
                </c:pt>
                <c:pt idx="58">
                  <c:v>5,800</c:v>
                </c:pt>
                <c:pt idx="59">
                  <c:v>5,900</c:v>
                </c:pt>
                <c:pt idx="60">
                  <c:v>6,000</c:v>
                </c:pt>
                <c:pt idx="61">
                  <c:v>6,100</c:v>
                </c:pt>
                <c:pt idx="62">
                  <c:v>6,200</c:v>
                </c:pt>
                <c:pt idx="63">
                  <c:v>6,300</c:v>
                </c:pt>
                <c:pt idx="64">
                  <c:v>6,400</c:v>
                </c:pt>
                <c:pt idx="65">
                  <c:v>6,500</c:v>
                </c:pt>
                <c:pt idx="66">
                  <c:v>6,600</c:v>
                </c:pt>
                <c:pt idx="67">
                  <c:v>6,700</c:v>
                </c:pt>
                <c:pt idx="68">
                  <c:v>6,800</c:v>
                </c:pt>
                <c:pt idx="69">
                  <c:v>6,900</c:v>
                </c:pt>
                <c:pt idx="70">
                  <c:v>7,000</c:v>
                </c:pt>
                <c:pt idx="71">
                  <c:v>7,100</c:v>
                </c:pt>
                <c:pt idx="72">
                  <c:v>7,200</c:v>
                </c:pt>
                <c:pt idx="73">
                  <c:v>7,300</c:v>
                </c:pt>
                <c:pt idx="74">
                  <c:v>7,400</c:v>
                </c:pt>
                <c:pt idx="75">
                  <c:v>7,500</c:v>
                </c:pt>
                <c:pt idx="76">
                  <c:v>7,600</c:v>
                </c:pt>
                <c:pt idx="77">
                  <c:v>7,700</c:v>
                </c:pt>
                <c:pt idx="78">
                  <c:v>7,800</c:v>
                </c:pt>
                <c:pt idx="79">
                  <c:v>7,900</c:v>
                </c:pt>
                <c:pt idx="80">
                  <c:v>8,000</c:v>
                </c:pt>
              </c:strCache>
            </c:strRef>
          </c:cat>
          <c:val>
            <c:numRef>
              <c:f>Sheet1!$B$5:$CD$5</c:f>
              <c:numCache>
                <c:formatCode>General</c:formatCode>
                <c:ptCount val="81"/>
                <c:pt idx="0">
                  <c:v>19</c:v>
                </c:pt>
                <c:pt idx="10">
                  <c:v>26</c:v>
                </c:pt>
                <c:pt idx="20">
                  <c:v>30</c:v>
                </c:pt>
                <c:pt idx="30">
                  <c:v>35</c:v>
                </c:pt>
                <c:pt idx="40">
                  <c:v>39</c:v>
                </c:pt>
                <c:pt idx="50">
                  <c:v>48</c:v>
                </c:pt>
                <c:pt idx="60">
                  <c:v>54.5</c:v>
                </c:pt>
                <c:pt idx="69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C61-AF47-AA2B-A612004692AF}"/>
            </c:ext>
          </c:extLst>
        </c:ser>
        <c:ser>
          <c:idx val="4"/>
          <c:order val="2"/>
          <c:tx>
            <c:strRef>
              <c:f>Sheet1!$A$6</c:f>
              <c:strCache>
                <c:ptCount val="1"/>
                <c:pt idx="0">
                  <c:v>AERO</c:v>
                </c:pt>
              </c:strCache>
            </c:strRef>
          </c:tx>
          <c:spPr>
            <a:ln w="50800" cap="rnd">
              <a:solidFill>
                <a:srgbClr val="A559AA"/>
              </a:solidFill>
              <a:round/>
            </a:ln>
            <a:effectLst/>
          </c:spPr>
          <c:marker>
            <c:symbol val="square"/>
            <c:size val="16"/>
            <c:spPr>
              <a:solidFill>
                <a:srgbClr val="A559AA"/>
              </a:solidFill>
              <a:ln w="25400">
                <a:solidFill>
                  <a:schemeClr val="tx1"/>
                </a:solidFill>
              </a:ln>
              <a:effectLst/>
            </c:spPr>
          </c:marker>
          <c:dPt>
            <c:idx val="40"/>
            <c:marker>
              <c:symbol val="square"/>
              <c:size val="16"/>
              <c:spPr>
                <a:solidFill>
                  <a:srgbClr val="A559AA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50800" cap="rnd">
                <a:solidFill>
                  <a:srgbClr val="A559AA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8C61-AF47-AA2B-A612004692AF}"/>
              </c:ext>
            </c:extLst>
          </c:dPt>
          <c:dPt>
            <c:idx val="60"/>
            <c:marker>
              <c:symbol val="square"/>
              <c:size val="16"/>
              <c:spPr>
                <a:solidFill>
                  <a:srgbClr val="A559AA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50800" cap="rnd">
                <a:solidFill>
                  <a:srgbClr val="A559AA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8C61-AF47-AA2B-A612004692AF}"/>
              </c:ext>
            </c:extLst>
          </c:dPt>
          <c:cat>
            <c:strRef>
              <c:f>Sheet1!$B$1:$CD$1</c:f>
              <c:strCache>
                <c:ptCount val="81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1,000</c:v>
                </c:pt>
                <c:pt idx="11">
                  <c:v>1,100</c:v>
                </c:pt>
                <c:pt idx="12">
                  <c:v>1,200</c:v>
                </c:pt>
                <c:pt idx="13">
                  <c:v>1,300</c:v>
                </c:pt>
                <c:pt idx="14">
                  <c:v>1,400</c:v>
                </c:pt>
                <c:pt idx="15">
                  <c:v>1,500</c:v>
                </c:pt>
                <c:pt idx="16">
                  <c:v>1,600</c:v>
                </c:pt>
                <c:pt idx="17">
                  <c:v>1,700</c:v>
                </c:pt>
                <c:pt idx="18">
                  <c:v>1,800</c:v>
                </c:pt>
                <c:pt idx="19">
                  <c:v>1,900</c:v>
                </c:pt>
                <c:pt idx="20">
                  <c:v>2,000</c:v>
                </c:pt>
                <c:pt idx="21">
                  <c:v>2,100</c:v>
                </c:pt>
                <c:pt idx="22">
                  <c:v>2,200</c:v>
                </c:pt>
                <c:pt idx="23">
                  <c:v>2,300</c:v>
                </c:pt>
                <c:pt idx="24">
                  <c:v>2,400</c:v>
                </c:pt>
                <c:pt idx="25">
                  <c:v>2,500</c:v>
                </c:pt>
                <c:pt idx="26">
                  <c:v>2,600</c:v>
                </c:pt>
                <c:pt idx="27">
                  <c:v>2,700</c:v>
                </c:pt>
                <c:pt idx="28">
                  <c:v>2,800</c:v>
                </c:pt>
                <c:pt idx="29">
                  <c:v>2,900</c:v>
                </c:pt>
                <c:pt idx="30">
                  <c:v>3,000</c:v>
                </c:pt>
                <c:pt idx="31">
                  <c:v>3,100</c:v>
                </c:pt>
                <c:pt idx="32">
                  <c:v>3,200</c:v>
                </c:pt>
                <c:pt idx="33">
                  <c:v>3,300</c:v>
                </c:pt>
                <c:pt idx="34">
                  <c:v>3,400</c:v>
                </c:pt>
                <c:pt idx="35">
                  <c:v>3,500</c:v>
                </c:pt>
                <c:pt idx="36">
                  <c:v>3,600</c:v>
                </c:pt>
                <c:pt idx="37">
                  <c:v>3,700</c:v>
                </c:pt>
                <c:pt idx="38">
                  <c:v>3,800</c:v>
                </c:pt>
                <c:pt idx="39">
                  <c:v>3,900</c:v>
                </c:pt>
                <c:pt idx="40">
                  <c:v>4,000</c:v>
                </c:pt>
                <c:pt idx="41">
                  <c:v>4,100</c:v>
                </c:pt>
                <c:pt idx="42">
                  <c:v>4,200</c:v>
                </c:pt>
                <c:pt idx="43">
                  <c:v>4,300</c:v>
                </c:pt>
                <c:pt idx="44">
                  <c:v>4,400</c:v>
                </c:pt>
                <c:pt idx="45">
                  <c:v>4,500</c:v>
                </c:pt>
                <c:pt idx="46">
                  <c:v>4,600</c:v>
                </c:pt>
                <c:pt idx="47">
                  <c:v>4,700</c:v>
                </c:pt>
                <c:pt idx="48">
                  <c:v>4,800</c:v>
                </c:pt>
                <c:pt idx="49">
                  <c:v>4,900</c:v>
                </c:pt>
                <c:pt idx="50">
                  <c:v>5,000</c:v>
                </c:pt>
                <c:pt idx="51">
                  <c:v>5,100</c:v>
                </c:pt>
                <c:pt idx="52">
                  <c:v>5,200</c:v>
                </c:pt>
                <c:pt idx="53">
                  <c:v>5,300</c:v>
                </c:pt>
                <c:pt idx="54">
                  <c:v>5,400</c:v>
                </c:pt>
                <c:pt idx="55">
                  <c:v>5,500</c:v>
                </c:pt>
                <c:pt idx="56">
                  <c:v>5,600</c:v>
                </c:pt>
                <c:pt idx="57">
                  <c:v>5,700</c:v>
                </c:pt>
                <c:pt idx="58">
                  <c:v>5,800</c:v>
                </c:pt>
                <c:pt idx="59">
                  <c:v>5,900</c:v>
                </c:pt>
                <c:pt idx="60">
                  <c:v>6,000</c:v>
                </c:pt>
                <c:pt idx="61">
                  <c:v>6,100</c:v>
                </c:pt>
                <c:pt idx="62">
                  <c:v>6,200</c:v>
                </c:pt>
                <c:pt idx="63">
                  <c:v>6,300</c:v>
                </c:pt>
                <c:pt idx="64">
                  <c:v>6,400</c:v>
                </c:pt>
                <c:pt idx="65">
                  <c:v>6,500</c:v>
                </c:pt>
                <c:pt idx="66">
                  <c:v>6,600</c:v>
                </c:pt>
                <c:pt idx="67">
                  <c:v>6,700</c:v>
                </c:pt>
                <c:pt idx="68">
                  <c:v>6,800</c:v>
                </c:pt>
                <c:pt idx="69">
                  <c:v>6,900</c:v>
                </c:pt>
                <c:pt idx="70">
                  <c:v>7,000</c:v>
                </c:pt>
                <c:pt idx="71">
                  <c:v>7,100</c:v>
                </c:pt>
                <c:pt idx="72">
                  <c:v>7,200</c:v>
                </c:pt>
                <c:pt idx="73">
                  <c:v>7,300</c:v>
                </c:pt>
                <c:pt idx="74">
                  <c:v>7,400</c:v>
                </c:pt>
                <c:pt idx="75">
                  <c:v>7,500</c:v>
                </c:pt>
                <c:pt idx="76">
                  <c:v>7,600</c:v>
                </c:pt>
                <c:pt idx="77">
                  <c:v>7,700</c:v>
                </c:pt>
                <c:pt idx="78">
                  <c:v>7,800</c:v>
                </c:pt>
                <c:pt idx="79">
                  <c:v>7,900</c:v>
                </c:pt>
                <c:pt idx="80">
                  <c:v>8,000</c:v>
                </c:pt>
              </c:strCache>
            </c:strRef>
          </c:cat>
          <c:val>
            <c:numRef>
              <c:f>Sheet1!$B$6:$CD$6</c:f>
              <c:numCache>
                <c:formatCode>General</c:formatCode>
                <c:ptCount val="81"/>
                <c:pt idx="0">
                  <c:v>46</c:v>
                </c:pt>
                <c:pt idx="10">
                  <c:v>48</c:v>
                </c:pt>
                <c:pt idx="20">
                  <c:v>53</c:v>
                </c:pt>
                <c:pt idx="30">
                  <c:v>53.5</c:v>
                </c:pt>
                <c:pt idx="40">
                  <c:v>52</c:v>
                </c:pt>
                <c:pt idx="50">
                  <c:v>57</c:v>
                </c:pt>
                <c:pt idx="60">
                  <c:v>55.5</c:v>
                </c:pt>
                <c:pt idx="70">
                  <c:v>60.5</c:v>
                </c:pt>
                <c:pt idx="76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C61-AF47-AA2B-A612004692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1652975"/>
        <c:axId val="2061655247"/>
      </c:lineChart>
      <c:catAx>
        <c:axId val="2061652975"/>
        <c:scaling>
          <c:orientation val="minMax"/>
        </c:scaling>
        <c:delete val="1"/>
        <c:axPos val="b"/>
        <c:numFmt formatCode="#,##0" sourceLinked="0"/>
        <c:majorTickMark val="none"/>
        <c:minorTickMark val="none"/>
        <c:tickLblPos val="none"/>
        <c:crossAx val="2061655247"/>
        <c:crosses val="autoZero"/>
        <c:auto val="1"/>
        <c:lblAlgn val="ctr"/>
        <c:lblOffset val="100"/>
        <c:tickLblSkip val="10"/>
        <c:tickMarkSkip val="1"/>
        <c:noMultiLvlLbl val="0"/>
      </c:catAx>
      <c:valAx>
        <c:axId val="2061655247"/>
        <c:scaling>
          <c:orientation val="minMax"/>
          <c:max val="7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2061652975"/>
        <c:crossesAt val="1"/>
        <c:crossBetween val="midCat"/>
        <c:majorUnit val="10"/>
        <c:minorUnit val="5"/>
      </c:valAx>
      <c:spPr>
        <a:noFill/>
        <a:ln w="25400">
          <a:solidFill>
            <a:schemeClr val="tx1"/>
          </a:solidFill>
        </a:ln>
        <a:effectLst/>
      </c:spPr>
    </c:plotArea>
    <c:plotVisOnly val="0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0408710629921258E-2"/>
          <c:y val="0.19368280112023298"/>
          <c:w val="0.88079690008300049"/>
          <c:h val="0.748707224739244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Baseline</c:v>
                </c:pt>
              </c:strCache>
            </c:strRef>
          </c:tx>
          <c:spPr>
            <a:ln w="50800" cap="rnd">
              <a:solidFill>
                <a:srgbClr val="E02B35"/>
              </a:solidFill>
              <a:round/>
            </a:ln>
            <a:effectLst/>
          </c:spPr>
          <c:marker>
            <c:symbol val="circle"/>
            <c:size val="16"/>
            <c:spPr>
              <a:solidFill>
                <a:srgbClr val="E02B35"/>
              </a:solidFill>
              <a:ln w="25400">
                <a:solidFill>
                  <a:schemeClr val="tx1"/>
                </a:solidFill>
              </a:ln>
              <a:effectLst/>
            </c:spPr>
          </c:marker>
          <c:cat>
            <c:strRef>
              <c:f>Sheet1!$B$1:$CD$1</c:f>
              <c:strCache>
                <c:ptCount val="81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1,000</c:v>
                </c:pt>
                <c:pt idx="11">
                  <c:v>1,100</c:v>
                </c:pt>
                <c:pt idx="12">
                  <c:v>1,200</c:v>
                </c:pt>
                <c:pt idx="13">
                  <c:v>1,300</c:v>
                </c:pt>
                <c:pt idx="14">
                  <c:v>1,400</c:v>
                </c:pt>
                <c:pt idx="15">
                  <c:v>1,500</c:v>
                </c:pt>
                <c:pt idx="16">
                  <c:v>1,600</c:v>
                </c:pt>
                <c:pt idx="17">
                  <c:v>1,700</c:v>
                </c:pt>
                <c:pt idx="18">
                  <c:v>1,800</c:v>
                </c:pt>
                <c:pt idx="19">
                  <c:v>1,900</c:v>
                </c:pt>
                <c:pt idx="20">
                  <c:v>2,000</c:v>
                </c:pt>
                <c:pt idx="21">
                  <c:v>2,100</c:v>
                </c:pt>
                <c:pt idx="22">
                  <c:v>2,200</c:v>
                </c:pt>
                <c:pt idx="23">
                  <c:v>2,300</c:v>
                </c:pt>
                <c:pt idx="24">
                  <c:v>2,400</c:v>
                </c:pt>
                <c:pt idx="25">
                  <c:v>2,500</c:v>
                </c:pt>
                <c:pt idx="26">
                  <c:v>2,600</c:v>
                </c:pt>
                <c:pt idx="27">
                  <c:v>2,700</c:v>
                </c:pt>
                <c:pt idx="28">
                  <c:v>2,800</c:v>
                </c:pt>
                <c:pt idx="29">
                  <c:v>2,900</c:v>
                </c:pt>
                <c:pt idx="30">
                  <c:v>3,000</c:v>
                </c:pt>
                <c:pt idx="31">
                  <c:v>3,100</c:v>
                </c:pt>
                <c:pt idx="32">
                  <c:v>3,200</c:v>
                </c:pt>
                <c:pt idx="33">
                  <c:v>3,300</c:v>
                </c:pt>
                <c:pt idx="34">
                  <c:v>3,400</c:v>
                </c:pt>
                <c:pt idx="35">
                  <c:v>3,500</c:v>
                </c:pt>
                <c:pt idx="36">
                  <c:v>3,600</c:v>
                </c:pt>
                <c:pt idx="37">
                  <c:v>3,700</c:v>
                </c:pt>
                <c:pt idx="38">
                  <c:v>3,800</c:v>
                </c:pt>
                <c:pt idx="39">
                  <c:v>3,900</c:v>
                </c:pt>
                <c:pt idx="40">
                  <c:v>4,000</c:v>
                </c:pt>
                <c:pt idx="41">
                  <c:v>4,100</c:v>
                </c:pt>
                <c:pt idx="42">
                  <c:v>4,200</c:v>
                </c:pt>
                <c:pt idx="43">
                  <c:v>4,300</c:v>
                </c:pt>
                <c:pt idx="44">
                  <c:v>4,400</c:v>
                </c:pt>
                <c:pt idx="45">
                  <c:v>4,500</c:v>
                </c:pt>
                <c:pt idx="46">
                  <c:v>4,600</c:v>
                </c:pt>
                <c:pt idx="47">
                  <c:v>4,700</c:v>
                </c:pt>
                <c:pt idx="48">
                  <c:v>4,800</c:v>
                </c:pt>
                <c:pt idx="49">
                  <c:v>4,900</c:v>
                </c:pt>
                <c:pt idx="50">
                  <c:v>5,000</c:v>
                </c:pt>
                <c:pt idx="51">
                  <c:v>5,100</c:v>
                </c:pt>
                <c:pt idx="52">
                  <c:v>5,200</c:v>
                </c:pt>
                <c:pt idx="53">
                  <c:v>5,300</c:v>
                </c:pt>
                <c:pt idx="54">
                  <c:v>5,400</c:v>
                </c:pt>
                <c:pt idx="55">
                  <c:v>5,500</c:v>
                </c:pt>
                <c:pt idx="56">
                  <c:v>5,600</c:v>
                </c:pt>
                <c:pt idx="57">
                  <c:v>5,700</c:v>
                </c:pt>
                <c:pt idx="58">
                  <c:v>5,800</c:v>
                </c:pt>
                <c:pt idx="59">
                  <c:v>5,900</c:v>
                </c:pt>
                <c:pt idx="60">
                  <c:v>6,000</c:v>
                </c:pt>
                <c:pt idx="61">
                  <c:v>6,100</c:v>
                </c:pt>
                <c:pt idx="62">
                  <c:v>6,200</c:v>
                </c:pt>
                <c:pt idx="63">
                  <c:v>6,300</c:v>
                </c:pt>
                <c:pt idx="64">
                  <c:v>6,400</c:v>
                </c:pt>
                <c:pt idx="65">
                  <c:v>6,500</c:v>
                </c:pt>
                <c:pt idx="66">
                  <c:v>6,600</c:v>
                </c:pt>
                <c:pt idx="67">
                  <c:v>6,700</c:v>
                </c:pt>
                <c:pt idx="68">
                  <c:v>6,800</c:v>
                </c:pt>
                <c:pt idx="69">
                  <c:v>6,900</c:v>
                </c:pt>
                <c:pt idx="70">
                  <c:v>7,000</c:v>
                </c:pt>
                <c:pt idx="71">
                  <c:v>7,100</c:v>
                </c:pt>
                <c:pt idx="72">
                  <c:v>7,200</c:v>
                </c:pt>
                <c:pt idx="73">
                  <c:v>7,300</c:v>
                </c:pt>
                <c:pt idx="74">
                  <c:v>7,400</c:v>
                </c:pt>
                <c:pt idx="75">
                  <c:v>7,500</c:v>
                </c:pt>
                <c:pt idx="76">
                  <c:v>7,600</c:v>
                </c:pt>
                <c:pt idx="77">
                  <c:v>7,700</c:v>
                </c:pt>
                <c:pt idx="78">
                  <c:v>7,800</c:v>
                </c:pt>
                <c:pt idx="79">
                  <c:v>7,900</c:v>
                </c:pt>
                <c:pt idx="80">
                  <c:v>8,000</c:v>
                </c:pt>
              </c:strCache>
            </c:strRef>
          </c:cat>
          <c:val>
            <c:numRef>
              <c:f>Sheet1!$B$2:$CD$2</c:f>
              <c:numCache>
                <c:formatCode>General</c:formatCode>
                <c:ptCount val="81"/>
                <c:pt idx="0">
                  <c:v>16</c:v>
                </c:pt>
                <c:pt idx="10">
                  <c:v>27</c:v>
                </c:pt>
                <c:pt idx="20">
                  <c:v>31</c:v>
                </c:pt>
                <c:pt idx="30">
                  <c:v>38</c:v>
                </c:pt>
                <c:pt idx="40">
                  <c:v>43</c:v>
                </c:pt>
                <c:pt idx="50">
                  <c:v>58</c:v>
                </c:pt>
                <c:pt idx="53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61-AF47-AA2B-A612004692AF}"/>
            </c:ext>
          </c:extLst>
        </c:ser>
        <c:ser>
          <c:idx val="3"/>
          <c:order val="1"/>
          <c:tx>
            <c:strRef>
              <c:f>Sheet1!$A$5</c:f>
              <c:strCache>
                <c:ptCount val="1"/>
                <c:pt idx="0">
                  <c:v>AEROCONS</c:v>
                </c:pt>
              </c:strCache>
            </c:strRef>
          </c:tx>
          <c:spPr>
            <a:ln w="50800" cap="rnd">
              <a:solidFill>
                <a:srgbClr val="59A89C"/>
              </a:solidFill>
              <a:round/>
            </a:ln>
            <a:effectLst/>
          </c:spPr>
          <c:marker>
            <c:symbol val="triangle"/>
            <c:size val="16"/>
            <c:spPr>
              <a:solidFill>
                <a:srgbClr val="59A89C"/>
              </a:solidFill>
              <a:ln w="25400">
                <a:solidFill>
                  <a:schemeClr val="tx1"/>
                </a:solidFill>
              </a:ln>
              <a:effectLst/>
            </c:spPr>
          </c:marker>
          <c:cat>
            <c:strRef>
              <c:f>Sheet1!$B$1:$CD$1</c:f>
              <c:strCache>
                <c:ptCount val="81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1,000</c:v>
                </c:pt>
                <c:pt idx="11">
                  <c:v>1,100</c:v>
                </c:pt>
                <c:pt idx="12">
                  <c:v>1,200</c:v>
                </c:pt>
                <c:pt idx="13">
                  <c:v>1,300</c:v>
                </c:pt>
                <c:pt idx="14">
                  <c:v>1,400</c:v>
                </c:pt>
                <c:pt idx="15">
                  <c:v>1,500</c:v>
                </c:pt>
                <c:pt idx="16">
                  <c:v>1,600</c:v>
                </c:pt>
                <c:pt idx="17">
                  <c:v>1,700</c:v>
                </c:pt>
                <c:pt idx="18">
                  <c:v>1,800</c:v>
                </c:pt>
                <c:pt idx="19">
                  <c:v>1,900</c:v>
                </c:pt>
                <c:pt idx="20">
                  <c:v>2,000</c:v>
                </c:pt>
                <c:pt idx="21">
                  <c:v>2,100</c:v>
                </c:pt>
                <c:pt idx="22">
                  <c:v>2,200</c:v>
                </c:pt>
                <c:pt idx="23">
                  <c:v>2,300</c:v>
                </c:pt>
                <c:pt idx="24">
                  <c:v>2,400</c:v>
                </c:pt>
                <c:pt idx="25">
                  <c:v>2,500</c:v>
                </c:pt>
                <c:pt idx="26">
                  <c:v>2,600</c:v>
                </c:pt>
                <c:pt idx="27">
                  <c:v>2,700</c:v>
                </c:pt>
                <c:pt idx="28">
                  <c:v>2,800</c:v>
                </c:pt>
                <c:pt idx="29">
                  <c:v>2,900</c:v>
                </c:pt>
                <c:pt idx="30">
                  <c:v>3,000</c:v>
                </c:pt>
                <c:pt idx="31">
                  <c:v>3,100</c:v>
                </c:pt>
                <c:pt idx="32">
                  <c:v>3,200</c:v>
                </c:pt>
                <c:pt idx="33">
                  <c:v>3,300</c:v>
                </c:pt>
                <c:pt idx="34">
                  <c:v>3,400</c:v>
                </c:pt>
                <c:pt idx="35">
                  <c:v>3,500</c:v>
                </c:pt>
                <c:pt idx="36">
                  <c:v>3,600</c:v>
                </c:pt>
                <c:pt idx="37">
                  <c:v>3,700</c:v>
                </c:pt>
                <c:pt idx="38">
                  <c:v>3,800</c:v>
                </c:pt>
                <c:pt idx="39">
                  <c:v>3,900</c:v>
                </c:pt>
                <c:pt idx="40">
                  <c:v>4,000</c:v>
                </c:pt>
                <c:pt idx="41">
                  <c:v>4,100</c:v>
                </c:pt>
                <c:pt idx="42">
                  <c:v>4,200</c:v>
                </c:pt>
                <c:pt idx="43">
                  <c:v>4,300</c:v>
                </c:pt>
                <c:pt idx="44">
                  <c:v>4,400</c:v>
                </c:pt>
                <c:pt idx="45">
                  <c:v>4,500</c:v>
                </c:pt>
                <c:pt idx="46">
                  <c:v>4,600</c:v>
                </c:pt>
                <c:pt idx="47">
                  <c:v>4,700</c:v>
                </c:pt>
                <c:pt idx="48">
                  <c:v>4,800</c:v>
                </c:pt>
                <c:pt idx="49">
                  <c:v>4,900</c:v>
                </c:pt>
                <c:pt idx="50">
                  <c:v>5,000</c:v>
                </c:pt>
                <c:pt idx="51">
                  <c:v>5,100</c:v>
                </c:pt>
                <c:pt idx="52">
                  <c:v>5,200</c:v>
                </c:pt>
                <c:pt idx="53">
                  <c:v>5,300</c:v>
                </c:pt>
                <c:pt idx="54">
                  <c:v>5,400</c:v>
                </c:pt>
                <c:pt idx="55">
                  <c:v>5,500</c:v>
                </c:pt>
                <c:pt idx="56">
                  <c:v>5,600</c:v>
                </c:pt>
                <c:pt idx="57">
                  <c:v>5,700</c:v>
                </c:pt>
                <c:pt idx="58">
                  <c:v>5,800</c:v>
                </c:pt>
                <c:pt idx="59">
                  <c:v>5,900</c:v>
                </c:pt>
                <c:pt idx="60">
                  <c:v>6,000</c:v>
                </c:pt>
                <c:pt idx="61">
                  <c:v>6,100</c:v>
                </c:pt>
                <c:pt idx="62">
                  <c:v>6,200</c:v>
                </c:pt>
                <c:pt idx="63">
                  <c:v>6,300</c:v>
                </c:pt>
                <c:pt idx="64">
                  <c:v>6,400</c:v>
                </c:pt>
                <c:pt idx="65">
                  <c:v>6,500</c:v>
                </c:pt>
                <c:pt idx="66">
                  <c:v>6,600</c:v>
                </c:pt>
                <c:pt idx="67">
                  <c:v>6,700</c:v>
                </c:pt>
                <c:pt idx="68">
                  <c:v>6,800</c:v>
                </c:pt>
                <c:pt idx="69">
                  <c:v>6,900</c:v>
                </c:pt>
                <c:pt idx="70">
                  <c:v>7,000</c:v>
                </c:pt>
                <c:pt idx="71">
                  <c:v>7,100</c:v>
                </c:pt>
                <c:pt idx="72">
                  <c:v>7,200</c:v>
                </c:pt>
                <c:pt idx="73">
                  <c:v>7,300</c:v>
                </c:pt>
                <c:pt idx="74">
                  <c:v>7,400</c:v>
                </c:pt>
                <c:pt idx="75">
                  <c:v>7,500</c:v>
                </c:pt>
                <c:pt idx="76">
                  <c:v>7,600</c:v>
                </c:pt>
                <c:pt idx="77">
                  <c:v>7,700</c:v>
                </c:pt>
                <c:pt idx="78">
                  <c:v>7,800</c:v>
                </c:pt>
                <c:pt idx="79">
                  <c:v>7,900</c:v>
                </c:pt>
                <c:pt idx="80">
                  <c:v>8,000</c:v>
                </c:pt>
              </c:strCache>
            </c:strRef>
          </c:cat>
          <c:val>
            <c:numRef>
              <c:f>Sheet1!$B$5:$CD$5</c:f>
              <c:numCache>
                <c:formatCode>General</c:formatCode>
                <c:ptCount val="81"/>
                <c:pt idx="0">
                  <c:v>19</c:v>
                </c:pt>
                <c:pt idx="10">
                  <c:v>26</c:v>
                </c:pt>
                <c:pt idx="20">
                  <c:v>30</c:v>
                </c:pt>
                <c:pt idx="30">
                  <c:v>35</c:v>
                </c:pt>
                <c:pt idx="40">
                  <c:v>39</c:v>
                </c:pt>
                <c:pt idx="50">
                  <c:v>48</c:v>
                </c:pt>
                <c:pt idx="60">
                  <c:v>54.5</c:v>
                </c:pt>
                <c:pt idx="69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C61-AF47-AA2B-A612004692AF}"/>
            </c:ext>
          </c:extLst>
        </c:ser>
        <c:ser>
          <c:idx val="4"/>
          <c:order val="2"/>
          <c:tx>
            <c:strRef>
              <c:f>Sheet1!$A$6</c:f>
              <c:strCache>
                <c:ptCount val="1"/>
                <c:pt idx="0">
                  <c:v>AERO</c:v>
                </c:pt>
              </c:strCache>
            </c:strRef>
          </c:tx>
          <c:spPr>
            <a:ln w="50800" cap="rnd">
              <a:solidFill>
                <a:srgbClr val="A559AA"/>
              </a:solidFill>
              <a:round/>
            </a:ln>
            <a:effectLst/>
          </c:spPr>
          <c:marker>
            <c:symbol val="square"/>
            <c:size val="16"/>
            <c:spPr>
              <a:solidFill>
                <a:srgbClr val="A559AA"/>
              </a:solidFill>
              <a:ln w="25400">
                <a:solidFill>
                  <a:schemeClr val="tx1"/>
                </a:solidFill>
              </a:ln>
              <a:effectLst/>
            </c:spPr>
          </c:marker>
          <c:dPt>
            <c:idx val="40"/>
            <c:marker>
              <c:symbol val="square"/>
              <c:size val="16"/>
              <c:spPr>
                <a:solidFill>
                  <a:srgbClr val="A559AA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50800" cap="rnd">
                <a:solidFill>
                  <a:srgbClr val="A559AA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8C61-AF47-AA2B-A612004692AF}"/>
              </c:ext>
            </c:extLst>
          </c:dPt>
          <c:dPt>
            <c:idx val="60"/>
            <c:marker>
              <c:symbol val="square"/>
              <c:size val="16"/>
              <c:spPr>
                <a:solidFill>
                  <a:srgbClr val="A559AA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50800" cap="rnd">
                <a:solidFill>
                  <a:srgbClr val="A559AA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8C61-AF47-AA2B-A612004692AF}"/>
              </c:ext>
            </c:extLst>
          </c:dPt>
          <c:cat>
            <c:strRef>
              <c:f>Sheet1!$B$1:$CD$1</c:f>
              <c:strCache>
                <c:ptCount val="81"/>
                <c:pt idx="0">
                  <c:v>0</c:v>
                </c:pt>
                <c:pt idx="1">
                  <c:v>100</c:v>
                </c:pt>
                <c:pt idx="2">
                  <c:v>200</c:v>
                </c:pt>
                <c:pt idx="3">
                  <c:v>300</c:v>
                </c:pt>
                <c:pt idx="4">
                  <c:v>400</c:v>
                </c:pt>
                <c:pt idx="5">
                  <c:v>500</c:v>
                </c:pt>
                <c:pt idx="6">
                  <c:v>600</c:v>
                </c:pt>
                <c:pt idx="7">
                  <c:v>700</c:v>
                </c:pt>
                <c:pt idx="8">
                  <c:v>800</c:v>
                </c:pt>
                <c:pt idx="9">
                  <c:v>900</c:v>
                </c:pt>
                <c:pt idx="10">
                  <c:v>1,000</c:v>
                </c:pt>
                <c:pt idx="11">
                  <c:v>1,100</c:v>
                </c:pt>
                <c:pt idx="12">
                  <c:v>1,200</c:v>
                </c:pt>
                <c:pt idx="13">
                  <c:v>1,300</c:v>
                </c:pt>
                <c:pt idx="14">
                  <c:v>1,400</c:v>
                </c:pt>
                <c:pt idx="15">
                  <c:v>1,500</c:v>
                </c:pt>
                <c:pt idx="16">
                  <c:v>1,600</c:v>
                </c:pt>
                <c:pt idx="17">
                  <c:v>1,700</c:v>
                </c:pt>
                <c:pt idx="18">
                  <c:v>1,800</c:v>
                </c:pt>
                <c:pt idx="19">
                  <c:v>1,900</c:v>
                </c:pt>
                <c:pt idx="20">
                  <c:v>2,000</c:v>
                </c:pt>
                <c:pt idx="21">
                  <c:v>2,100</c:v>
                </c:pt>
                <c:pt idx="22">
                  <c:v>2,200</c:v>
                </c:pt>
                <c:pt idx="23">
                  <c:v>2,300</c:v>
                </c:pt>
                <c:pt idx="24">
                  <c:v>2,400</c:v>
                </c:pt>
                <c:pt idx="25">
                  <c:v>2,500</c:v>
                </c:pt>
                <c:pt idx="26">
                  <c:v>2,600</c:v>
                </c:pt>
                <c:pt idx="27">
                  <c:v>2,700</c:v>
                </c:pt>
                <c:pt idx="28">
                  <c:v>2,800</c:v>
                </c:pt>
                <c:pt idx="29">
                  <c:v>2,900</c:v>
                </c:pt>
                <c:pt idx="30">
                  <c:v>3,000</c:v>
                </c:pt>
                <c:pt idx="31">
                  <c:v>3,100</c:v>
                </c:pt>
                <c:pt idx="32">
                  <c:v>3,200</c:v>
                </c:pt>
                <c:pt idx="33">
                  <c:v>3,300</c:v>
                </c:pt>
                <c:pt idx="34">
                  <c:v>3,400</c:v>
                </c:pt>
                <c:pt idx="35">
                  <c:v>3,500</c:v>
                </c:pt>
                <c:pt idx="36">
                  <c:v>3,600</c:v>
                </c:pt>
                <c:pt idx="37">
                  <c:v>3,700</c:v>
                </c:pt>
                <c:pt idx="38">
                  <c:v>3,800</c:v>
                </c:pt>
                <c:pt idx="39">
                  <c:v>3,900</c:v>
                </c:pt>
                <c:pt idx="40">
                  <c:v>4,000</c:v>
                </c:pt>
                <c:pt idx="41">
                  <c:v>4,100</c:v>
                </c:pt>
                <c:pt idx="42">
                  <c:v>4,200</c:v>
                </c:pt>
                <c:pt idx="43">
                  <c:v>4,300</c:v>
                </c:pt>
                <c:pt idx="44">
                  <c:v>4,400</c:v>
                </c:pt>
                <c:pt idx="45">
                  <c:v>4,500</c:v>
                </c:pt>
                <c:pt idx="46">
                  <c:v>4,600</c:v>
                </c:pt>
                <c:pt idx="47">
                  <c:v>4,700</c:v>
                </c:pt>
                <c:pt idx="48">
                  <c:v>4,800</c:v>
                </c:pt>
                <c:pt idx="49">
                  <c:v>4,900</c:v>
                </c:pt>
                <c:pt idx="50">
                  <c:v>5,000</c:v>
                </c:pt>
                <c:pt idx="51">
                  <c:v>5,100</c:v>
                </c:pt>
                <c:pt idx="52">
                  <c:v>5,200</c:v>
                </c:pt>
                <c:pt idx="53">
                  <c:v>5,300</c:v>
                </c:pt>
                <c:pt idx="54">
                  <c:v>5,400</c:v>
                </c:pt>
                <c:pt idx="55">
                  <c:v>5,500</c:v>
                </c:pt>
                <c:pt idx="56">
                  <c:v>5,600</c:v>
                </c:pt>
                <c:pt idx="57">
                  <c:v>5,700</c:v>
                </c:pt>
                <c:pt idx="58">
                  <c:v>5,800</c:v>
                </c:pt>
                <c:pt idx="59">
                  <c:v>5,900</c:v>
                </c:pt>
                <c:pt idx="60">
                  <c:v>6,000</c:v>
                </c:pt>
                <c:pt idx="61">
                  <c:v>6,100</c:v>
                </c:pt>
                <c:pt idx="62">
                  <c:v>6,200</c:v>
                </c:pt>
                <c:pt idx="63">
                  <c:v>6,300</c:v>
                </c:pt>
                <c:pt idx="64">
                  <c:v>6,400</c:v>
                </c:pt>
                <c:pt idx="65">
                  <c:v>6,500</c:v>
                </c:pt>
                <c:pt idx="66">
                  <c:v>6,600</c:v>
                </c:pt>
                <c:pt idx="67">
                  <c:v>6,700</c:v>
                </c:pt>
                <c:pt idx="68">
                  <c:v>6,800</c:v>
                </c:pt>
                <c:pt idx="69">
                  <c:v>6,900</c:v>
                </c:pt>
                <c:pt idx="70">
                  <c:v>7,000</c:v>
                </c:pt>
                <c:pt idx="71">
                  <c:v>7,100</c:v>
                </c:pt>
                <c:pt idx="72">
                  <c:v>7,200</c:v>
                </c:pt>
                <c:pt idx="73">
                  <c:v>7,300</c:v>
                </c:pt>
                <c:pt idx="74">
                  <c:v>7,400</c:v>
                </c:pt>
                <c:pt idx="75">
                  <c:v>7,500</c:v>
                </c:pt>
                <c:pt idx="76">
                  <c:v>7,600</c:v>
                </c:pt>
                <c:pt idx="77">
                  <c:v>7,700</c:v>
                </c:pt>
                <c:pt idx="78">
                  <c:v>7,800</c:v>
                </c:pt>
                <c:pt idx="79">
                  <c:v>7,900</c:v>
                </c:pt>
                <c:pt idx="80">
                  <c:v>8,000</c:v>
                </c:pt>
              </c:strCache>
            </c:strRef>
          </c:cat>
          <c:val>
            <c:numRef>
              <c:f>Sheet1!$B$6:$CD$6</c:f>
              <c:numCache>
                <c:formatCode>General</c:formatCode>
                <c:ptCount val="81"/>
                <c:pt idx="0">
                  <c:v>46</c:v>
                </c:pt>
                <c:pt idx="10">
                  <c:v>48</c:v>
                </c:pt>
                <c:pt idx="20">
                  <c:v>53</c:v>
                </c:pt>
                <c:pt idx="30">
                  <c:v>53.5</c:v>
                </c:pt>
                <c:pt idx="40">
                  <c:v>52</c:v>
                </c:pt>
                <c:pt idx="50">
                  <c:v>57</c:v>
                </c:pt>
                <c:pt idx="60">
                  <c:v>55.5</c:v>
                </c:pt>
                <c:pt idx="70">
                  <c:v>60.5</c:v>
                </c:pt>
                <c:pt idx="76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C61-AF47-AA2B-A612004692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61652975"/>
        <c:axId val="2061655247"/>
      </c:lineChart>
      <c:catAx>
        <c:axId val="2061652975"/>
        <c:scaling>
          <c:orientation val="minMax"/>
        </c:scaling>
        <c:delete val="1"/>
        <c:axPos val="b"/>
        <c:numFmt formatCode="#,##0" sourceLinked="0"/>
        <c:majorTickMark val="none"/>
        <c:minorTickMark val="none"/>
        <c:tickLblPos val="none"/>
        <c:crossAx val="2061655247"/>
        <c:crosses val="autoZero"/>
        <c:auto val="1"/>
        <c:lblAlgn val="ctr"/>
        <c:lblOffset val="100"/>
        <c:tickLblSkip val="10"/>
        <c:tickMarkSkip val="1"/>
        <c:noMultiLvlLbl val="0"/>
      </c:catAx>
      <c:valAx>
        <c:axId val="2061655247"/>
        <c:scaling>
          <c:orientation val="minMax"/>
          <c:max val="7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2061652975"/>
        <c:crossesAt val="1"/>
        <c:crossBetween val="midCat"/>
        <c:majorUnit val="10"/>
        <c:minorUnit val="5"/>
      </c:valAx>
      <c:spPr>
        <a:noFill/>
        <a:ln w="25400">
          <a:solidFill>
            <a:schemeClr val="tx1"/>
          </a:solidFill>
        </a:ln>
        <a:effectLst/>
      </c:spPr>
    </c:plotArea>
    <c:plotVisOnly val="0"/>
    <c:dispBlanksAs val="span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09406802264448"/>
          <c:y val="0.14032763949607624"/>
          <c:w val="0.74965816809228369"/>
          <c:h val="0.600511802929096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'99.99_0.5K'!$B$1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rgbClr val="E02B35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'99.99_0.5K'!$A$2:$A$13</c:f>
              <c:strCache>
                <c:ptCount val="12"/>
                <c:pt idx="0">
                  <c:v>ali.A</c:v>
                </c:pt>
                <c:pt idx="1">
                  <c:v>ali.B</c:v>
                </c:pt>
                <c:pt idx="2">
                  <c:v>ali.C</c:v>
                </c:pt>
                <c:pt idx="3">
                  <c:v>ali.D</c:v>
                </c:pt>
                <c:pt idx="4">
                  <c:v>ali.E</c:v>
                </c:pt>
                <c:pt idx="5">
                  <c:v>rsrch</c:v>
                </c:pt>
                <c:pt idx="6">
                  <c:v>stg</c:v>
                </c:pt>
                <c:pt idx="7">
                  <c:v>hm</c:v>
                </c:pt>
                <c:pt idx="8">
                  <c:v>prxy</c:v>
                </c:pt>
                <c:pt idx="9">
                  <c:v>proj</c:v>
                </c:pt>
                <c:pt idx="10">
                  <c:v>usr</c:v>
                </c:pt>
                <c:pt idx="11">
                  <c:v>G.M</c:v>
                </c:pt>
              </c:strCache>
            </c:strRef>
          </c:cat>
          <c:val>
            <c:numRef>
              <c:f>'99.99_0.5K'!$B$2:$B$13</c:f>
              <c:numCache>
                <c:formatCode>0.00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C3-7E48-BD57-1B4061459554}"/>
            </c:ext>
          </c:extLst>
        </c:ser>
        <c:ser>
          <c:idx val="3"/>
          <c:order val="1"/>
          <c:tx>
            <c:strRef>
              <c:f>'99.99_0.5K'!$C$1</c:f>
              <c:strCache>
                <c:ptCount val="1"/>
                <c:pt idx="0">
                  <c:v>AERO1</c:v>
                </c:pt>
              </c:strCache>
            </c:strRef>
          </c:tx>
          <c:spPr>
            <a:solidFill>
              <a:srgbClr val="59A89C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'99.99_0.5K'!$A$2:$A$13</c:f>
              <c:strCache>
                <c:ptCount val="12"/>
                <c:pt idx="0">
                  <c:v>ali.A</c:v>
                </c:pt>
                <c:pt idx="1">
                  <c:v>ali.B</c:v>
                </c:pt>
                <c:pt idx="2">
                  <c:v>ali.C</c:v>
                </c:pt>
                <c:pt idx="3">
                  <c:v>ali.D</c:v>
                </c:pt>
                <c:pt idx="4">
                  <c:v>ali.E</c:v>
                </c:pt>
                <c:pt idx="5">
                  <c:v>rsrch</c:v>
                </c:pt>
                <c:pt idx="6">
                  <c:v>stg</c:v>
                </c:pt>
                <c:pt idx="7">
                  <c:v>hm</c:v>
                </c:pt>
                <c:pt idx="8">
                  <c:v>prxy</c:v>
                </c:pt>
                <c:pt idx="9">
                  <c:v>proj</c:v>
                </c:pt>
                <c:pt idx="10">
                  <c:v>usr</c:v>
                </c:pt>
                <c:pt idx="11">
                  <c:v>G.M</c:v>
                </c:pt>
              </c:strCache>
            </c:strRef>
          </c:cat>
          <c:val>
            <c:numRef>
              <c:f>'99.99_0.5K'!$C$2:$C$13</c:f>
              <c:numCache>
                <c:formatCode>0.00</c:formatCode>
                <c:ptCount val="12"/>
                <c:pt idx="0">
                  <c:v>0.77001398107098118</c:v>
                </c:pt>
                <c:pt idx="1">
                  <c:v>0.99921525167358072</c:v>
                </c:pt>
                <c:pt idx="2">
                  <c:v>0.63539773225941876</c:v>
                </c:pt>
                <c:pt idx="3">
                  <c:v>0.99910131746859099</c:v>
                </c:pt>
                <c:pt idx="4">
                  <c:v>0.99652980664992008</c:v>
                </c:pt>
                <c:pt idx="5">
                  <c:v>0.90131845826640833</c:v>
                </c:pt>
                <c:pt idx="6">
                  <c:v>0.99997637719478005</c:v>
                </c:pt>
                <c:pt idx="7">
                  <c:v>0.95149557193352818</c:v>
                </c:pt>
                <c:pt idx="8">
                  <c:v>0.30564012912615712</c:v>
                </c:pt>
                <c:pt idx="9">
                  <c:v>0.31396139539790691</c:v>
                </c:pt>
                <c:pt idx="10">
                  <c:v>0.97283775486727231</c:v>
                </c:pt>
                <c:pt idx="11">
                  <c:v>0.74453011676406478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C3-7E48-BD57-1B4061459554}"/>
            </c:ext>
          </c:extLst>
        </c:ser>
        <c:ser>
          <c:idx val="4"/>
          <c:order val="2"/>
          <c:tx>
            <c:strRef>
              <c:f>'99.99_0.5K'!$D$1</c:f>
              <c:strCache>
                <c:ptCount val="1"/>
                <c:pt idx="0">
                  <c:v>AERO2</c:v>
                </c:pt>
              </c:strCache>
            </c:strRef>
          </c:tx>
          <c:spPr>
            <a:solidFill>
              <a:srgbClr val="A559AA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'99.99_0.5K'!$A$2:$A$13</c:f>
              <c:strCache>
                <c:ptCount val="12"/>
                <c:pt idx="0">
                  <c:v>ali.A</c:v>
                </c:pt>
                <c:pt idx="1">
                  <c:v>ali.B</c:v>
                </c:pt>
                <c:pt idx="2">
                  <c:v>ali.C</c:v>
                </c:pt>
                <c:pt idx="3">
                  <c:v>ali.D</c:v>
                </c:pt>
                <c:pt idx="4">
                  <c:v>ali.E</c:v>
                </c:pt>
                <c:pt idx="5">
                  <c:v>rsrch</c:v>
                </c:pt>
                <c:pt idx="6">
                  <c:v>stg</c:v>
                </c:pt>
                <c:pt idx="7">
                  <c:v>hm</c:v>
                </c:pt>
                <c:pt idx="8">
                  <c:v>prxy</c:v>
                </c:pt>
                <c:pt idx="9">
                  <c:v>proj</c:v>
                </c:pt>
                <c:pt idx="10">
                  <c:v>usr</c:v>
                </c:pt>
                <c:pt idx="11">
                  <c:v>G.M</c:v>
                </c:pt>
              </c:strCache>
            </c:strRef>
          </c:cat>
          <c:val>
            <c:numRef>
              <c:f>'99.99_0.5K'!$D$2:$D$13</c:f>
              <c:numCache>
                <c:formatCode>0.00</c:formatCode>
                <c:ptCount val="12"/>
                <c:pt idx="0">
                  <c:v>0.76213815099903159</c:v>
                </c:pt>
                <c:pt idx="1">
                  <c:v>0.99921525167358072</c:v>
                </c:pt>
                <c:pt idx="2">
                  <c:v>0.62095867712665453</c:v>
                </c:pt>
                <c:pt idx="3">
                  <c:v>0.99901144921545015</c:v>
                </c:pt>
                <c:pt idx="4">
                  <c:v>0.99623295199409301</c:v>
                </c:pt>
                <c:pt idx="5">
                  <c:v>0.90131845826640833</c:v>
                </c:pt>
                <c:pt idx="6">
                  <c:v>0.99997637719478005</c:v>
                </c:pt>
                <c:pt idx="7">
                  <c:v>0.95149557193352818</c:v>
                </c:pt>
                <c:pt idx="8">
                  <c:v>0.30311447864508589</c:v>
                </c:pt>
                <c:pt idx="9">
                  <c:v>0.3021266061313192</c:v>
                </c:pt>
                <c:pt idx="10">
                  <c:v>0.95948534406826502</c:v>
                </c:pt>
                <c:pt idx="11">
                  <c:v>0.73818163523965719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C3-7E48-BD57-1B40614595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9252608"/>
        <c:axId val="1575652736"/>
      </c:barChart>
      <c:catAx>
        <c:axId val="133925260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one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575652736"/>
        <c:crosses val="autoZero"/>
        <c:auto val="1"/>
        <c:lblAlgn val="ctr"/>
        <c:lblOffset val="100"/>
        <c:noMultiLvlLbl val="0"/>
      </c:catAx>
      <c:valAx>
        <c:axId val="1575652736"/>
        <c:scaling>
          <c:orientation val="minMax"/>
          <c:max val="1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in"/>
        <c:minorTickMark val="in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339252608"/>
        <c:crosses val="autoZero"/>
        <c:crossBetween val="between"/>
        <c:majorUnit val="0.2"/>
        <c:minorUnit val="0.1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>
          <a:solidFill>
            <a:schemeClr val="tx1"/>
          </a:solidFill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09406802264448"/>
          <c:y val="0.14032763949607624"/>
          <c:w val="0.74965816809228369"/>
          <c:h val="0.600511802929096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'99.99_0.5K'!$B$1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rgbClr val="FDEDEE"/>
            </a:solidFill>
            <a:ln w="25400">
              <a:solidFill>
                <a:srgbClr val="EAEAEA"/>
              </a:solidFill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E12B35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FBEA-1D49-B3C8-60A8C6D8C6A6}"/>
              </c:ext>
            </c:extLst>
          </c:dPt>
          <c:cat>
            <c:strRef>
              <c:f>'99.99_0.5K'!$A$2:$A$13</c:f>
              <c:strCache>
                <c:ptCount val="12"/>
                <c:pt idx="0">
                  <c:v>ali.A</c:v>
                </c:pt>
                <c:pt idx="1">
                  <c:v>ali.B</c:v>
                </c:pt>
                <c:pt idx="2">
                  <c:v>ali.C</c:v>
                </c:pt>
                <c:pt idx="3">
                  <c:v>ali.D</c:v>
                </c:pt>
                <c:pt idx="4">
                  <c:v>ali.E</c:v>
                </c:pt>
                <c:pt idx="5">
                  <c:v>rsrch</c:v>
                </c:pt>
                <c:pt idx="6">
                  <c:v>stg</c:v>
                </c:pt>
                <c:pt idx="7">
                  <c:v>hm</c:v>
                </c:pt>
                <c:pt idx="8">
                  <c:v>prxy</c:v>
                </c:pt>
                <c:pt idx="9">
                  <c:v>proj</c:v>
                </c:pt>
                <c:pt idx="10">
                  <c:v>usr</c:v>
                </c:pt>
                <c:pt idx="11">
                  <c:v>G.M</c:v>
                </c:pt>
              </c:strCache>
            </c:strRef>
          </c:cat>
          <c:val>
            <c:numRef>
              <c:f>'99.99_0.5K'!$B$2:$B$13</c:f>
              <c:numCache>
                <c:formatCode>0.00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C3-7E48-BD57-1B4061459554}"/>
            </c:ext>
          </c:extLst>
        </c:ser>
        <c:ser>
          <c:idx val="3"/>
          <c:order val="1"/>
          <c:tx>
            <c:strRef>
              <c:f>'99.99_0.5K'!$C$1</c:f>
              <c:strCache>
                <c:ptCount val="1"/>
                <c:pt idx="0">
                  <c:v>AERO1</c:v>
                </c:pt>
              </c:strCache>
            </c:strRef>
          </c:tx>
          <c:spPr>
            <a:solidFill>
              <a:srgbClr val="F1F7F6"/>
            </a:solidFill>
            <a:ln w="25400">
              <a:solidFill>
                <a:srgbClr val="EAEAEA"/>
              </a:solidFill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59A89C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BEA-1D49-B3C8-60A8C6D8C6A6}"/>
              </c:ext>
            </c:extLst>
          </c:dPt>
          <c:cat>
            <c:strRef>
              <c:f>'99.99_0.5K'!$A$2:$A$13</c:f>
              <c:strCache>
                <c:ptCount val="12"/>
                <c:pt idx="0">
                  <c:v>ali.A</c:v>
                </c:pt>
                <c:pt idx="1">
                  <c:v>ali.B</c:v>
                </c:pt>
                <c:pt idx="2">
                  <c:v>ali.C</c:v>
                </c:pt>
                <c:pt idx="3">
                  <c:v>ali.D</c:v>
                </c:pt>
                <c:pt idx="4">
                  <c:v>ali.E</c:v>
                </c:pt>
                <c:pt idx="5">
                  <c:v>rsrch</c:v>
                </c:pt>
                <c:pt idx="6">
                  <c:v>stg</c:v>
                </c:pt>
                <c:pt idx="7">
                  <c:v>hm</c:v>
                </c:pt>
                <c:pt idx="8">
                  <c:v>prxy</c:v>
                </c:pt>
                <c:pt idx="9">
                  <c:v>proj</c:v>
                </c:pt>
                <c:pt idx="10">
                  <c:v>usr</c:v>
                </c:pt>
                <c:pt idx="11">
                  <c:v>G.M</c:v>
                </c:pt>
              </c:strCache>
            </c:strRef>
          </c:cat>
          <c:val>
            <c:numRef>
              <c:f>'99.99_0.5K'!$C$2:$C$13</c:f>
              <c:numCache>
                <c:formatCode>0.00</c:formatCode>
                <c:ptCount val="12"/>
                <c:pt idx="0">
                  <c:v>0.77001398107098118</c:v>
                </c:pt>
                <c:pt idx="1">
                  <c:v>0.99921525167358072</c:v>
                </c:pt>
                <c:pt idx="2">
                  <c:v>0.63539773225941876</c:v>
                </c:pt>
                <c:pt idx="3">
                  <c:v>0.99910131746859099</c:v>
                </c:pt>
                <c:pt idx="4">
                  <c:v>0.99652980664992008</c:v>
                </c:pt>
                <c:pt idx="5">
                  <c:v>0.90131845826640833</c:v>
                </c:pt>
                <c:pt idx="6">
                  <c:v>0.99997637719478005</c:v>
                </c:pt>
                <c:pt idx="7">
                  <c:v>0.95149557193352818</c:v>
                </c:pt>
                <c:pt idx="8">
                  <c:v>0.30564012912615712</c:v>
                </c:pt>
                <c:pt idx="9">
                  <c:v>0.31396139539790691</c:v>
                </c:pt>
                <c:pt idx="10">
                  <c:v>0.97283775486727231</c:v>
                </c:pt>
                <c:pt idx="11">
                  <c:v>0.74453011676406478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C3-7E48-BD57-1B4061459554}"/>
            </c:ext>
          </c:extLst>
        </c:ser>
        <c:ser>
          <c:idx val="4"/>
          <c:order val="2"/>
          <c:tx>
            <c:strRef>
              <c:f>'99.99_0.5K'!$D$1</c:f>
              <c:strCache>
                <c:ptCount val="1"/>
                <c:pt idx="0">
                  <c:v>AERO2</c:v>
                </c:pt>
              </c:strCache>
            </c:strRef>
          </c:tx>
          <c:spPr>
            <a:solidFill>
              <a:srgbClr val="F7F1F8"/>
            </a:solidFill>
            <a:ln w="25400">
              <a:solidFill>
                <a:srgbClr val="EAEAEA"/>
              </a:solidFill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rgbClr val="A559AA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BEA-1D49-B3C8-60A8C6D8C6A6}"/>
              </c:ext>
            </c:extLst>
          </c:dPt>
          <c:cat>
            <c:strRef>
              <c:f>'99.99_0.5K'!$A$2:$A$13</c:f>
              <c:strCache>
                <c:ptCount val="12"/>
                <c:pt idx="0">
                  <c:v>ali.A</c:v>
                </c:pt>
                <c:pt idx="1">
                  <c:v>ali.B</c:v>
                </c:pt>
                <c:pt idx="2">
                  <c:v>ali.C</c:v>
                </c:pt>
                <c:pt idx="3">
                  <c:v>ali.D</c:v>
                </c:pt>
                <c:pt idx="4">
                  <c:v>ali.E</c:v>
                </c:pt>
                <c:pt idx="5">
                  <c:v>rsrch</c:v>
                </c:pt>
                <c:pt idx="6">
                  <c:v>stg</c:v>
                </c:pt>
                <c:pt idx="7">
                  <c:v>hm</c:v>
                </c:pt>
                <c:pt idx="8">
                  <c:v>prxy</c:v>
                </c:pt>
                <c:pt idx="9">
                  <c:v>proj</c:v>
                </c:pt>
                <c:pt idx="10">
                  <c:v>usr</c:v>
                </c:pt>
                <c:pt idx="11">
                  <c:v>G.M</c:v>
                </c:pt>
              </c:strCache>
            </c:strRef>
          </c:cat>
          <c:val>
            <c:numRef>
              <c:f>'99.99_0.5K'!$D$2:$D$13</c:f>
              <c:numCache>
                <c:formatCode>0.00</c:formatCode>
                <c:ptCount val="12"/>
                <c:pt idx="0">
                  <c:v>0.76213815099903159</c:v>
                </c:pt>
                <c:pt idx="1">
                  <c:v>0.99921525167358072</c:v>
                </c:pt>
                <c:pt idx="2">
                  <c:v>0.62095867712665453</c:v>
                </c:pt>
                <c:pt idx="3">
                  <c:v>0.99901144921545015</c:v>
                </c:pt>
                <c:pt idx="4">
                  <c:v>0.99623295199409301</c:v>
                </c:pt>
                <c:pt idx="5">
                  <c:v>0.90131845826640833</c:v>
                </c:pt>
                <c:pt idx="6">
                  <c:v>0.99997637719478005</c:v>
                </c:pt>
                <c:pt idx="7">
                  <c:v>0.95149557193352818</c:v>
                </c:pt>
                <c:pt idx="8">
                  <c:v>0.30311447864508589</c:v>
                </c:pt>
                <c:pt idx="9">
                  <c:v>0.3021266061313192</c:v>
                </c:pt>
                <c:pt idx="10">
                  <c:v>0.95948534406826502</c:v>
                </c:pt>
                <c:pt idx="11">
                  <c:v>0.73818163523965719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C3-7E48-BD57-1B40614595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9252608"/>
        <c:axId val="1575652736"/>
      </c:barChart>
      <c:catAx>
        <c:axId val="133925260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one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575652736"/>
        <c:crosses val="autoZero"/>
        <c:auto val="1"/>
        <c:lblAlgn val="ctr"/>
        <c:lblOffset val="100"/>
        <c:noMultiLvlLbl val="0"/>
      </c:catAx>
      <c:valAx>
        <c:axId val="1575652736"/>
        <c:scaling>
          <c:orientation val="minMax"/>
          <c:max val="1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in"/>
        <c:minorTickMark val="in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339252608"/>
        <c:crosses val="autoZero"/>
        <c:crossBetween val="between"/>
        <c:majorUnit val="0.2"/>
        <c:minorUnit val="0.1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>
          <a:solidFill>
            <a:schemeClr val="tx1"/>
          </a:solidFill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09406802264448"/>
          <c:y val="0.14032763949607624"/>
          <c:w val="0.74965816809228369"/>
          <c:h val="0.600511802929096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'99.99_0.5K'!$B$1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rgbClr val="FDEDEE"/>
            </a:solidFill>
            <a:ln w="25400">
              <a:solidFill>
                <a:srgbClr val="EAEAEA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12B35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F8CC-B949-8270-FE7208A51549}"/>
              </c:ext>
            </c:extLst>
          </c:dPt>
          <c:dPt>
            <c:idx val="2"/>
            <c:invertIfNegative val="0"/>
            <c:bubble3D val="0"/>
            <c:spPr>
              <a:solidFill>
                <a:srgbClr val="E12B35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8CC-B949-8270-FE7208A51549}"/>
              </c:ext>
            </c:extLst>
          </c:dPt>
          <c:dPt>
            <c:idx val="5"/>
            <c:invertIfNegative val="0"/>
            <c:bubble3D val="0"/>
            <c:spPr>
              <a:solidFill>
                <a:srgbClr val="E12B35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8CC-B949-8270-FE7208A51549}"/>
              </c:ext>
            </c:extLst>
          </c:dPt>
          <c:dPt>
            <c:idx val="8"/>
            <c:invertIfNegative val="0"/>
            <c:bubble3D val="0"/>
            <c:spPr>
              <a:solidFill>
                <a:srgbClr val="E12B35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8CC-B949-8270-FE7208A51549}"/>
              </c:ext>
            </c:extLst>
          </c:dPt>
          <c:dPt>
            <c:idx val="9"/>
            <c:invertIfNegative val="0"/>
            <c:bubble3D val="0"/>
            <c:spPr>
              <a:solidFill>
                <a:srgbClr val="E12B35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F8CC-B949-8270-FE7208A51549}"/>
              </c:ext>
            </c:extLst>
          </c:dPt>
          <c:cat>
            <c:strRef>
              <c:f>'99.99_0.5K'!$A$2:$A$13</c:f>
              <c:strCache>
                <c:ptCount val="12"/>
                <c:pt idx="0">
                  <c:v>ali.A</c:v>
                </c:pt>
                <c:pt idx="1">
                  <c:v>ali.B</c:v>
                </c:pt>
                <c:pt idx="2">
                  <c:v>ali.C</c:v>
                </c:pt>
                <c:pt idx="3">
                  <c:v>ali.D</c:v>
                </c:pt>
                <c:pt idx="4">
                  <c:v>ali.E</c:v>
                </c:pt>
                <c:pt idx="5">
                  <c:v>rsrch</c:v>
                </c:pt>
                <c:pt idx="6">
                  <c:v>stg</c:v>
                </c:pt>
                <c:pt idx="7">
                  <c:v>hm</c:v>
                </c:pt>
                <c:pt idx="8">
                  <c:v>prxy</c:v>
                </c:pt>
                <c:pt idx="9">
                  <c:v>proj</c:v>
                </c:pt>
                <c:pt idx="10">
                  <c:v>usr</c:v>
                </c:pt>
                <c:pt idx="11">
                  <c:v>G.M</c:v>
                </c:pt>
              </c:strCache>
            </c:strRef>
          </c:cat>
          <c:val>
            <c:numRef>
              <c:f>'99.99_0.5K'!$B$2:$B$13</c:f>
              <c:numCache>
                <c:formatCode>0.00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C3-7E48-BD57-1B4061459554}"/>
            </c:ext>
          </c:extLst>
        </c:ser>
        <c:ser>
          <c:idx val="3"/>
          <c:order val="1"/>
          <c:tx>
            <c:strRef>
              <c:f>'99.99_0.5K'!$C$1</c:f>
              <c:strCache>
                <c:ptCount val="1"/>
                <c:pt idx="0">
                  <c:v>AERO1</c:v>
                </c:pt>
              </c:strCache>
            </c:strRef>
          </c:tx>
          <c:spPr>
            <a:solidFill>
              <a:srgbClr val="F1F7F6"/>
            </a:solidFill>
            <a:ln w="25400">
              <a:solidFill>
                <a:srgbClr val="EAEAEA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9A89C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8CC-B949-8270-FE7208A51549}"/>
              </c:ext>
            </c:extLst>
          </c:dPt>
          <c:dPt>
            <c:idx val="2"/>
            <c:invertIfNegative val="0"/>
            <c:bubble3D val="0"/>
            <c:spPr>
              <a:solidFill>
                <a:srgbClr val="59A89C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F8CC-B949-8270-FE7208A51549}"/>
              </c:ext>
            </c:extLst>
          </c:dPt>
          <c:dPt>
            <c:idx val="5"/>
            <c:invertIfNegative val="0"/>
            <c:bubble3D val="0"/>
            <c:spPr>
              <a:solidFill>
                <a:srgbClr val="59A89C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8CC-B949-8270-FE7208A51549}"/>
              </c:ext>
            </c:extLst>
          </c:dPt>
          <c:dPt>
            <c:idx val="8"/>
            <c:invertIfNegative val="0"/>
            <c:bubble3D val="0"/>
            <c:spPr>
              <a:solidFill>
                <a:srgbClr val="59A89C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F8CC-B949-8270-FE7208A51549}"/>
              </c:ext>
            </c:extLst>
          </c:dPt>
          <c:dPt>
            <c:idx val="9"/>
            <c:invertIfNegative val="0"/>
            <c:bubble3D val="0"/>
            <c:spPr>
              <a:solidFill>
                <a:srgbClr val="59A89C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8CC-B949-8270-FE7208A51549}"/>
              </c:ext>
            </c:extLst>
          </c:dPt>
          <c:cat>
            <c:strRef>
              <c:f>'99.99_0.5K'!$A$2:$A$13</c:f>
              <c:strCache>
                <c:ptCount val="12"/>
                <c:pt idx="0">
                  <c:v>ali.A</c:v>
                </c:pt>
                <c:pt idx="1">
                  <c:v>ali.B</c:v>
                </c:pt>
                <c:pt idx="2">
                  <c:v>ali.C</c:v>
                </c:pt>
                <c:pt idx="3">
                  <c:v>ali.D</c:v>
                </c:pt>
                <c:pt idx="4">
                  <c:v>ali.E</c:v>
                </c:pt>
                <c:pt idx="5">
                  <c:v>rsrch</c:v>
                </c:pt>
                <c:pt idx="6">
                  <c:v>stg</c:v>
                </c:pt>
                <c:pt idx="7">
                  <c:v>hm</c:v>
                </c:pt>
                <c:pt idx="8">
                  <c:v>prxy</c:v>
                </c:pt>
                <c:pt idx="9">
                  <c:v>proj</c:v>
                </c:pt>
                <c:pt idx="10">
                  <c:v>usr</c:v>
                </c:pt>
                <c:pt idx="11">
                  <c:v>G.M</c:v>
                </c:pt>
              </c:strCache>
            </c:strRef>
          </c:cat>
          <c:val>
            <c:numRef>
              <c:f>'99.99_0.5K'!$C$2:$C$13</c:f>
              <c:numCache>
                <c:formatCode>0.00</c:formatCode>
                <c:ptCount val="12"/>
                <c:pt idx="0">
                  <c:v>0.77001398107098118</c:v>
                </c:pt>
                <c:pt idx="1">
                  <c:v>0.99921525167358072</c:v>
                </c:pt>
                <c:pt idx="2">
                  <c:v>0.63539773225941876</c:v>
                </c:pt>
                <c:pt idx="3">
                  <c:v>0.99910131746859099</c:v>
                </c:pt>
                <c:pt idx="4">
                  <c:v>0.99652980664992008</c:v>
                </c:pt>
                <c:pt idx="5">
                  <c:v>0.90131845826640833</c:v>
                </c:pt>
                <c:pt idx="6">
                  <c:v>0.99997637719478005</c:v>
                </c:pt>
                <c:pt idx="7">
                  <c:v>0.95149557193352818</c:v>
                </c:pt>
                <c:pt idx="8">
                  <c:v>0.30564012912615712</c:v>
                </c:pt>
                <c:pt idx="9">
                  <c:v>0.31396139539790691</c:v>
                </c:pt>
                <c:pt idx="10">
                  <c:v>0.97283775486727231</c:v>
                </c:pt>
                <c:pt idx="11">
                  <c:v>0.74453011676406478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C3-7E48-BD57-1B4061459554}"/>
            </c:ext>
          </c:extLst>
        </c:ser>
        <c:ser>
          <c:idx val="4"/>
          <c:order val="2"/>
          <c:tx>
            <c:strRef>
              <c:f>'99.99_0.5K'!$D$1</c:f>
              <c:strCache>
                <c:ptCount val="1"/>
                <c:pt idx="0">
                  <c:v>AERO2</c:v>
                </c:pt>
              </c:strCache>
            </c:strRef>
          </c:tx>
          <c:spPr>
            <a:solidFill>
              <a:srgbClr val="F7F1F8"/>
            </a:solidFill>
            <a:ln w="25400">
              <a:solidFill>
                <a:srgbClr val="EAEAEA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59AA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F8CC-B949-8270-FE7208A51549}"/>
              </c:ext>
            </c:extLst>
          </c:dPt>
          <c:dPt>
            <c:idx val="2"/>
            <c:invertIfNegative val="0"/>
            <c:bubble3D val="0"/>
            <c:spPr>
              <a:solidFill>
                <a:srgbClr val="A559AA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8CC-B949-8270-FE7208A51549}"/>
              </c:ext>
            </c:extLst>
          </c:dPt>
          <c:dPt>
            <c:idx val="5"/>
            <c:invertIfNegative val="0"/>
            <c:bubble3D val="0"/>
            <c:spPr>
              <a:solidFill>
                <a:srgbClr val="A559AA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F8CC-B949-8270-FE7208A51549}"/>
              </c:ext>
            </c:extLst>
          </c:dPt>
          <c:dPt>
            <c:idx val="8"/>
            <c:invertIfNegative val="0"/>
            <c:bubble3D val="0"/>
            <c:spPr>
              <a:solidFill>
                <a:srgbClr val="A559AA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8CC-B949-8270-FE7208A51549}"/>
              </c:ext>
            </c:extLst>
          </c:dPt>
          <c:dPt>
            <c:idx val="9"/>
            <c:invertIfNegative val="0"/>
            <c:bubble3D val="0"/>
            <c:spPr>
              <a:solidFill>
                <a:srgbClr val="A559AA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F8CC-B949-8270-FE7208A51549}"/>
              </c:ext>
            </c:extLst>
          </c:dPt>
          <c:cat>
            <c:strRef>
              <c:f>'99.99_0.5K'!$A$2:$A$13</c:f>
              <c:strCache>
                <c:ptCount val="12"/>
                <c:pt idx="0">
                  <c:v>ali.A</c:v>
                </c:pt>
                <c:pt idx="1">
                  <c:v>ali.B</c:v>
                </c:pt>
                <c:pt idx="2">
                  <c:v>ali.C</c:v>
                </c:pt>
                <c:pt idx="3">
                  <c:v>ali.D</c:v>
                </c:pt>
                <c:pt idx="4">
                  <c:v>ali.E</c:v>
                </c:pt>
                <c:pt idx="5">
                  <c:v>rsrch</c:v>
                </c:pt>
                <c:pt idx="6">
                  <c:v>stg</c:v>
                </c:pt>
                <c:pt idx="7">
                  <c:v>hm</c:v>
                </c:pt>
                <c:pt idx="8">
                  <c:v>prxy</c:v>
                </c:pt>
                <c:pt idx="9">
                  <c:v>proj</c:v>
                </c:pt>
                <c:pt idx="10">
                  <c:v>usr</c:v>
                </c:pt>
                <c:pt idx="11">
                  <c:v>G.M</c:v>
                </c:pt>
              </c:strCache>
            </c:strRef>
          </c:cat>
          <c:val>
            <c:numRef>
              <c:f>'99.99_0.5K'!$D$2:$D$13</c:f>
              <c:numCache>
                <c:formatCode>0.00</c:formatCode>
                <c:ptCount val="12"/>
                <c:pt idx="0">
                  <c:v>0.76213815099903159</c:v>
                </c:pt>
                <c:pt idx="1">
                  <c:v>0.99921525167358072</c:v>
                </c:pt>
                <c:pt idx="2">
                  <c:v>0.62095867712665453</c:v>
                </c:pt>
                <c:pt idx="3">
                  <c:v>0.99901144921545015</c:v>
                </c:pt>
                <c:pt idx="4">
                  <c:v>0.99623295199409301</c:v>
                </c:pt>
                <c:pt idx="5">
                  <c:v>0.90131845826640833</c:v>
                </c:pt>
                <c:pt idx="6">
                  <c:v>0.99997637719478005</c:v>
                </c:pt>
                <c:pt idx="7">
                  <c:v>0.95149557193352818</c:v>
                </c:pt>
                <c:pt idx="8">
                  <c:v>0.30311447864508589</c:v>
                </c:pt>
                <c:pt idx="9">
                  <c:v>0.3021266061313192</c:v>
                </c:pt>
                <c:pt idx="10">
                  <c:v>0.95948534406826502</c:v>
                </c:pt>
                <c:pt idx="11">
                  <c:v>0.73818163523965719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C3-7E48-BD57-1B40614595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9252608"/>
        <c:axId val="1575652736"/>
      </c:barChart>
      <c:catAx>
        <c:axId val="133925260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one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575652736"/>
        <c:crosses val="autoZero"/>
        <c:auto val="1"/>
        <c:lblAlgn val="ctr"/>
        <c:lblOffset val="100"/>
        <c:noMultiLvlLbl val="0"/>
      </c:catAx>
      <c:valAx>
        <c:axId val="1575652736"/>
        <c:scaling>
          <c:orientation val="minMax"/>
          <c:max val="1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in"/>
        <c:minorTickMark val="in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339252608"/>
        <c:crosses val="autoZero"/>
        <c:crossBetween val="between"/>
        <c:majorUnit val="0.2"/>
        <c:minorUnit val="0.1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>
          <a:solidFill>
            <a:schemeClr val="tx1"/>
          </a:solidFill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09406802264448"/>
          <c:y val="0.14032763949607624"/>
          <c:w val="0.74965816809228369"/>
          <c:h val="0.600511802929096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'99.99_0.5K'!$B$1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rgbClr val="E02B35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'99.99_0.5K'!$A$2:$A$13</c:f>
              <c:strCache>
                <c:ptCount val="12"/>
                <c:pt idx="0">
                  <c:v>ali.A</c:v>
                </c:pt>
                <c:pt idx="1">
                  <c:v>ali.B</c:v>
                </c:pt>
                <c:pt idx="2">
                  <c:v>ali.C</c:v>
                </c:pt>
                <c:pt idx="3">
                  <c:v>ali.D</c:v>
                </c:pt>
                <c:pt idx="4">
                  <c:v>ali.E</c:v>
                </c:pt>
                <c:pt idx="5">
                  <c:v>rsrch</c:v>
                </c:pt>
                <c:pt idx="6">
                  <c:v>stg</c:v>
                </c:pt>
                <c:pt idx="7">
                  <c:v>hm</c:v>
                </c:pt>
                <c:pt idx="8">
                  <c:v>prxy</c:v>
                </c:pt>
                <c:pt idx="9">
                  <c:v>proj</c:v>
                </c:pt>
                <c:pt idx="10">
                  <c:v>usr</c:v>
                </c:pt>
                <c:pt idx="11">
                  <c:v>G.M</c:v>
                </c:pt>
              </c:strCache>
            </c:strRef>
          </c:cat>
          <c:val>
            <c:numRef>
              <c:f>'99.99_0.5K'!$B$2:$B$13</c:f>
              <c:numCache>
                <c:formatCode>0.00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C3-7E48-BD57-1B4061459554}"/>
            </c:ext>
          </c:extLst>
        </c:ser>
        <c:ser>
          <c:idx val="3"/>
          <c:order val="1"/>
          <c:tx>
            <c:strRef>
              <c:f>'99.99_0.5K'!$C$1</c:f>
              <c:strCache>
                <c:ptCount val="1"/>
                <c:pt idx="0">
                  <c:v>AERO1</c:v>
                </c:pt>
              </c:strCache>
            </c:strRef>
          </c:tx>
          <c:spPr>
            <a:solidFill>
              <a:srgbClr val="59A89C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'99.99_0.5K'!$A$2:$A$13</c:f>
              <c:strCache>
                <c:ptCount val="12"/>
                <c:pt idx="0">
                  <c:v>ali.A</c:v>
                </c:pt>
                <c:pt idx="1">
                  <c:v>ali.B</c:v>
                </c:pt>
                <c:pt idx="2">
                  <c:v>ali.C</c:v>
                </c:pt>
                <c:pt idx="3">
                  <c:v>ali.D</c:v>
                </c:pt>
                <c:pt idx="4">
                  <c:v>ali.E</c:v>
                </c:pt>
                <c:pt idx="5">
                  <c:v>rsrch</c:v>
                </c:pt>
                <c:pt idx="6">
                  <c:v>stg</c:v>
                </c:pt>
                <c:pt idx="7">
                  <c:v>hm</c:v>
                </c:pt>
                <c:pt idx="8">
                  <c:v>prxy</c:v>
                </c:pt>
                <c:pt idx="9">
                  <c:v>proj</c:v>
                </c:pt>
                <c:pt idx="10">
                  <c:v>usr</c:v>
                </c:pt>
                <c:pt idx="11">
                  <c:v>G.M</c:v>
                </c:pt>
              </c:strCache>
            </c:strRef>
          </c:cat>
          <c:val>
            <c:numRef>
              <c:f>'99.99_0.5K'!$C$2:$C$13</c:f>
              <c:numCache>
                <c:formatCode>0.00</c:formatCode>
                <c:ptCount val="12"/>
                <c:pt idx="0">
                  <c:v>0.77001398107098118</c:v>
                </c:pt>
                <c:pt idx="1">
                  <c:v>0.99921525167358072</c:v>
                </c:pt>
                <c:pt idx="2">
                  <c:v>0.63539773225941876</c:v>
                </c:pt>
                <c:pt idx="3">
                  <c:v>0.99910131746859099</c:v>
                </c:pt>
                <c:pt idx="4">
                  <c:v>0.99652980664992008</c:v>
                </c:pt>
                <c:pt idx="5">
                  <c:v>0.90131845826640833</c:v>
                </c:pt>
                <c:pt idx="6">
                  <c:v>0.99997637719478005</c:v>
                </c:pt>
                <c:pt idx="7">
                  <c:v>0.95149557193352818</c:v>
                </c:pt>
                <c:pt idx="8">
                  <c:v>0.30564012912615712</c:v>
                </c:pt>
                <c:pt idx="9">
                  <c:v>0.31396139539790691</c:v>
                </c:pt>
                <c:pt idx="10">
                  <c:v>0.97283775486727231</c:v>
                </c:pt>
                <c:pt idx="11">
                  <c:v>0.74453011676406478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C3-7E48-BD57-1B4061459554}"/>
            </c:ext>
          </c:extLst>
        </c:ser>
        <c:ser>
          <c:idx val="4"/>
          <c:order val="2"/>
          <c:tx>
            <c:strRef>
              <c:f>'99.99_0.5K'!$D$1</c:f>
              <c:strCache>
                <c:ptCount val="1"/>
                <c:pt idx="0">
                  <c:v>AERO2</c:v>
                </c:pt>
              </c:strCache>
            </c:strRef>
          </c:tx>
          <c:spPr>
            <a:solidFill>
              <a:srgbClr val="A559AA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'99.99_0.5K'!$A$2:$A$13</c:f>
              <c:strCache>
                <c:ptCount val="12"/>
                <c:pt idx="0">
                  <c:v>ali.A</c:v>
                </c:pt>
                <c:pt idx="1">
                  <c:v>ali.B</c:v>
                </c:pt>
                <c:pt idx="2">
                  <c:v>ali.C</c:v>
                </c:pt>
                <c:pt idx="3">
                  <c:v>ali.D</c:v>
                </c:pt>
                <c:pt idx="4">
                  <c:v>ali.E</c:v>
                </c:pt>
                <c:pt idx="5">
                  <c:v>rsrch</c:v>
                </c:pt>
                <c:pt idx="6">
                  <c:v>stg</c:v>
                </c:pt>
                <c:pt idx="7">
                  <c:v>hm</c:v>
                </c:pt>
                <c:pt idx="8">
                  <c:v>prxy</c:v>
                </c:pt>
                <c:pt idx="9">
                  <c:v>proj</c:v>
                </c:pt>
                <c:pt idx="10">
                  <c:v>usr</c:v>
                </c:pt>
                <c:pt idx="11">
                  <c:v>G.M</c:v>
                </c:pt>
              </c:strCache>
            </c:strRef>
          </c:cat>
          <c:val>
            <c:numRef>
              <c:f>'99.99_0.5K'!$D$2:$D$13</c:f>
              <c:numCache>
                <c:formatCode>0.00</c:formatCode>
                <c:ptCount val="12"/>
                <c:pt idx="0">
                  <c:v>0.76213815099903159</c:v>
                </c:pt>
                <c:pt idx="1">
                  <c:v>0.99921525167358072</c:v>
                </c:pt>
                <c:pt idx="2">
                  <c:v>0.62095867712665453</c:v>
                </c:pt>
                <c:pt idx="3">
                  <c:v>0.99901144921545015</c:v>
                </c:pt>
                <c:pt idx="4">
                  <c:v>0.99623295199409301</c:v>
                </c:pt>
                <c:pt idx="5">
                  <c:v>0.90131845826640833</c:v>
                </c:pt>
                <c:pt idx="6">
                  <c:v>0.99997637719478005</c:v>
                </c:pt>
                <c:pt idx="7">
                  <c:v>0.95149557193352818</c:v>
                </c:pt>
                <c:pt idx="8">
                  <c:v>0.30311447864508589</c:v>
                </c:pt>
                <c:pt idx="9">
                  <c:v>0.3021266061313192</c:v>
                </c:pt>
                <c:pt idx="10">
                  <c:v>0.95948534406826502</c:v>
                </c:pt>
                <c:pt idx="11">
                  <c:v>0.73818163523965719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C3-7E48-BD57-1B40614595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9252608"/>
        <c:axId val="1575652736"/>
      </c:barChart>
      <c:catAx>
        <c:axId val="133925260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one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575652736"/>
        <c:crosses val="autoZero"/>
        <c:auto val="1"/>
        <c:lblAlgn val="ctr"/>
        <c:lblOffset val="100"/>
        <c:noMultiLvlLbl val="0"/>
      </c:catAx>
      <c:valAx>
        <c:axId val="1575652736"/>
        <c:scaling>
          <c:orientation val="minMax"/>
          <c:max val="1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in"/>
        <c:minorTickMark val="in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339252608"/>
        <c:crosses val="autoZero"/>
        <c:crossBetween val="between"/>
        <c:majorUnit val="0.2"/>
        <c:minorUnit val="0.1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>
          <a:solidFill>
            <a:schemeClr val="tx1"/>
          </a:solidFill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09406802264448"/>
          <c:y val="0.14032763949607624"/>
          <c:w val="0.74965816809228369"/>
          <c:h val="0.600511802929096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'99.99_0.5K'!$B$1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rgbClr val="E02B35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'99.99_0.5K'!$A$2:$A$13</c:f>
              <c:strCache>
                <c:ptCount val="12"/>
                <c:pt idx="0">
                  <c:v>ali.A</c:v>
                </c:pt>
                <c:pt idx="1">
                  <c:v>ali.B</c:v>
                </c:pt>
                <c:pt idx="2">
                  <c:v>ali.C</c:v>
                </c:pt>
                <c:pt idx="3">
                  <c:v>ali.D</c:v>
                </c:pt>
                <c:pt idx="4">
                  <c:v>ali.E</c:v>
                </c:pt>
                <c:pt idx="5">
                  <c:v>rsrch</c:v>
                </c:pt>
                <c:pt idx="6">
                  <c:v>stg</c:v>
                </c:pt>
                <c:pt idx="7">
                  <c:v>hm</c:v>
                </c:pt>
                <c:pt idx="8">
                  <c:v>prxy</c:v>
                </c:pt>
                <c:pt idx="9">
                  <c:v>proj</c:v>
                </c:pt>
                <c:pt idx="10">
                  <c:v>usr</c:v>
                </c:pt>
                <c:pt idx="11">
                  <c:v>G.M</c:v>
                </c:pt>
              </c:strCache>
            </c:strRef>
          </c:cat>
          <c:val>
            <c:numRef>
              <c:f>'99.99_0.5K'!$B$2:$B$13</c:f>
              <c:numCache>
                <c:formatCode>0.00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C3-7E48-BD57-1B4061459554}"/>
            </c:ext>
          </c:extLst>
        </c:ser>
        <c:ser>
          <c:idx val="3"/>
          <c:order val="1"/>
          <c:tx>
            <c:strRef>
              <c:f>'99.99_0.5K'!$C$1</c:f>
              <c:strCache>
                <c:ptCount val="1"/>
                <c:pt idx="0">
                  <c:v>AERO1</c:v>
                </c:pt>
              </c:strCache>
            </c:strRef>
          </c:tx>
          <c:spPr>
            <a:solidFill>
              <a:srgbClr val="59A89C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'99.99_0.5K'!$A$2:$A$13</c:f>
              <c:strCache>
                <c:ptCount val="12"/>
                <c:pt idx="0">
                  <c:v>ali.A</c:v>
                </c:pt>
                <c:pt idx="1">
                  <c:v>ali.B</c:v>
                </c:pt>
                <c:pt idx="2">
                  <c:v>ali.C</c:v>
                </c:pt>
                <c:pt idx="3">
                  <c:v>ali.D</c:v>
                </c:pt>
                <c:pt idx="4">
                  <c:v>ali.E</c:v>
                </c:pt>
                <c:pt idx="5">
                  <c:v>rsrch</c:v>
                </c:pt>
                <c:pt idx="6">
                  <c:v>stg</c:v>
                </c:pt>
                <c:pt idx="7">
                  <c:v>hm</c:v>
                </c:pt>
                <c:pt idx="8">
                  <c:v>prxy</c:v>
                </c:pt>
                <c:pt idx="9">
                  <c:v>proj</c:v>
                </c:pt>
                <c:pt idx="10">
                  <c:v>usr</c:v>
                </c:pt>
                <c:pt idx="11">
                  <c:v>G.M</c:v>
                </c:pt>
              </c:strCache>
            </c:strRef>
          </c:cat>
          <c:val>
            <c:numRef>
              <c:f>'99.99_0.5K'!$C$2:$C$13</c:f>
              <c:numCache>
                <c:formatCode>0.00</c:formatCode>
                <c:ptCount val="12"/>
                <c:pt idx="0">
                  <c:v>0.6854214194577295</c:v>
                </c:pt>
                <c:pt idx="1">
                  <c:v>0.99877130779487111</c:v>
                </c:pt>
                <c:pt idx="2">
                  <c:v>0.70966759501460164</c:v>
                </c:pt>
                <c:pt idx="3">
                  <c:v>0.99812483051844725</c:v>
                </c:pt>
                <c:pt idx="4">
                  <c:v>0.99355877317746133</c:v>
                </c:pt>
                <c:pt idx="5">
                  <c:v>0.92314754213575689</c:v>
                </c:pt>
                <c:pt idx="6">
                  <c:v>0.97369247970301731</c:v>
                </c:pt>
                <c:pt idx="7">
                  <c:v>0.91248983833611097</c:v>
                </c:pt>
                <c:pt idx="8">
                  <c:v>0.70669762128243063</c:v>
                </c:pt>
                <c:pt idx="9">
                  <c:v>0.63960272567788345</c:v>
                </c:pt>
                <c:pt idx="10">
                  <c:v>0.82151781842975402</c:v>
                </c:pt>
                <c:pt idx="11">
                  <c:v>0.83990626355018494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C3-7E48-BD57-1B4061459554}"/>
            </c:ext>
          </c:extLst>
        </c:ser>
        <c:ser>
          <c:idx val="4"/>
          <c:order val="2"/>
          <c:tx>
            <c:strRef>
              <c:f>'99.99_0.5K'!$D$1</c:f>
              <c:strCache>
                <c:ptCount val="1"/>
                <c:pt idx="0">
                  <c:v>AERO2</c:v>
                </c:pt>
              </c:strCache>
            </c:strRef>
          </c:tx>
          <c:spPr>
            <a:solidFill>
              <a:srgbClr val="A559AA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'99.99_0.5K'!$A$2:$A$13</c:f>
              <c:strCache>
                <c:ptCount val="12"/>
                <c:pt idx="0">
                  <c:v>ali.A</c:v>
                </c:pt>
                <c:pt idx="1">
                  <c:v>ali.B</c:v>
                </c:pt>
                <c:pt idx="2">
                  <c:v>ali.C</c:v>
                </c:pt>
                <c:pt idx="3">
                  <c:v>ali.D</c:v>
                </c:pt>
                <c:pt idx="4">
                  <c:v>ali.E</c:v>
                </c:pt>
                <c:pt idx="5">
                  <c:v>rsrch</c:v>
                </c:pt>
                <c:pt idx="6">
                  <c:v>stg</c:v>
                </c:pt>
                <c:pt idx="7">
                  <c:v>hm</c:v>
                </c:pt>
                <c:pt idx="8">
                  <c:v>prxy</c:v>
                </c:pt>
                <c:pt idx="9">
                  <c:v>proj</c:v>
                </c:pt>
                <c:pt idx="10">
                  <c:v>usr</c:v>
                </c:pt>
                <c:pt idx="11">
                  <c:v>G.M</c:v>
                </c:pt>
              </c:strCache>
            </c:strRef>
          </c:cat>
          <c:val>
            <c:numRef>
              <c:f>'99.99_0.5K'!$D$2:$D$13</c:f>
              <c:numCache>
                <c:formatCode>0.00</c:formatCode>
                <c:ptCount val="12"/>
                <c:pt idx="0">
                  <c:v>0.5589751775649362</c:v>
                </c:pt>
                <c:pt idx="1">
                  <c:v>0.99850823014511125</c:v>
                </c:pt>
                <c:pt idx="2">
                  <c:v>0.57010946273178498</c:v>
                </c:pt>
                <c:pt idx="3">
                  <c:v>0.99693014545994085</c:v>
                </c:pt>
                <c:pt idx="4">
                  <c:v>0.98984518031350144</c:v>
                </c:pt>
                <c:pt idx="5">
                  <c:v>0.90347369556442847</c:v>
                </c:pt>
                <c:pt idx="6">
                  <c:v>0.95181451624236424</c:v>
                </c:pt>
                <c:pt idx="7">
                  <c:v>0.89322584952025608</c:v>
                </c:pt>
                <c:pt idx="8">
                  <c:v>0.49723370272754619</c:v>
                </c:pt>
                <c:pt idx="9">
                  <c:v>0.41894199373773272</c:v>
                </c:pt>
                <c:pt idx="10">
                  <c:v>0.81070683467325977</c:v>
                </c:pt>
                <c:pt idx="11">
                  <c:v>0.74753421507743323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C3-7E48-BD57-1B40614595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9252608"/>
        <c:axId val="1575652736"/>
      </c:barChart>
      <c:catAx>
        <c:axId val="133925260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one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575652736"/>
        <c:crosses val="autoZero"/>
        <c:auto val="1"/>
        <c:lblAlgn val="ctr"/>
        <c:lblOffset val="100"/>
        <c:noMultiLvlLbl val="0"/>
      </c:catAx>
      <c:valAx>
        <c:axId val="1575652736"/>
        <c:scaling>
          <c:orientation val="minMax"/>
          <c:max val="1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in"/>
        <c:minorTickMark val="in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339252608"/>
        <c:crosses val="autoZero"/>
        <c:crossBetween val="between"/>
        <c:majorUnit val="0.2"/>
        <c:minorUnit val="0.1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>
          <a:solidFill>
            <a:schemeClr val="tx1"/>
          </a:solidFill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96568312588992"/>
          <c:y val="0.16069161210067748"/>
          <c:w val="0.74634350112967185"/>
          <c:h val="0.602117721647305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A559AA"/>
            </a:solidFill>
            <a:ln w="2540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559AA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B69-E640-8F86-6B2CAF5540B0}"/>
              </c:ext>
            </c:extLst>
          </c:dPt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100</c:v>
                </c:pt>
                <c:pt idx="1">
                  <c:v>76.5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B69-E640-8F86-6B2CAF5540B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59A89C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0</c:v>
                </c:pt>
                <c:pt idx="1">
                  <c:v>18.399999999999999</c:v>
                </c:pt>
                <c:pt idx="2">
                  <c:v>56.6</c:v>
                </c:pt>
                <c:pt idx="3">
                  <c:v>21.5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B69-E640-8F86-6B2CAF5540B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0C571"/>
            </a:solidFill>
            <a:ln w="25400"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0C571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B69-E640-8F86-6B2CAF5540B0}"/>
              </c:ext>
            </c:extLst>
          </c:dPt>
          <c:dPt>
            <c:idx val="2"/>
            <c:invertIfNegative val="0"/>
            <c:bubble3D val="0"/>
            <c:spPr>
              <a:solidFill>
                <a:srgbClr val="F0C571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B69-E640-8F86-6B2CAF5540B0}"/>
              </c:ext>
            </c:extLst>
          </c:dPt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Sheet1!$D$2:$D$7</c:f>
              <c:numCache>
                <c:formatCode>0</c:formatCode>
                <c:ptCount val="6"/>
                <c:pt idx="0">
                  <c:v>0</c:v>
                </c:pt>
                <c:pt idx="1">
                  <c:v>5.0999999999999996</c:v>
                </c:pt>
                <c:pt idx="2">
                  <c:v>36.4</c:v>
                </c:pt>
                <c:pt idx="3">
                  <c:v>44.4</c:v>
                </c:pt>
                <c:pt idx="4">
                  <c:v>22.7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B69-E640-8F86-6B2CAF5540B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E02B35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Sheet1!$E$2:$E$7</c:f>
              <c:numCache>
                <c:formatCode>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26.1</c:v>
                </c:pt>
                <c:pt idx="4">
                  <c:v>45.1</c:v>
                </c:pt>
                <c:pt idx="5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2B69-E640-8F86-6B2CAF5540B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082A54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Sheet1!$F$2:$F$7</c:f>
              <c:numCache>
                <c:formatCode>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</c:v>
                </c:pt>
                <c:pt idx="4">
                  <c:v>33.200000000000003</c:v>
                </c:pt>
                <c:pt idx="5">
                  <c:v>79.3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B69-E640-8F86-6B2CAF5540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876879568"/>
        <c:axId val="1876109616"/>
      </c:barChart>
      <c:catAx>
        <c:axId val="1876879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2400" b="0" i="0" u="none" strike="noStrike" kern="1200" baseline="0" dirty="0">
                    <a:solidFill>
                      <a:srgbClr val="0E2841"/>
                    </a:solidFill>
                    <a:latin typeface="Cambria" panose="02040503050406030204" pitchFamily="18" charset="0"/>
                  </a:rPr>
                  <a:t>P/E cycle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2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76109616"/>
        <c:crosses val="autoZero"/>
        <c:auto val="1"/>
        <c:lblAlgn val="ctr"/>
        <c:lblOffset val="100"/>
        <c:noMultiLvlLbl val="0"/>
      </c:catAx>
      <c:valAx>
        <c:axId val="1876109616"/>
        <c:scaling>
          <c:orientation val="minMax"/>
          <c:max val="100"/>
          <c:min val="0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altLang="ko-KR" dirty="0"/>
                  <a:t>#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of</a:t>
                </a:r>
                <a:r>
                  <a:rPr lang="en-US" altLang="ko-KR" baseline="0" dirty="0"/>
                  <a:t> blocks [%]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2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in"/>
        <c:minorTickMark val="in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76879568"/>
        <c:crosses val="autoZero"/>
        <c:crossBetween val="between"/>
        <c:majorUnit val="20"/>
        <c:minorUnit val="5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2"/>
          </a:solidFill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09406802264448"/>
          <c:y val="0.14032763949607624"/>
          <c:w val="0.74965816809228369"/>
          <c:h val="0.600511802929096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'99.99_0.5K'!$B$1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rgbClr val="E02B35"/>
            </a:solidFill>
            <a:ln w="25400"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DEDEE"/>
              </a:solidFill>
              <a:ln w="25400">
                <a:solidFill>
                  <a:srgbClr val="EAEAE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6AA2-9C44-9B67-3D571A16BF9E}"/>
              </c:ext>
            </c:extLst>
          </c:dPt>
          <c:dPt>
            <c:idx val="3"/>
            <c:invertIfNegative val="0"/>
            <c:bubble3D val="0"/>
            <c:spPr>
              <a:solidFill>
                <a:srgbClr val="FDEDEE"/>
              </a:solidFill>
              <a:ln w="25400">
                <a:solidFill>
                  <a:srgbClr val="EAEAE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A2-9C44-9B67-3D571A16BF9E}"/>
              </c:ext>
            </c:extLst>
          </c:dPt>
          <c:dPt>
            <c:idx val="4"/>
            <c:invertIfNegative val="0"/>
            <c:bubble3D val="0"/>
            <c:spPr>
              <a:solidFill>
                <a:srgbClr val="FDEDEE"/>
              </a:solidFill>
              <a:ln w="25400">
                <a:solidFill>
                  <a:srgbClr val="EAEAE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6AA2-9C44-9B67-3D571A16BF9E}"/>
              </c:ext>
            </c:extLst>
          </c:dPt>
          <c:dPt>
            <c:idx val="5"/>
            <c:invertIfNegative val="0"/>
            <c:bubble3D val="0"/>
            <c:spPr>
              <a:solidFill>
                <a:srgbClr val="FDEDEE"/>
              </a:solidFill>
              <a:ln w="25400">
                <a:solidFill>
                  <a:srgbClr val="EAEAE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A2-9C44-9B67-3D571A16BF9E}"/>
              </c:ext>
            </c:extLst>
          </c:dPt>
          <c:dPt>
            <c:idx val="6"/>
            <c:invertIfNegative val="0"/>
            <c:bubble3D val="0"/>
            <c:spPr>
              <a:solidFill>
                <a:srgbClr val="FDEDEE"/>
              </a:solidFill>
              <a:ln w="25400">
                <a:solidFill>
                  <a:srgbClr val="EAEAE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6AA2-9C44-9B67-3D571A16BF9E}"/>
              </c:ext>
            </c:extLst>
          </c:dPt>
          <c:dPt>
            <c:idx val="7"/>
            <c:invertIfNegative val="0"/>
            <c:bubble3D val="0"/>
            <c:spPr>
              <a:solidFill>
                <a:srgbClr val="FDEDEE"/>
              </a:solidFill>
              <a:ln w="25400">
                <a:solidFill>
                  <a:srgbClr val="EAEAE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AA2-9C44-9B67-3D571A16BF9E}"/>
              </c:ext>
            </c:extLst>
          </c:dPt>
          <c:dPt>
            <c:idx val="10"/>
            <c:invertIfNegative val="0"/>
            <c:bubble3D val="0"/>
            <c:spPr>
              <a:solidFill>
                <a:srgbClr val="FDEDEE"/>
              </a:solidFill>
              <a:ln w="25400">
                <a:solidFill>
                  <a:srgbClr val="EAEAE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6AA2-9C44-9B67-3D571A16BF9E}"/>
              </c:ext>
            </c:extLst>
          </c:dPt>
          <c:cat>
            <c:strRef>
              <c:f>'99.99_0.5K'!$A$2:$A$13</c:f>
              <c:strCache>
                <c:ptCount val="12"/>
                <c:pt idx="0">
                  <c:v>ali.A</c:v>
                </c:pt>
                <c:pt idx="1">
                  <c:v>ali.B</c:v>
                </c:pt>
                <c:pt idx="2">
                  <c:v>ali.C</c:v>
                </c:pt>
                <c:pt idx="3">
                  <c:v>ali.D</c:v>
                </c:pt>
                <c:pt idx="4">
                  <c:v>ali.E</c:v>
                </c:pt>
                <c:pt idx="5">
                  <c:v>rsrch</c:v>
                </c:pt>
                <c:pt idx="6">
                  <c:v>stg</c:v>
                </c:pt>
                <c:pt idx="7">
                  <c:v>hm</c:v>
                </c:pt>
                <c:pt idx="8">
                  <c:v>prxy</c:v>
                </c:pt>
                <c:pt idx="9">
                  <c:v>proj</c:v>
                </c:pt>
                <c:pt idx="10">
                  <c:v>usr</c:v>
                </c:pt>
                <c:pt idx="11">
                  <c:v>G.M</c:v>
                </c:pt>
              </c:strCache>
            </c:strRef>
          </c:cat>
          <c:val>
            <c:numRef>
              <c:f>'99.99_0.5K'!$B$2:$B$13</c:f>
              <c:numCache>
                <c:formatCode>0.00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C3-7E48-BD57-1B4061459554}"/>
            </c:ext>
          </c:extLst>
        </c:ser>
        <c:ser>
          <c:idx val="3"/>
          <c:order val="1"/>
          <c:tx>
            <c:strRef>
              <c:f>'99.99_0.5K'!$C$1</c:f>
              <c:strCache>
                <c:ptCount val="1"/>
                <c:pt idx="0">
                  <c:v>AERO1</c:v>
                </c:pt>
              </c:strCache>
            </c:strRef>
          </c:tx>
          <c:spPr>
            <a:solidFill>
              <a:srgbClr val="59A89C"/>
            </a:solidFill>
            <a:ln w="25400"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1F7F6"/>
              </a:solidFill>
              <a:ln w="25400">
                <a:solidFill>
                  <a:srgbClr val="EAEAE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A2-9C44-9B67-3D571A16BF9E}"/>
              </c:ext>
            </c:extLst>
          </c:dPt>
          <c:dPt>
            <c:idx val="3"/>
            <c:invertIfNegative val="0"/>
            <c:bubble3D val="0"/>
            <c:spPr>
              <a:solidFill>
                <a:srgbClr val="F1F7F6"/>
              </a:solidFill>
              <a:ln w="25400">
                <a:solidFill>
                  <a:srgbClr val="EAEAE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AA2-9C44-9B67-3D571A16BF9E}"/>
              </c:ext>
            </c:extLst>
          </c:dPt>
          <c:dPt>
            <c:idx val="4"/>
            <c:invertIfNegative val="0"/>
            <c:bubble3D val="0"/>
            <c:spPr>
              <a:solidFill>
                <a:srgbClr val="F1F7F6"/>
              </a:solidFill>
              <a:ln w="25400">
                <a:solidFill>
                  <a:srgbClr val="EAEAE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6AA2-9C44-9B67-3D571A16BF9E}"/>
              </c:ext>
            </c:extLst>
          </c:dPt>
          <c:dPt>
            <c:idx val="5"/>
            <c:invertIfNegative val="0"/>
            <c:bubble3D val="0"/>
            <c:spPr>
              <a:solidFill>
                <a:srgbClr val="F1F7F6"/>
              </a:solidFill>
              <a:ln w="25400">
                <a:solidFill>
                  <a:srgbClr val="EAEAE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6AA2-9C44-9B67-3D571A16BF9E}"/>
              </c:ext>
            </c:extLst>
          </c:dPt>
          <c:dPt>
            <c:idx val="6"/>
            <c:invertIfNegative val="0"/>
            <c:bubble3D val="0"/>
            <c:spPr>
              <a:solidFill>
                <a:srgbClr val="F1F7F6"/>
              </a:solidFill>
              <a:ln w="25400">
                <a:solidFill>
                  <a:srgbClr val="EAEAE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6AA2-9C44-9B67-3D571A16BF9E}"/>
              </c:ext>
            </c:extLst>
          </c:dPt>
          <c:dPt>
            <c:idx val="7"/>
            <c:invertIfNegative val="0"/>
            <c:bubble3D val="0"/>
            <c:spPr>
              <a:solidFill>
                <a:srgbClr val="F1F7F6"/>
              </a:solidFill>
              <a:ln w="25400">
                <a:solidFill>
                  <a:srgbClr val="EAEAE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6AA2-9C44-9B67-3D571A16BF9E}"/>
              </c:ext>
            </c:extLst>
          </c:dPt>
          <c:dPt>
            <c:idx val="10"/>
            <c:invertIfNegative val="0"/>
            <c:bubble3D val="0"/>
            <c:spPr>
              <a:solidFill>
                <a:srgbClr val="F1F7F6"/>
              </a:solidFill>
              <a:ln w="25400">
                <a:solidFill>
                  <a:srgbClr val="EAEAE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6AA2-9C44-9B67-3D571A16BF9E}"/>
              </c:ext>
            </c:extLst>
          </c:dPt>
          <c:cat>
            <c:strRef>
              <c:f>'99.99_0.5K'!$A$2:$A$13</c:f>
              <c:strCache>
                <c:ptCount val="12"/>
                <c:pt idx="0">
                  <c:v>ali.A</c:v>
                </c:pt>
                <c:pt idx="1">
                  <c:v>ali.B</c:v>
                </c:pt>
                <c:pt idx="2">
                  <c:v>ali.C</c:v>
                </c:pt>
                <c:pt idx="3">
                  <c:v>ali.D</c:v>
                </c:pt>
                <c:pt idx="4">
                  <c:v>ali.E</c:v>
                </c:pt>
                <c:pt idx="5">
                  <c:v>rsrch</c:v>
                </c:pt>
                <c:pt idx="6">
                  <c:v>stg</c:v>
                </c:pt>
                <c:pt idx="7">
                  <c:v>hm</c:v>
                </c:pt>
                <c:pt idx="8">
                  <c:v>prxy</c:v>
                </c:pt>
                <c:pt idx="9">
                  <c:v>proj</c:v>
                </c:pt>
                <c:pt idx="10">
                  <c:v>usr</c:v>
                </c:pt>
                <c:pt idx="11">
                  <c:v>G.M</c:v>
                </c:pt>
              </c:strCache>
            </c:strRef>
          </c:cat>
          <c:val>
            <c:numRef>
              <c:f>'99.99_0.5K'!$C$2:$C$13</c:f>
              <c:numCache>
                <c:formatCode>0.00</c:formatCode>
                <c:ptCount val="12"/>
                <c:pt idx="0">
                  <c:v>0.6854214194577295</c:v>
                </c:pt>
                <c:pt idx="1">
                  <c:v>0.99877130779487111</c:v>
                </c:pt>
                <c:pt idx="2">
                  <c:v>0.70966759501460164</c:v>
                </c:pt>
                <c:pt idx="3">
                  <c:v>0.99812483051844725</c:v>
                </c:pt>
                <c:pt idx="4">
                  <c:v>0.99355877317746133</c:v>
                </c:pt>
                <c:pt idx="5">
                  <c:v>0.92314754213575689</c:v>
                </c:pt>
                <c:pt idx="6">
                  <c:v>0.97369247970301731</c:v>
                </c:pt>
                <c:pt idx="7">
                  <c:v>0.91248983833611097</c:v>
                </c:pt>
                <c:pt idx="8">
                  <c:v>0.70669762128243063</c:v>
                </c:pt>
                <c:pt idx="9">
                  <c:v>0.63960272567788345</c:v>
                </c:pt>
                <c:pt idx="10">
                  <c:v>0.82151781842975402</c:v>
                </c:pt>
                <c:pt idx="11">
                  <c:v>0.83990626355018494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C3-7E48-BD57-1B4061459554}"/>
            </c:ext>
          </c:extLst>
        </c:ser>
        <c:ser>
          <c:idx val="4"/>
          <c:order val="2"/>
          <c:tx>
            <c:strRef>
              <c:f>'99.99_0.5K'!$D$1</c:f>
              <c:strCache>
                <c:ptCount val="1"/>
                <c:pt idx="0">
                  <c:v>AERO2</c:v>
                </c:pt>
              </c:strCache>
            </c:strRef>
          </c:tx>
          <c:spPr>
            <a:solidFill>
              <a:srgbClr val="A559AA"/>
            </a:solidFill>
            <a:ln w="25400"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7F1F8"/>
              </a:solidFill>
              <a:ln w="25400">
                <a:solidFill>
                  <a:srgbClr val="EAEAE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6AA2-9C44-9B67-3D571A16BF9E}"/>
              </c:ext>
            </c:extLst>
          </c:dPt>
          <c:dPt>
            <c:idx val="3"/>
            <c:invertIfNegative val="0"/>
            <c:bubble3D val="0"/>
            <c:spPr>
              <a:solidFill>
                <a:srgbClr val="F7F1F8"/>
              </a:solidFill>
              <a:ln w="25400">
                <a:solidFill>
                  <a:srgbClr val="EAEAE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6AA2-9C44-9B67-3D571A16BF9E}"/>
              </c:ext>
            </c:extLst>
          </c:dPt>
          <c:dPt>
            <c:idx val="4"/>
            <c:invertIfNegative val="0"/>
            <c:bubble3D val="0"/>
            <c:spPr>
              <a:solidFill>
                <a:srgbClr val="F7F1F8"/>
              </a:solidFill>
              <a:ln w="25400">
                <a:solidFill>
                  <a:srgbClr val="EAEAE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6AA2-9C44-9B67-3D571A16BF9E}"/>
              </c:ext>
            </c:extLst>
          </c:dPt>
          <c:dPt>
            <c:idx val="5"/>
            <c:invertIfNegative val="0"/>
            <c:bubble3D val="0"/>
            <c:spPr>
              <a:solidFill>
                <a:srgbClr val="F7F1F8"/>
              </a:solidFill>
              <a:ln w="25400">
                <a:solidFill>
                  <a:srgbClr val="EAEAE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6AA2-9C44-9B67-3D571A16BF9E}"/>
              </c:ext>
            </c:extLst>
          </c:dPt>
          <c:dPt>
            <c:idx val="6"/>
            <c:invertIfNegative val="0"/>
            <c:bubble3D val="0"/>
            <c:spPr>
              <a:solidFill>
                <a:srgbClr val="F7F1F8"/>
              </a:solidFill>
              <a:ln w="25400">
                <a:solidFill>
                  <a:srgbClr val="EAEAE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6AA2-9C44-9B67-3D571A16BF9E}"/>
              </c:ext>
            </c:extLst>
          </c:dPt>
          <c:dPt>
            <c:idx val="7"/>
            <c:invertIfNegative val="0"/>
            <c:bubble3D val="0"/>
            <c:spPr>
              <a:solidFill>
                <a:srgbClr val="F7F1F8"/>
              </a:solidFill>
              <a:ln w="25400">
                <a:solidFill>
                  <a:srgbClr val="EAEAE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6AA2-9C44-9B67-3D571A16BF9E}"/>
              </c:ext>
            </c:extLst>
          </c:dPt>
          <c:dPt>
            <c:idx val="10"/>
            <c:invertIfNegative val="0"/>
            <c:bubble3D val="0"/>
            <c:spPr>
              <a:solidFill>
                <a:srgbClr val="F7F1F8"/>
              </a:solidFill>
              <a:ln w="25400">
                <a:solidFill>
                  <a:srgbClr val="EAEAE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6AA2-9C44-9B67-3D571A16BF9E}"/>
              </c:ext>
            </c:extLst>
          </c:dPt>
          <c:cat>
            <c:strRef>
              <c:f>'99.99_0.5K'!$A$2:$A$13</c:f>
              <c:strCache>
                <c:ptCount val="12"/>
                <c:pt idx="0">
                  <c:v>ali.A</c:v>
                </c:pt>
                <c:pt idx="1">
                  <c:v>ali.B</c:v>
                </c:pt>
                <c:pt idx="2">
                  <c:v>ali.C</c:v>
                </c:pt>
                <c:pt idx="3">
                  <c:v>ali.D</c:v>
                </c:pt>
                <c:pt idx="4">
                  <c:v>ali.E</c:v>
                </c:pt>
                <c:pt idx="5">
                  <c:v>rsrch</c:v>
                </c:pt>
                <c:pt idx="6">
                  <c:v>stg</c:v>
                </c:pt>
                <c:pt idx="7">
                  <c:v>hm</c:v>
                </c:pt>
                <c:pt idx="8">
                  <c:v>prxy</c:v>
                </c:pt>
                <c:pt idx="9">
                  <c:v>proj</c:v>
                </c:pt>
                <c:pt idx="10">
                  <c:v>usr</c:v>
                </c:pt>
                <c:pt idx="11">
                  <c:v>G.M</c:v>
                </c:pt>
              </c:strCache>
            </c:strRef>
          </c:cat>
          <c:val>
            <c:numRef>
              <c:f>'99.99_0.5K'!$D$2:$D$13</c:f>
              <c:numCache>
                <c:formatCode>0.00</c:formatCode>
                <c:ptCount val="12"/>
                <c:pt idx="0">
                  <c:v>0.5589751775649362</c:v>
                </c:pt>
                <c:pt idx="1">
                  <c:v>0.99850823014511125</c:v>
                </c:pt>
                <c:pt idx="2">
                  <c:v>0.57010946273178498</c:v>
                </c:pt>
                <c:pt idx="3">
                  <c:v>0.99693014545994085</c:v>
                </c:pt>
                <c:pt idx="4">
                  <c:v>0.98984518031350144</c:v>
                </c:pt>
                <c:pt idx="5">
                  <c:v>0.90347369556442847</c:v>
                </c:pt>
                <c:pt idx="6">
                  <c:v>0.95181451624236424</c:v>
                </c:pt>
                <c:pt idx="7">
                  <c:v>0.89322584952025608</c:v>
                </c:pt>
                <c:pt idx="8">
                  <c:v>0.49723370272754619</c:v>
                </c:pt>
                <c:pt idx="9">
                  <c:v>0.41894199373773272</c:v>
                </c:pt>
                <c:pt idx="10">
                  <c:v>0.81070683467325977</c:v>
                </c:pt>
                <c:pt idx="11">
                  <c:v>0.74753421507743323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C3-7E48-BD57-1B40614595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9252608"/>
        <c:axId val="1575652736"/>
      </c:barChart>
      <c:catAx>
        <c:axId val="133925260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one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575652736"/>
        <c:crosses val="autoZero"/>
        <c:auto val="1"/>
        <c:lblAlgn val="ctr"/>
        <c:lblOffset val="100"/>
        <c:noMultiLvlLbl val="0"/>
      </c:catAx>
      <c:valAx>
        <c:axId val="1575652736"/>
        <c:scaling>
          <c:orientation val="minMax"/>
          <c:max val="1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in"/>
        <c:minorTickMark val="in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339252608"/>
        <c:crosses val="autoZero"/>
        <c:crossBetween val="between"/>
        <c:majorUnit val="0.2"/>
        <c:minorUnit val="0.1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>
          <a:solidFill>
            <a:schemeClr val="tx1"/>
          </a:solidFill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709406802264448"/>
          <c:y val="0.14032763949607624"/>
          <c:w val="0.74965816809228369"/>
          <c:h val="0.6005118029290964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'99.99_0.5K'!$B$1</c:f>
              <c:strCache>
                <c:ptCount val="1"/>
                <c:pt idx="0">
                  <c:v>Baseline</c:v>
                </c:pt>
              </c:strCache>
            </c:strRef>
          </c:tx>
          <c:spPr>
            <a:solidFill>
              <a:srgbClr val="E02B35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'99.99_0.5K'!$A$2:$A$13</c:f>
              <c:strCache>
                <c:ptCount val="12"/>
                <c:pt idx="0">
                  <c:v>ali.A</c:v>
                </c:pt>
                <c:pt idx="1">
                  <c:v>ali.B</c:v>
                </c:pt>
                <c:pt idx="2">
                  <c:v>ali.C</c:v>
                </c:pt>
                <c:pt idx="3">
                  <c:v>ali.D</c:v>
                </c:pt>
                <c:pt idx="4">
                  <c:v>ali.E</c:v>
                </c:pt>
                <c:pt idx="5">
                  <c:v>rsrch</c:v>
                </c:pt>
                <c:pt idx="6">
                  <c:v>stg</c:v>
                </c:pt>
                <c:pt idx="7">
                  <c:v>hm</c:v>
                </c:pt>
                <c:pt idx="8">
                  <c:v>prxy</c:v>
                </c:pt>
                <c:pt idx="9">
                  <c:v>proj</c:v>
                </c:pt>
                <c:pt idx="10">
                  <c:v>usr</c:v>
                </c:pt>
                <c:pt idx="11">
                  <c:v>G.M</c:v>
                </c:pt>
              </c:strCache>
            </c:strRef>
          </c:cat>
          <c:val>
            <c:numRef>
              <c:f>'99.99_0.5K'!$B$2:$B$13</c:f>
              <c:numCache>
                <c:formatCode>0.00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C3-7E48-BD57-1B4061459554}"/>
            </c:ext>
          </c:extLst>
        </c:ser>
        <c:ser>
          <c:idx val="3"/>
          <c:order val="1"/>
          <c:tx>
            <c:strRef>
              <c:f>'99.99_0.5K'!$C$1</c:f>
              <c:strCache>
                <c:ptCount val="1"/>
                <c:pt idx="0">
                  <c:v>AERO1</c:v>
                </c:pt>
              </c:strCache>
            </c:strRef>
          </c:tx>
          <c:spPr>
            <a:solidFill>
              <a:srgbClr val="59A89C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'99.99_0.5K'!$A$2:$A$13</c:f>
              <c:strCache>
                <c:ptCount val="12"/>
                <c:pt idx="0">
                  <c:v>ali.A</c:v>
                </c:pt>
                <c:pt idx="1">
                  <c:v>ali.B</c:v>
                </c:pt>
                <c:pt idx="2">
                  <c:v>ali.C</c:v>
                </c:pt>
                <c:pt idx="3">
                  <c:v>ali.D</c:v>
                </c:pt>
                <c:pt idx="4">
                  <c:v>ali.E</c:v>
                </c:pt>
                <c:pt idx="5">
                  <c:v>rsrch</c:v>
                </c:pt>
                <c:pt idx="6">
                  <c:v>stg</c:v>
                </c:pt>
                <c:pt idx="7">
                  <c:v>hm</c:v>
                </c:pt>
                <c:pt idx="8">
                  <c:v>prxy</c:v>
                </c:pt>
                <c:pt idx="9">
                  <c:v>proj</c:v>
                </c:pt>
                <c:pt idx="10">
                  <c:v>usr</c:v>
                </c:pt>
                <c:pt idx="11">
                  <c:v>G.M</c:v>
                </c:pt>
              </c:strCache>
            </c:strRef>
          </c:cat>
          <c:val>
            <c:numRef>
              <c:f>'99.99_0.5K'!$C$2:$C$13</c:f>
              <c:numCache>
                <c:formatCode>0.00</c:formatCode>
                <c:ptCount val="12"/>
                <c:pt idx="0">
                  <c:v>0.6854214194577295</c:v>
                </c:pt>
                <c:pt idx="1">
                  <c:v>0.99877130779487111</c:v>
                </c:pt>
                <c:pt idx="2">
                  <c:v>0.70966759501460164</c:v>
                </c:pt>
                <c:pt idx="3">
                  <c:v>0.99812483051844725</c:v>
                </c:pt>
                <c:pt idx="4">
                  <c:v>0.99355877317746133</c:v>
                </c:pt>
                <c:pt idx="5">
                  <c:v>0.92314754213575689</c:v>
                </c:pt>
                <c:pt idx="6">
                  <c:v>0.97369247970301731</c:v>
                </c:pt>
                <c:pt idx="7">
                  <c:v>0.91248983833611097</c:v>
                </c:pt>
                <c:pt idx="8">
                  <c:v>0.70669762128243063</c:v>
                </c:pt>
                <c:pt idx="9">
                  <c:v>0.63960272567788345</c:v>
                </c:pt>
                <c:pt idx="10">
                  <c:v>0.82151781842975402</c:v>
                </c:pt>
                <c:pt idx="11">
                  <c:v>0.83990626355018494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DC3-7E48-BD57-1B4061459554}"/>
            </c:ext>
          </c:extLst>
        </c:ser>
        <c:ser>
          <c:idx val="4"/>
          <c:order val="2"/>
          <c:tx>
            <c:strRef>
              <c:f>'99.99_0.5K'!$D$1</c:f>
              <c:strCache>
                <c:ptCount val="1"/>
                <c:pt idx="0">
                  <c:v>AERO2</c:v>
                </c:pt>
              </c:strCache>
            </c:strRef>
          </c:tx>
          <c:spPr>
            <a:solidFill>
              <a:srgbClr val="A559AA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'99.99_0.5K'!$A$2:$A$13</c:f>
              <c:strCache>
                <c:ptCount val="12"/>
                <c:pt idx="0">
                  <c:v>ali.A</c:v>
                </c:pt>
                <c:pt idx="1">
                  <c:v>ali.B</c:v>
                </c:pt>
                <c:pt idx="2">
                  <c:v>ali.C</c:v>
                </c:pt>
                <c:pt idx="3">
                  <c:v>ali.D</c:v>
                </c:pt>
                <c:pt idx="4">
                  <c:v>ali.E</c:v>
                </c:pt>
                <c:pt idx="5">
                  <c:v>rsrch</c:v>
                </c:pt>
                <c:pt idx="6">
                  <c:v>stg</c:v>
                </c:pt>
                <c:pt idx="7">
                  <c:v>hm</c:v>
                </c:pt>
                <c:pt idx="8">
                  <c:v>prxy</c:v>
                </c:pt>
                <c:pt idx="9">
                  <c:v>proj</c:v>
                </c:pt>
                <c:pt idx="10">
                  <c:v>usr</c:v>
                </c:pt>
                <c:pt idx="11">
                  <c:v>G.M</c:v>
                </c:pt>
              </c:strCache>
            </c:strRef>
          </c:cat>
          <c:val>
            <c:numRef>
              <c:f>'99.99_0.5K'!$D$2:$D$13</c:f>
              <c:numCache>
                <c:formatCode>0.00</c:formatCode>
                <c:ptCount val="12"/>
                <c:pt idx="0">
                  <c:v>0.5589751775649362</c:v>
                </c:pt>
                <c:pt idx="1">
                  <c:v>0.99850823014511125</c:v>
                </c:pt>
                <c:pt idx="2">
                  <c:v>0.57010946273178498</c:v>
                </c:pt>
                <c:pt idx="3">
                  <c:v>0.99693014545994085</c:v>
                </c:pt>
                <c:pt idx="4">
                  <c:v>0.98984518031350144</c:v>
                </c:pt>
                <c:pt idx="5">
                  <c:v>0.90347369556442847</c:v>
                </c:pt>
                <c:pt idx="6">
                  <c:v>0.95181451624236424</c:v>
                </c:pt>
                <c:pt idx="7">
                  <c:v>0.89322584952025608</c:v>
                </c:pt>
                <c:pt idx="8">
                  <c:v>0.49723370272754619</c:v>
                </c:pt>
                <c:pt idx="9">
                  <c:v>0.41894199373773272</c:v>
                </c:pt>
                <c:pt idx="10">
                  <c:v>0.81070683467325977</c:v>
                </c:pt>
                <c:pt idx="11">
                  <c:v>0.74753421507743323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C3-7E48-BD57-1B40614595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9252608"/>
        <c:axId val="1575652736"/>
      </c:barChart>
      <c:catAx>
        <c:axId val="1339252608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one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575652736"/>
        <c:crosses val="autoZero"/>
        <c:auto val="1"/>
        <c:lblAlgn val="ctr"/>
        <c:lblOffset val="100"/>
        <c:noMultiLvlLbl val="0"/>
      </c:catAx>
      <c:valAx>
        <c:axId val="1575652736"/>
        <c:scaling>
          <c:orientation val="minMax"/>
          <c:max val="1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0"/>
        <c:majorTickMark val="in"/>
        <c:minorTickMark val="in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339252608"/>
        <c:crosses val="autoZero"/>
        <c:crossBetween val="between"/>
        <c:majorUnit val="0.2"/>
        <c:minorUnit val="0.1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3200">
          <a:solidFill>
            <a:schemeClr val="tx1"/>
          </a:solidFill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345124279597465"/>
          <c:y val="6.8461558935732719E-2"/>
          <c:w val="0.68914874117272507"/>
          <c:h val="0.73971771062121117"/>
        </c:manualLayout>
      </c:layout>
      <c:lineChart>
        <c:grouping val="standard"/>
        <c:varyColors val="0"/>
        <c:ser>
          <c:idx val="6"/>
          <c:order val="0"/>
          <c:tx>
            <c:strRef>
              <c:f>Sheet1!$H$1</c:f>
              <c:strCache>
                <c:ptCount val="1"/>
                <c:pt idx="0">
                  <c:v>R7</c:v>
                </c:pt>
              </c:strCache>
            </c:strRef>
          </c:tx>
          <c:spPr>
            <a:ln w="25400" cap="rnd">
              <a:noFill/>
              <a:prstDash val="solid"/>
              <a:round/>
            </a:ln>
            <a:effectLst/>
          </c:spPr>
          <c:marker>
            <c:symbol val="plus"/>
            <c:size val="9"/>
            <c:spPr>
              <a:noFill/>
              <a:ln w="19050">
                <a:noFill/>
              </a:ln>
              <a:effectLst/>
            </c:spPr>
          </c:marker>
          <c:dPt>
            <c:idx val="4"/>
            <c:marker>
              <c:symbol val="plus"/>
              <c:size val="9"/>
              <c:spPr>
                <a:noFill/>
                <a:ln w="1905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D-1D97-E040-8A66-CBB9F5677EEE}"/>
              </c:ext>
            </c:extLst>
          </c:dPt>
          <c:dPt>
            <c:idx val="5"/>
            <c:marker>
              <c:symbol val="plus"/>
              <c:size val="9"/>
              <c:spPr>
                <a:noFill/>
                <a:ln w="19050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E-1D97-E040-8A66-CBB9F5677EEE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</c:numCache>
            </c:numRef>
          </c:cat>
          <c:val>
            <c:numRef>
              <c:f>Sheet1!$H$2:$H$8</c:f>
              <c:numCache>
                <c:formatCode>General</c:formatCode>
                <c:ptCount val="7"/>
                <c:pt idx="0">
                  <c:v>22258</c:v>
                </c:pt>
                <c:pt idx="1">
                  <c:v>17994</c:v>
                </c:pt>
                <c:pt idx="2">
                  <c:v>13541</c:v>
                </c:pt>
                <c:pt idx="3">
                  <c:v>9302</c:v>
                </c:pt>
                <c:pt idx="4">
                  <c:v>5144</c:v>
                </c:pt>
                <c:pt idx="5">
                  <c:v>1076</c:v>
                </c:pt>
                <c:pt idx="6">
                  <c:v>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1D97-E040-8A66-CBB9F5677E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0624431"/>
        <c:axId val="340753455"/>
      </c:lineChart>
      <c:catAx>
        <c:axId val="340624431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340753455"/>
        <c:crosses val="autoZero"/>
        <c:auto val="1"/>
        <c:lblAlgn val="ctr"/>
        <c:lblOffset val="100"/>
        <c:noMultiLvlLbl val="0"/>
      </c:catAx>
      <c:valAx>
        <c:axId val="340753455"/>
        <c:scaling>
          <c:orientation val="minMax"/>
          <c:max val="2500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,&quot;K&quot;" sourceLinked="0"/>
        <c:majorTickMark val="in"/>
        <c:minorTickMark val="in"/>
        <c:tickLblPos val="none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340624431"/>
        <c:crosses val="autoZero"/>
        <c:crossBetween val="midCat"/>
        <c:majorUnit val="5000"/>
        <c:minorUnit val="1000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345124279597465"/>
          <c:y val="6.8461558935732719E-2"/>
          <c:w val="0.68914874117272507"/>
          <c:h val="0.73971771062121117"/>
        </c:manualLayout>
      </c:layout>
      <c:lineChart>
        <c:grouping val="standard"/>
        <c:varyColors val="0"/>
        <c:ser>
          <c:idx val="6"/>
          <c:order val="0"/>
          <c:tx>
            <c:strRef>
              <c:f>Sheet1!$H$1</c:f>
              <c:strCache>
                <c:ptCount val="1"/>
                <c:pt idx="0">
                  <c:v>R7</c:v>
                </c:pt>
              </c:strCache>
            </c:strRef>
          </c:tx>
          <c:spPr>
            <a:ln w="25400" cap="rnd">
              <a:solidFill>
                <a:schemeClr val="bg1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plus"/>
            <c:size val="9"/>
            <c:spPr>
              <a:noFill/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15"/>
              <c:spPr>
                <a:solidFill>
                  <a:srgbClr val="6F47E5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E43B-F040-ACED-D0B4160A4B1D}"/>
              </c:ext>
            </c:extLst>
          </c:dPt>
          <c:dPt>
            <c:idx val="1"/>
            <c:marker>
              <c:symbol val="plus"/>
              <c:size val="9"/>
              <c:spPr>
                <a:noFill/>
                <a:ln w="19050">
                  <a:noFill/>
                </a:ln>
                <a:effectLst/>
              </c:spPr>
            </c:marker>
            <c:bubble3D val="0"/>
            <c:spPr>
              <a:ln w="25400" cap="rnd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E43B-F040-ACED-D0B4160A4B1D}"/>
              </c:ext>
            </c:extLst>
          </c:dPt>
          <c:dPt>
            <c:idx val="2"/>
            <c:marker>
              <c:symbol val="plus"/>
              <c:size val="9"/>
              <c:spPr>
                <a:noFill/>
                <a:ln w="19050">
                  <a:noFill/>
                </a:ln>
                <a:effectLst/>
              </c:spPr>
            </c:marker>
            <c:bubble3D val="0"/>
            <c:spPr>
              <a:ln w="25400" cap="rnd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E43B-F040-ACED-D0B4160A4B1D}"/>
              </c:ext>
            </c:extLst>
          </c:dPt>
          <c:dPt>
            <c:idx val="3"/>
            <c:marker>
              <c:symbol val="plus"/>
              <c:size val="9"/>
              <c:spPr>
                <a:noFill/>
                <a:ln w="19050">
                  <a:noFill/>
                </a:ln>
                <a:effectLst/>
              </c:spPr>
            </c:marker>
            <c:bubble3D val="0"/>
            <c:spPr>
              <a:ln w="25400" cap="rnd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E43B-F040-ACED-D0B4160A4B1D}"/>
              </c:ext>
            </c:extLst>
          </c:dPt>
          <c:dPt>
            <c:idx val="4"/>
            <c:marker>
              <c:symbol val="plus"/>
              <c:size val="9"/>
              <c:spPr>
                <a:noFill/>
                <a:ln w="19050">
                  <a:noFill/>
                </a:ln>
                <a:effectLst/>
              </c:spPr>
            </c:marker>
            <c:bubble3D val="0"/>
            <c:spPr>
              <a:ln w="25400" cap="rnd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E43B-F040-ACED-D0B4160A4B1D}"/>
              </c:ext>
            </c:extLst>
          </c:dPt>
          <c:dPt>
            <c:idx val="5"/>
            <c:marker>
              <c:symbol val="plus"/>
              <c:size val="9"/>
              <c:spPr>
                <a:noFill/>
                <a:ln w="19050">
                  <a:noFill/>
                </a:ln>
                <a:effectLst/>
              </c:spPr>
            </c:marker>
            <c:bubble3D val="0"/>
            <c:spPr>
              <a:ln w="25400" cap="rnd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E43B-F040-ACED-D0B4160A4B1D}"/>
              </c:ext>
            </c:extLst>
          </c:dPt>
          <c:dPt>
            <c:idx val="6"/>
            <c:marker>
              <c:symbol val="plus"/>
              <c:size val="9"/>
              <c:spPr>
                <a:noFill/>
                <a:ln w="19050">
                  <a:noFill/>
                </a:ln>
                <a:effectLst/>
              </c:spPr>
            </c:marker>
            <c:bubble3D val="0"/>
            <c:spPr>
              <a:ln w="25400" cap="rnd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E43B-F040-ACED-D0B4160A4B1D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</c:numCache>
            </c:numRef>
          </c:cat>
          <c:val>
            <c:numRef>
              <c:f>Sheet1!$H$2:$H$8</c:f>
              <c:numCache>
                <c:formatCode>General</c:formatCode>
                <c:ptCount val="7"/>
                <c:pt idx="0">
                  <c:v>22258</c:v>
                </c:pt>
                <c:pt idx="1">
                  <c:v>17994</c:v>
                </c:pt>
                <c:pt idx="2">
                  <c:v>13541</c:v>
                </c:pt>
                <c:pt idx="3">
                  <c:v>9302</c:v>
                </c:pt>
                <c:pt idx="4">
                  <c:v>5144</c:v>
                </c:pt>
                <c:pt idx="5">
                  <c:v>1076</c:v>
                </c:pt>
                <c:pt idx="6">
                  <c:v>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E43B-F040-ACED-D0B4160A4B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0624431"/>
        <c:axId val="340753455"/>
      </c:lineChart>
      <c:catAx>
        <c:axId val="340624431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340753455"/>
        <c:crosses val="autoZero"/>
        <c:auto val="1"/>
        <c:lblAlgn val="ctr"/>
        <c:lblOffset val="100"/>
        <c:noMultiLvlLbl val="0"/>
      </c:catAx>
      <c:valAx>
        <c:axId val="340753455"/>
        <c:scaling>
          <c:orientation val="minMax"/>
          <c:max val="2500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,&quot;K&quot;" sourceLinked="0"/>
        <c:majorTickMark val="in"/>
        <c:minorTickMark val="in"/>
        <c:tickLblPos val="none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340624431"/>
        <c:crosses val="autoZero"/>
        <c:crossBetween val="midCat"/>
        <c:majorUnit val="5000"/>
        <c:minorUnit val="1000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345124279597465"/>
          <c:y val="6.8461558935732719E-2"/>
          <c:w val="0.68914874117272507"/>
          <c:h val="0.73971771062121117"/>
        </c:manualLayout>
      </c:layout>
      <c:lineChart>
        <c:grouping val="standard"/>
        <c:varyColors val="0"/>
        <c:ser>
          <c:idx val="6"/>
          <c:order val="0"/>
          <c:tx>
            <c:strRef>
              <c:f>Sheet1!$H$1</c:f>
              <c:strCache>
                <c:ptCount val="1"/>
                <c:pt idx="0">
                  <c:v>R7</c:v>
                </c:pt>
              </c:strCache>
            </c:strRef>
          </c:tx>
          <c:spPr>
            <a:ln w="25400" cap="rnd">
              <a:solidFill>
                <a:schemeClr val="bg1">
                  <a:lumMod val="75000"/>
                </a:schemeClr>
              </a:solidFill>
              <a:prstDash val="solid"/>
              <a:round/>
            </a:ln>
            <a:effectLst/>
          </c:spPr>
          <c:marker>
            <c:symbol val="plus"/>
            <c:size val="9"/>
            <c:spPr>
              <a:noFill/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15"/>
              <c:spPr>
                <a:solidFill>
                  <a:srgbClr val="6F47E5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DDFE-9241-932D-2D8071B9CB8A}"/>
              </c:ext>
            </c:extLst>
          </c:dPt>
          <c:dPt>
            <c:idx val="1"/>
            <c:marker>
              <c:symbol val="circle"/>
              <c:size val="15"/>
              <c:spPr>
                <a:solidFill>
                  <a:srgbClr val="6F47E5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tx1"/>
                </a:solidFill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DDFE-9241-932D-2D8071B9CB8A}"/>
              </c:ext>
            </c:extLst>
          </c:dPt>
          <c:dPt>
            <c:idx val="2"/>
            <c:marker>
              <c:symbol val="plus"/>
              <c:size val="9"/>
              <c:spPr>
                <a:noFill/>
                <a:ln w="19050">
                  <a:noFill/>
                </a:ln>
                <a:effectLst/>
              </c:spPr>
            </c:marker>
            <c:bubble3D val="0"/>
            <c:spPr>
              <a:ln w="25400" cap="rnd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DDFE-9241-932D-2D8071B9CB8A}"/>
              </c:ext>
            </c:extLst>
          </c:dPt>
          <c:dPt>
            <c:idx val="3"/>
            <c:marker>
              <c:symbol val="plus"/>
              <c:size val="9"/>
              <c:spPr>
                <a:noFill/>
                <a:ln w="19050">
                  <a:noFill/>
                </a:ln>
                <a:effectLst/>
              </c:spPr>
            </c:marker>
            <c:bubble3D val="0"/>
            <c:spPr>
              <a:ln w="25400" cap="rnd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DDFE-9241-932D-2D8071B9CB8A}"/>
              </c:ext>
            </c:extLst>
          </c:dPt>
          <c:dPt>
            <c:idx val="4"/>
            <c:marker>
              <c:symbol val="plus"/>
              <c:size val="9"/>
              <c:spPr>
                <a:noFill/>
                <a:ln w="19050">
                  <a:noFill/>
                </a:ln>
                <a:effectLst/>
              </c:spPr>
            </c:marker>
            <c:bubble3D val="0"/>
            <c:spPr>
              <a:ln w="25400" cap="rnd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8-DDFE-9241-932D-2D8071B9CB8A}"/>
              </c:ext>
            </c:extLst>
          </c:dPt>
          <c:dPt>
            <c:idx val="5"/>
            <c:marker>
              <c:symbol val="plus"/>
              <c:size val="9"/>
              <c:spPr>
                <a:noFill/>
                <a:ln w="19050">
                  <a:noFill/>
                </a:ln>
                <a:effectLst/>
              </c:spPr>
            </c:marker>
            <c:bubble3D val="0"/>
            <c:spPr>
              <a:ln w="25400" cap="rnd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DDFE-9241-932D-2D8071B9CB8A}"/>
              </c:ext>
            </c:extLst>
          </c:dPt>
          <c:dPt>
            <c:idx val="6"/>
            <c:marker>
              <c:symbol val="plus"/>
              <c:size val="9"/>
              <c:spPr>
                <a:noFill/>
                <a:ln w="19050">
                  <a:noFill/>
                </a:ln>
                <a:effectLst/>
              </c:spPr>
            </c:marker>
            <c:bubble3D val="0"/>
            <c:spPr>
              <a:ln w="25400" cap="rnd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DDFE-9241-932D-2D8071B9CB8A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</c:numCache>
            </c:numRef>
          </c:cat>
          <c:val>
            <c:numRef>
              <c:f>Sheet1!$H$2:$H$8</c:f>
              <c:numCache>
                <c:formatCode>General</c:formatCode>
                <c:ptCount val="7"/>
                <c:pt idx="0">
                  <c:v>22258</c:v>
                </c:pt>
                <c:pt idx="1">
                  <c:v>17994</c:v>
                </c:pt>
                <c:pt idx="2">
                  <c:v>13541</c:v>
                </c:pt>
                <c:pt idx="3">
                  <c:v>9302</c:v>
                </c:pt>
                <c:pt idx="4">
                  <c:v>5144</c:v>
                </c:pt>
                <c:pt idx="5">
                  <c:v>1076</c:v>
                </c:pt>
                <c:pt idx="6">
                  <c:v>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D-DDFE-9241-932D-2D8071B9CB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0624431"/>
        <c:axId val="340753455"/>
      </c:lineChart>
      <c:catAx>
        <c:axId val="340624431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340753455"/>
        <c:crosses val="autoZero"/>
        <c:auto val="1"/>
        <c:lblAlgn val="ctr"/>
        <c:lblOffset val="100"/>
        <c:noMultiLvlLbl val="0"/>
      </c:catAx>
      <c:valAx>
        <c:axId val="340753455"/>
        <c:scaling>
          <c:orientation val="minMax"/>
          <c:max val="2500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,&quot;K&quot;" sourceLinked="0"/>
        <c:majorTickMark val="in"/>
        <c:minorTickMark val="in"/>
        <c:tickLblPos val="none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340624431"/>
        <c:crosses val="autoZero"/>
        <c:crossBetween val="midCat"/>
        <c:majorUnit val="5000"/>
        <c:minorUnit val="1000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345124279597465"/>
          <c:y val="6.8461558935732719E-2"/>
          <c:w val="0.68914874117272507"/>
          <c:h val="0.73971771062121117"/>
        </c:manualLayout>
      </c:layout>
      <c:lineChart>
        <c:grouping val="standard"/>
        <c:varyColors val="0"/>
        <c:ser>
          <c:idx val="6"/>
          <c:order val="0"/>
          <c:tx>
            <c:strRef>
              <c:f>Sheet1!$H$1</c:f>
              <c:strCache>
                <c:ptCount val="1"/>
                <c:pt idx="0">
                  <c:v>R7</c:v>
                </c:pt>
              </c:strCache>
            </c:strRef>
          </c:tx>
          <c:spPr>
            <a:ln w="2540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plus"/>
            <c:size val="9"/>
            <c:spPr>
              <a:noFill/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15"/>
              <c:spPr>
                <a:solidFill>
                  <a:srgbClr val="6F47E5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9607-F745-92F3-2BCC512D0E76}"/>
              </c:ext>
            </c:extLst>
          </c:dPt>
          <c:dPt>
            <c:idx val="1"/>
            <c:marker>
              <c:symbol val="circle"/>
              <c:size val="15"/>
              <c:spPr>
                <a:solidFill>
                  <a:srgbClr val="6F47E5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9607-F745-92F3-2BCC512D0E76}"/>
              </c:ext>
            </c:extLst>
          </c:dPt>
          <c:dPt>
            <c:idx val="2"/>
            <c:marker>
              <c:symbol val="circle"/>
              <c:size val="15"/>
              <c:spPr>
                <a:solidFill>
                  <a:srgbClr val="6F47E5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9607-F745-92F3-2BCC512D0E76}"/>
              </c:ext>
            </c:extLst>
          </c:dPt>
          <c:dPt>
            <c:idx val="3"/>
            <c:marker>
              <c:symbol val="circle"/>
              <c:size val="15"/>
              <c:spPr>
                <a:solidFill>
                  <a:srgbClr val="6F47E5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9607-F745-92F3-2BCC512D0E76}"/>
              </c:ext>
            </c:extLst>
          </c:dPt>
          <c:dPt>
            <c:idx val="4"/>
            <c:marker>
              <c:symbol val="circle"/>
              <c:size val="15"/>
              <c:spPr>
                <a:solidFill>
                  <a:srgbClr val="6F47E5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9607-F745-92F3-2BCC512D0E76}"/>
              </c:ext>
            </c:extLst>
          </c:dPt>
          <c:dPt>
            <c:idx val="5"/>
            <c:marker>
              <c:symbol val="circle"/>
              <c:size val="15"/>
              <c:spPr>
                <a:solidFill>
                  <a:srgbClr val="6F47E5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9607-F745-92F3-2BCC512D0E76}"/>
              </c:ext>
            </c:extLst>
          </c:dPt>
          <c:dPt>
            <c:idx val="6"/>
            <c:marker>
              <c:symbol val="plus"/>
              <c:size val="9"/>
              <c:spPr>
                <a:noFill/>
                <a:ln w="19050">
                  <a:noFill/>
                </a:ln>
                <a:effectLst/>
              </c:spPr>
            </c:marker>
            <c:bubble3D val="0"/>
            <c:spPr>
              <a:ln w="25400" cap="rnd">
                <a:noFill/>
                <a:prstDash val="solid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9607-F745-92F3-2BCC512D0E76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</c:numCache>
            </c:numRef>
          </c:cat>
          <c:val>
            <c:numRef>
              <c:f>Sheet1!$H$2:$H$8</c:f>
              <c:numCache>
                <c:formatCode>General</c:formatCode>
                <c:ptCount val="7"/>
                <c:pt idx="0">
                  <c:v>22258</c:v>
                </c:pt>
                <c:pt idx="1">
                  <c:v>17994</c:v>
                </c:pt>
                <c:pt idx="2">
                  <c:v>13541</c:v>
                </c:pt>
                <c:pt idx="3">
                  <c:v>9302</c:v>
                </c:pt>
                <c:pt idx="4">
                  <c:v>5144</c:v>
                </c:pt>
                <c:pt idx="5">
                  <c:v>1076</c:v>
                </c:pt>
                <c:pt idx="6">
                  <c:v>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607-F745-92F3-2BCC512D0E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0624431"/>
        <c:axId val="340753455"/>
      </c:lineChart>
      <c:catAx>
        <c:axId val="340624431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340753455"/>
        <c:crosses val="autoZero"/>
        <c:auto val="1"/>
        <c:lblAlgn val="ctr"/>
        <c:lblOffset val="100"/>
        <c:noMultiLvlLbl val="0"/>
      </c:catAx>
      <c:valAx>
        <c:axId val="340753455"/>
        <c:scaling>
          <c:orientation val="minMax"/>
          <c:max val="2500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,&quot;K&quot;" sourceLinked="0"/>
        <c:majorTickMark val="in"/>
        <c:minorTickMark val="in"/>
        <c:tickLblPos val="none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340624431"/>
        <c:crosses val="autoZero"/>
        <c:crossBetween val="midCat"/>
        <c:majorUnit val="5000"/>
        <c:minorUnit val="1000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6345124279597465"/>
          <c:y val="6.8461558935732719E-2"/>
          <c:w val="0.68914874117272507"/>
          <c:h val="0.73971771062121117"/>
        </c:manualLayout>
      </c:layout>
      <c:lineChart>
        <c:grouping val="standard"/>
        <c:varyColors val="0"/>
        <c:ser>
          <c:idx val="6"/>
          <c:order val="0"/>
          <c:tx>
            <c:strRef>
              <c:f>Sheet1!$H$1</c:f>
              <c:strCache>
                <c:ptCount val="1"/>
                <c:pt idx="0">
                  <c:v>R7</c:v>
                </c:pt>
              </c:strCache>
            </c:strRef>
          </c:tx>
          <c:spPr>
            <a:ln w="25400" cap="rnd">
              <a:solidFill>
                <a:schemeClr val="tx1"/>
              </a:solidFill>
              <a:prstDash val="solid"/>
              <a:round/>
            </a:ln>
            <a:effectLst/>
          </c:spPr>
          <c:marker>
            <c:symbol val="plus"/>
            <c:size val="9"/>
            <c:spPr>
              <a:solidFill>
                <a:srgbClr val="6F47E5"/>
              </a:solidFill>
              <a:ln w="19050">
                <a:solidFill>
                  <a:schemeClr val="bg1">
                    <a:lumMod val="75000"/>
                  </a:schemeClr>
                </a:solidFill>
              </a:ln>
              <a:effectLst/>
            </c:spPr>
          </c:marker>
          <c:dPt>
            <c:idx val="0"/>
            <c:marker>
              <c:symbol val="circle"/>
              <c:size val="15"/>
              <c:spPr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C752-8A43-87B0-A02184113ACE}"/>
              </c:ext>
            </c:extLst>
          </c:dPt>
          <c:dPt>
            <c:idx val="1"/>
            <c:marker>
              <c:symbol val="circle"/>
              <c:size val="15"/>
              <c:spPr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C752-8A43-87B0-A02184113ACE}"/>
              </c:ext>
            </c:extLst>
          </c:dPt>
          <c:dPt>
            <c:idx val="2"/>
            <c:marker>
              <c:symbol val="circle"/>
              <c:size val="15"/>
              <c:spPr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C752-8A43-87B0-A02184113ACE}"/>
              </c:ext>
            </c:extLst>
          </c:dPt>
          <c:dPt>
            <c:idx val="3"/>
            <c:marker>
              <c:symbol val="circle"/>
              <c:size val="15"/>
              <c:spPr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C752-8A43-87B0-A02184113ACE}"/>
              </c:ext>
            </c:extLst>
          </c:dPt>
          <c:dPt>
            <c:idx val="4"/>
            <c:marker>
              <c:symbol val="circle"/>
              <c:size val="15"/>
              <c:spPr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C752-8A43-87B0-A02184113ACE}"/>
              </c:ext>
            </c:extLst>
          </c:dPt>
          <c:dPt>
            <c:idx val="5"/>
            <c:marker>
              <c:symbol val="circle"/>
              <c:size val="15"/>
              <c:spPr>
                <a:solidFill>
                  <a:srgbClr val="6F47E5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C752-8A43-87B0-A02184113ACE}"/>
              </c:ext>
            </c:extLst>
          </c:dPt>
          <c:dPt>
            <c:idx val="6"/>
            <c:marker>
              <c:symbol val="circle"/>
              <c:size val="15"/>
              <c:spPr>
                <a:solidFill>
                  <a:srgbClr val="6F47E5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C752-8A43-87B0-A02184113ACE}"/>
              </c:ext>
            </c:extLst>
          </c:dPt>
          <c:cat>
            <c:numRef>
              <c:f>Sheet1!$A$2:$A$8</c:f>
              <c:numCache>
                <c:formatCode>General</c:formatCode>
                <c:ptCount val="7"/>
                <c:pt idx="0">
                  <c:v>0.5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3.5</c:v>
                </c:pt>
              </c:numCache>
            </c:numRef>
          </c:cat>
          <c:val>
            <c:numRef>
              <c:f>Sheet1!$H$2:$H$8</c:f>
              <c:numCache>
                <c:formatCode>General</c:formatCode>
                <c:ptCount val="7"/>
                <c:pt idx="0">
                  <c:v>22258</c:v>
                </c:pt>
                <c:pt idx="1">
                  <c:v>17994</c:v>
                </c:pt>
                <c:pt idx="2">
                  <c:v>13541</c:v>
                </c:pt>
                <c:pt idx="3">
                  <c:v>9302</c:v>
                </c:pt>
                <c:pt idx="4">
                  <c:v>5144</c:v>
                </c:pt>
                <c:pt idx="5">
                  <c:v>1076</c:v>
                </c:pt>
                <c:pt idx="6">
                  <c:v>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C752-8A43-87B0-A02184113A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0624431"/>
        <c:axId val="340753455"/>
      </c:lineChart>
      <c:catAx>
        <c:axId val="340624431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340753455"/>
        <c:crosses val="autoZero"/>
        <c:auto val="1"/>
        <c:lblAlgn val="ctr"/>
        <c:lblOffset val="100"/>
        <c:noMultiLvlLbl val="0"/>
      </c:catAx>
      <c:valAx>
        <c:axId val="340753455"/>
        <c:scaling>
          <c:orientation val="minMax"/>
          <c:max val="2500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,&quot;K&quot;" sourceLinked="0"/>
        <c:majorTickMark val="in"/>
        <c:minorTickMark val="in"/>
        <c:tickLblPos val="none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340624431"/>
        <c:crosses val="autoZero"/>
        <c:crossBetween val="midCat"/>
        <c:majorUnit val="5000"/>
        <c:minorUnit val="1000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66084226625854"/>
          <c:y val="0.11891391416775091"/>
          <c:w val="0.73074369943430395"/>
          <c:h val="0.7137113493003388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</c:marker>
          <c:dPt>
            <c:idx val="2"/>
            <c:marker>
              <c:symbol val="diamond"/>
              <c:size val="8"/>
              <c:spPr>
                <a:solidFill>
                  <a:srgbClr val="C00000"/>
                </a:solidFill>
                <a:ln w="127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40C3-A146-859A-4F727E88AD1A}"/>
              </c:ext>
            </c:extLst>
          </c:dPt>
          <c:dPt>
            <c:idx val="3"/>
            <c:marker>
              <c:symbol val="diamond"/>
              <c:size val="8"/>
              <c:spPr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40C3-A146-859A-4F727E88AD1A}"/>
              </c:ext>
            </c:extLst>
          </c:dPt>
          <c:dPt>
            <c:idx val="4"/>
            <c:marker>
              <c:symbol val="diamond"/>
              <c:size val="8"/>
              <c:spPr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40C3-A146-859A-4F727E88AD1A}"/>
              </c:ext>
            </c:extLst>
          </c:dPt>
          <c:dPt>
            <c:idx val="5"/>
            <c:marker>
              <c:symbol val="diamond"/>
              <c:size val="8"/>
              <c:spPr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40C3-A146-859A-4F727E88AD1A}"/>
              </c:ext>
            </c:extLst>
          </c:dPt>
          <c:cat>
            <c:strRef>
              <c:f>Sheet1!$A$2:$A$12</c:f>
              <c:strCache>
                <c:ptCount val="11"/>
                <c:pt idx="0">
                  <c:v>F</c:v>
                </c:pt>
                <c:pt idx="1">
                  <c:v>1</c:v>
                </c:pt>
                <c:pt idx="2">
                  <c:v>A</c:v>
                </c:pt>
                <c:pt idx="3">
                  <c:v>3</c:v>
                </c:pt>
                <c:pt idx="4">
                  <c:v>B</c:v>
                </c:pt>
                <c:pt idx="5">
                  <c:v>5</c:v>
                </c:pt>
                <c:pt idx="6">
                  <c:v>2B</c:v>
                </c:pt>
                <c:pt idx="7">
                  <c:v>7</c:v>
                </c:pt>
                <c:pt idx="8">
                  <c:v>3B</c:v>
                </c:pt>
                <c:pt idx="9">
                  <c:v>9</c:v>
                </c:pt>
                <c:pt idx="10">
                  <c:v>4B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40C3-A146-859A-4F727E88AD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9533327"/>
        <c:axId val="1529609935"/>
      </c:lineChart>
      <c:catAx>
        <c:axId val="1529533327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529609935"/>
        <c:crosses val="autoZero"/>
        <c:auto val="1"/>
        <c:lblAlgn val="ctr"/>
        <c:lblOffset val="100"/>
        <c:tickMarkSkip val="2"/>
        <c:noMultiLvlLbl val="0"/>
      </c:catAx>
      <c:valAx>
        <c:axId val="1529609935"/>
        <c:scaling>
          <c:orientation val="minMax"/>
          <c:max val="105"/>
          <c:min val="5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529533327"/>
        <c:crosses val="autoZero"/>
        <c:crossBetween val="midCat"/>
        <c:majorUnit val="20"/>
        <c:minorUnit val="5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66084226625854"/>
          <c:y val="0.11891391416775091"/>
          <c:w val="0.73074369943430395"/>
          <c:h val="0.7137113493003388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</c:marker>
          <c:dPt>
            <c:idx val="2"/>
            <c:marker>
              <c:symbol val="diamond"/>
              <c:size val="8"/>
              <c:spPr>
                <a:solidFill>
                  <a:srgbClr val="C00000"/>
                </a:solidFill>
                <a:ln w="127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7F0-D641-9D2F-1DA15C596269}"/>
              </c:ext>
            </c:extLst>
          </c:dPt>
          <c:dPt>
            <c:idx val="3"/>
            <c:marker>
              <c:symbol val="diamond"/>
              <c:size val="8"/>
              <c:spPr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67F0-D641-9D2F-1DA15C596269}"/>
              </c:ext>
            </c:extLst>
          </c:dPt>
          <c:dPt>
            <c:idx val="4"/>
            <c:marker>
              <c:symbol val="diamond"/>
              <c:size val="8"/>
              <c:spPr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67F0-D641-9D2F-1DA15C596269}"/>
              </c:ext>
            </c:extLst>
          </c:dPt>
          <c:dPt>
            <c:idx val="5"/>
            <c:marker>
              <c:symbol val="diamond"/>
              <c:size val="8"/>
              <c:spPr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67F0-D641-9D2F-1DA15C596269}"/>
              </c:ext>
            </c:extLst>
          </c:dPt>
          <c:cat>
            <c:strRef>
              <c:f>Sheet1!$A$2:$A$12</c:f>
              <c:strCache>
                <c:ptCount val="11"/>
                <c:pt idx="0">
                  <c:v>F</c:v>
                </c:pt>
                <c:pt idx="1">
                  <c:v>1</c:v>
                </c:pt>
                <c:pt idx="2">
                  <c:v>A</c:v>
                </c:pt>
                <c:pt idx="3">
                  <c:v>3</c:v>
                </c:pt>
                <c:pt idx="4">
                  <c:v>B</c:v>
                </c:pt>
                <c:pt idx="5">
                  <c:v>5</c:v>
                </c:pt>
                <c:pt idx="6">
                  <c:v>2B</c:v>
                </c:pt>
                <c:pt idx="7">
                  <c:v>7</c:v>
                </c:pt>
                <c:pt idx="8">
                  <c:v>3B</c:v>
                </c:pt>
                <c:pt idx="9">
                  <c:v>9</c:v>
                </c:pt>
                <c:pt idx="10">
                  <c:v>4B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7F0-D641-9D2F-1DA15C596269}"/>
            </c:ext>
          </c:extLst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3</c:v>
                </c:pt>
              </c:strCache>
            </c:strRef>
          </c:tx>
          <c:spPr>
            <a:ln w="254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15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</c:marker>
          <c:dPt>
            <c:idx val="1"/>
            <c:marker>
              <c:symbol val="circle"/>
              <c:size val="15"/>
              <c:spPr>
                <a:solidFill>
                  <a:srgbClr val="6F47E5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67F0-D641-9D2F-1DA15C596269}"/>
              </c:ext>
            </c:extLst>
          </c:dPt>
          <c:dPt>
            <c:idx val="2"/>
            <c:marker>
              <c:symbol val="circle"/>
              <c:size val="15"/>
              <c:spPr>
                <a:noFill/>
                <a:ln w="12700">
                  <a:noFill/>
                </a:ln>
                <a:effectLst/>
              </c:spPr>
            </c:marker>
            <c:bubble3D val="0"/>
            <c:spPr>
              <a:ln w="2540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67F0-D641-9D2F-1DA15C596269}"/>
              </c:ext>
            </c:extLst>
          </c:dPt>
          <c:dPt>
            <c:idx val="3"/>
            <c:marker>
              <c:symbol val="circle"/>
              <c:size val="15"/>
              <c:spPr>
                <a:solidFill>
                  <a:srgbClr val="6F47E5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tx1"/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67F0-D641-9D2F-1DA15C596269}"/>
              </c:ext>
            </c:extLst>
          </c:dPt>
          <c:dPt>
            <c:idx val="4"/>
            <c:marker>
              <c:symbol val="circle"/>
              <c:size val="15"/>
              <c:spPr>
                <a:noFill/>
                <a:ln w="12700">
                  <a:noFill/>
                </a:ln>
                <a:effectLst/>
              </c:spPr>
            </c:marker>
            <c:bubble3D val="0"/>
            <c:spPr>
              <a:ln w="2540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67F0-D641-9D2F-1DA15C596269}"/>
              </c:ext>
            </c:extLst>
          </c:dPt>
          <c:dPt>
            <c:idx val="5"/>
            <c:marker>
              <c:symbol val="circle"/>
              <c:size val="15"/>
              <c:spPr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67F0-D641-9D2F-1DA15C596269}"/>
              </c:ext>
            </c:extLst>
          </c:dPt>
          <c:dPt>
            <c:idx val="6"/>
            <c:marker>
              <c:symbol val="circle"/>
              <c:size val="15"/>
              <c:spPr>
                <a:noFill/>
                <a:ln w="12700">
                  <a:noFill/>
                </a:ln>
                <a:effectLst/>
              </c:spPr>
            </c:marker>
            <c:bubble3D val="0"/>
            <c:spPr>
              <a:ln w="2540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67F0-D641-9D2F-1DA15C596269}"/>
              </c:ext>
            </c:extLst>
          </c:dPt>
          <c:dPt>
            <c:idx val="7"/>
            <c:marker>
              <c:symbol val="circle"/>
              <c:size val="15"/>
              <c:spPr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67F0-D641-9D2F-1DA15C596269}"/>
              </c:ext>
            </c:extLst>
          </c:dPt>
          <c:dPt>
            <c:idx val="8"/>
            <c:marker>
              <c:symbol val="circle"/>
              <c:size val="15"/>
              <c:spPr>
                <a:noFill/>
                <a:ln w="12700">
                  <a:noFill/>
                </a:ln>
                <a:effectLst/>
              </c:spPr>
            </c:marker>
            <c:bubble3D val="0"/>
            <c:spPr>
              <a:ln w="2540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67F0-D641-9D2F-1DA15C596269}"/>
              </c:ext>
            </c:extLst>
          </c:dPt>
          <c:dPt>
            <c:idx val="9"/>
            <c:marker>
              <c:symbol val="circle"/>
              <c:size val="15"/>
              <c:spPr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67F0-D641-9D2F-1DA15C596269}"/>
              </c:ext>
            </c:extLst>
          </c:dPt>
          <c:cat>
            <c:strRef>
              <c:f>Sheet1!$A$2:$A$12</c:f>
              <c:strCache>
                <c:ptCount val="11"/>
                <c:pt idx="0">
                  <c:v>F</c:v>
                </c:pt>
                <c:pt idx="1">
                  <c:v>1</c:v>
                </c:pt>
                <c:pt idx="2">
                  <c:v>A</c:v>
                </c:pt>
                <c:pt idx="3">
                  <c:v>3</c:v>
                </c:pt>
                <c:pt idx="4">
                  <c:v>B</c:v>
                </c:pt>
                <c:pt idx="5">
                  <c:v>5</c:v>
                </c:pt>
                <c:pt idx="6">
                  <c:v>2B</c:v>
                </c:pt>
                <c:pt idx="7">
                  <c:v>7</c:v>
                </c:pt>
                <c:pt idx="8">
                  <c:v>3B</c:v>
                </c:pt>
                <c:pt idx="9">
                  <c:v>9</c:v>
                </c:pt>
                <c:pt idx="10">
                  <c:v>4B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#N/A</c:v>
                </c:pt>
                <c:pt idx="1">
                  <c:v>42.3</c:v>
                </c:pt>
                <c:pt idx="2">
                  <c:v>50.25</c:v>
                </c:pt>
                <c:pt idx="3">
                  <c:v>58.2</c:v>
                </c:pt>
                <c:pt idx="4">
                  <c:v>65.75</c:v>
                </c:pt>
                <c:pt idx="5">
                  <c:v>73.3</c:v>
                </c:pt>
                <c:pt idx="6">
                  <c:v>81.349999999999994</c:v>
                </c:pt>
                <c:pt idx="7">
                  <c:v>89.4</c:v>
                </c:pt>
                <c:pt idx="8">
                  <c:v>97.1</c:v>
                </c:pt>
                <c:pt idx="9">
                  <c:v>104.8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67F0-D641-9D2F-1DA15C5962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9533327"/>
        <c:axId val="1529609935"/>
      </c:lineChart>
      <c:catAx>
        <c:axId val="1529533327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529609935"/>
        <c:crosses val="autoZero"/>
        <c:auto val="1"/>
        <c:lblAlgn val="ctr"/>
        <c:lblOffset val="100"/>
        <c:tickMarkSkip val="2"/>
        <c:noMultiLvlLbl val="0"/>
      </c:catAx>
      <c:valAx>
        <c:axId val="1529609935"/>
        <c:scaling>
          <c:orientation val="minMax"/>
          <c:max val="105"/>
          <c:min val="5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529533327"/>
        <c:crosses val="autoZero"/>
        <c:crossBetween val="midCat"/>
        <c:majorUnit val="20"/>
        <c:minorUnit val="5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66084226625854"/>
          <c:y val="0.11891391416775091"/>
          <c:w val="0.73074369943430395"/>
          <c:h val="0.7137113493003388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</c:marker>
          <c:dPt>
            <c:idx val="2"/>
            <c:marker>
              <c:symbol val="diamond"/>
              <c:size val="8"/>
              <c:spPr>
                <a:solidFill>
                  <a:srgbClr val="C00000"/>
                </a:solidFill>
                <a:ln w="127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7F0-D641-9D2F-1DA15C596269}"/>
              </c:ext>
            </c:extLst>
          </c:dPt>
          <c:dPt>
            <c:idx val="3"/>
            <c:marker>
              <c:symbol val="diamond"/>
              <c:size val="8"/>
              <c:spPr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67F0-D641-9D2F-1DA15C596269}"/>
              </c:ext>
            </c:extLst>
          </c:dPt>
          <c:dPt>
            <c:idx val="4"/>
            <c:marker>
              <c:symbol val="diamond"/>
              <c:size val="8"/>
              <c:spPr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67F0-D641-9D2F-1DA15C596269}"/>
              </c:ext>
            </c:extLst>
          </c:dPt>
          <c:dPt>
            <c:idx val="5"/>
            <c:marker>
              <c:symbol val="diamond"/>
              <c:size val="8"/>
              <c:spPr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67F0-D641-9D2F-1DA15C596269}"/>
              </c:ext>
            </c:extLst>
          </c:dPt>
          <c:cat>
            <c:strRef>
              <c:f>Sheet1!$A$2:$A$12</c:f>
              <c:strCache>
                <c:ptCount val="11"/>
                <c:pt idx="0">
                  <c:v>F</c:v>
                </c:pt>
                <c:pt idx="1">
                  <c:v>1</c:v>
                </c:pt>
                <c:pt idx="2">
                  <c:v>A</c:v>
                </c:pt>
                <c:pt idx="3">
                  <c:v>3</c:v>
                </c:pt>
                <c:pt idx="4">
                  <c:v>B</c:v>
                </c:pt>
                <c:pt idx="5">
                  <c:v>5</c:v>
                </c:pt>
                <c:pt idx="6">
                  <c:v>2B</c:v>
                </c:pt>
                <c:pt idx="7">
                  <c:v>7</c:v>
                </c:pt>
                <c:pt idx="8">
                  <c:v>3B</c:v>
                </c:pt>
                <c:pt idx="9">
                  <c:v>9</c:v>
                </c:pt>
                <c:pt idx="10">
                  <c:v>4B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7F0-D641-9D2F-1DA15C596269}"/>
            </c:ext>
          </c:extLst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3</c:v>
                </c:pt>
              </c:strCache>
            </c:strRef>
          </c:tx>
          <c:spPr>
            <a:ln w="254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15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</c:marker>
          <c:dPt>
            <c:idx val="1"/>
            <c:marker>
              <c:symbol val="circle"/>
              <c:size val="15"/>
              <c:spPr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67F0-D641-9D2F-1DA15C596269}"/>
              </c:ext>
            </c:extLst>
          </c:dPt>
          <c:dPt>
            <c:idx val="2"/>
            <c:marker>
              <c:symbol val="circle"/>
              <c:size val="15"/>
              <c:spPr>
                <a:noFill/>
                <a:ln w="12700">
                  <a:noFill/>
                </a:ln>
                <a:effectLst/>
              </c:spPr>
            </c:marker>
            <c:bubble3D val="0"/>
            <c:spPr>
              <a:ln w="2540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67F0-D641-9D2F-1DA15C596269}"/>
              </c:ext>
            </c:extLst>
          </c:dPt>
          <c:dPt>
            <c:idx val="3"/>
            <c:marker>
              <c:symbol val="circle"/>
              <c:size val="15"/>
              <c:spPr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67F0-D641-9D2F-1DA15C596269}"/>
              </c:ext>
            </c:extLst>
          </c:dPt>
          <c:dPt>
            <c:idx val="4"/>
            <c:marker>
              <c:symbol val="circle"/>
              <c:size val="15"/>
              <c:spPr>
                <a:noFill/>
                <a:ln w="12700">
                  <a:noFill/>
                </a:ln>
                <a:effectLst/>
              </c:spPr>
            </c:marker>
            <c:bubble3D val="0"/>
            <c:spPr>
              <a:ln w="2540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67F0-D641-9D2F-1DA15C596269}"/>
              </c:ext>
            </c:extLst>
          </c:dPt>
          <c:dPt>
            <c:idx val="5"/>
            <c:marker>
              <c:symbol val="circle"/>
              <c:size val="15"/>
              <c:spPr>
                <a:solidFill>
                  <a:srgbClr val="6F47E5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67F0-D641-9D2F-1DA15C596269}"/>
              </c:ext>
            </c:extLst>
          </c:dPt>
          <c:dPt>
            <c:idx val="6"/>
            <c:marker>
              <c:symbol val="circle"/>
              <c:size val="15"/>
              <c:spPr>
                <a:noFill/>
                <a:ln w="12700">
                  <a:noFill/>
                </a:ln>
                <a:effectLst/>
              </c:spPr>
            </c:marker>
            <c:bubble3D val="0"/>
            <c:spPr>
              <a:ln w="2540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67F0-D641-9D2F-1DA15C596269}"/>
              </c:ext>
            </c:extLst>
          </c:dPt>
          <c:dPt>
            <c:idx val="7"/>
            <c:marker>
              <c:symbol val="circle"/>
              <c:size val="15"/>
              <c:spPr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67F0-D641-9D2F-1DA15C596269}"/>
              </c:ext>
            </c:extLst>
          </c:dPt>
          <c:dPt>
            <c:idx val="8"/>
            <c:marker>
              <c:symbol val="circle"/>
              <c:size val="15"/>
              <c:spPr>
                <a:noFill/>
                <a:ln w="12700">
                  <a:noFill/>
                </a:ln>
                <a:effectLst/>
              </c:spPr>
            </c:marker>
            <c:bubble3D val="0"/>
            <c:spPr>
              <a:ln w="2540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67F0-D641-9D2F-1DA15C596269}"/>
              </c:ext>
            </c:extLst>
          </c:dPt>
          <c:dPt>
            <c:idx val="9"/>
            <c:marker>
              <c:symbol val="circle"/>
              <c:size val="15"/>
              <c:spPr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67F0-D641-9D2F-1DA15C596269}"/>
              </c:ext>
            </c:extLst>
          </c:dPt>
          <c:cat>
            <c:strRef>
              <c:f>Sheet1!$A$2:$A$12</c:f>
              <c:strCache>
                <c:ptCount val="11"/>
                <c:pt idx="0">
                  <c:v>F</c:v>
                </c:pt>
                <c:pt idx="1">
                  <c:v>1</c:v>
                </c:pt>
                <c:pt idx="2">
                  <c:v>A</c:v>
                </c:pt>
                <c:pt idx="3">
                  <c:v>3</c:v>
                </c:pt>
                <c:pt idx="4">
                  <c:v>B</c:v>
                </c:pt>
                <c:pt idx="5">
                  <c:v>5</c:v>
                </c:pt>
                <c:pt idx="6">
                  <c:v>2B</c:v>
                </c:pt>
                <c:pt idx="7">
                  <c:v>7</c:v>
                </c:pt>
                <c:pt idx="8">
                  <c:v>3B</c:v>
                </c:pt>
                <c:pt idx="9">
                  <c:v>9</c:v>
                </c:pt>
                <c:pt idx="10">
                  <c:v>4B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#N/A</c:v>
                </c:pt>
                <c:pt idx="1">
                  <c:v>42.3</c:v>
                </c:pt>
                <c:pt idx="2">
                  <c:v>50.25</c:v>
                </c:pt>
                <c:pt idx="3">
                  <c:v>58.2</c:v>
                </c:pt>
                <c:pt idx="4">
                  <c:v>65.75</c:v>
                </c:pt>
                <c:pt idx="5">
                  <c:v>73.3</c:v>
                </c:pt>
                <c:pt idx="6">
                  <c:v>81.349999999999994</c:v>
                </c:pt>
                <c:pt idx="7">
                  <c:v>89.4</c:v>
                </c:pt>
                <c:pt idx="8">
                  <c:v>97.1</c:v>
                </c:pt>
                <c:pt idx="9">
                  <c:v>104.8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67F0-D641-9D2F-1DA15C5962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9533327"/>
        <c:axId val="1529609935"/>
      </c:lineChart>
      <c:catAx>
        <c:axId val="1529533327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529609935"/>
        <c:crosses val="autoZero"/>
        <c:auto val="1"/>
        <c:lblAlgn val="ctr"/>
        <c:lblOffset val="100"/>
        <c:tickMarkSkip val="2"/>
        <c:noMultiLvlLbl val="0"/>
      </c:catAx>
      <c:valAx>
        <c:axId val="1529609935"/>
        <c:scaling>
          <c:orientation val="minMax"/>
          <c:max val="105"/>
          <c:min val="5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529533327"/>
        <c:crosses val="autoZero"/>
        <c:crossBetween val="midCat"/>
        <c:majorUnit val="20"/>
        <c:minorUnit val="5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96568312588992"/>
          <c:y val="0.16069161210067748"/>
          <c:w val="0.74634350112967185"/>
          <c:h val="0.602117721647305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7F1F8"/>
            </a:solidFill>
            <a:ln w="25400">
              <a:solidFill>
                <a:srgbClr val="EAEAEA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7F1F8"/>
              </a:solidFill>
              <a:ln w="25400">
                <a:solidFill>
                  <a:srgbClr val="EAEAE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7F1-5C44-9E9E-844D89094B48}"/>
              </c:ext>
            </c:extLst>
          </c:dPt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100</c:v>
                </c:pt>
                <c:pt idx="1">
                  <c:v>76.5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F1-5C44-9E9E-844D89094B4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1F7F6"/>
            </a:solidFill>
            <a:ln w="25400">
              <a:solidFill>
                <a:srgbClr val="EAEAEA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59A89C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B7F1-5C44-9E9E-844D89094B48}"/>
              </c:ext>
            </c:extLst>
          </c:dPt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0</c:v>
                </c:pt>
                <c:pt idx="1">
                  <c:v>18.399999999999999</c:v>
                </c:pt>
                <c:pt idx="2">
                  <c:v>56.6</c:v>
                </c:pt>
                <c:pt idx="3">
                  <c:v>21.5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7F1-5C44-9E9E-844D89094B4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EFAF3"/>
            </a:solidFill>
            <a:ln w="25400">
              <a:solidFill>
                <a:srgbClr val="EAEAEA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EFAF3"/>
              </a:solidFill>
              <a:ln w="25400">
                <a:solidFill>
                  <a:srgbClr val="EAEAE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7F1-5C44-9E9E-844D89094B48}"/>
              </c:ext>
            </c:extLst>
          </c:dPt>
          <c:dPt>
            <c:idx val="2"/>
            <c:invertIfNegative val="0"/>
            <c:bubble3D val="0"/>
            <c:spPr>
              <a:solidFill>
                <a:srgbClr val="FEFAF3"/>
              </a:solidFill>
              <a:ln w="25400">
                <a:solidFill>
                  <a:srgbClr val="EAEAE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7F1-5C44-9E9E-844D89094B48}"/>
              </c:ext>
            </c:extLst>
          </c:dPt>
          <c:dPt>
            <c:idx val="3"/>
            <c:invertIfNegative val="0"/>
            <c:bubble3D val="0"/>
            <c:spPr>
              <a:solidFill>
                <a:srgbClr val="F0C571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B7F1-5C44-9E9E-844D89094B48}"/>
              </c:ext>
            </c:extLst>
          </c:dPt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Sheet1!$D$2:$D$7</c:f>
              <c:numCache>
                <c:formatCode>0</c:formatCode>
                <c:ptCount val="6"/>
                <c:pt idx="0">
                  <c:v>0</c:v>
                </c:pt>
                <c:pt idx="1">
                  <c:v>5.0999999999999996</c:v>
                </c:pt>
                <c:pt idx="2">
                  <c:v>36.4</c:v>
                </c:pt>
                <c:pt idx="3">
                  <c:v>44.4</c:v>
                </c:pt>
                <c:pt idx="4">
                  <c:v>22.7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7F1-5C44-9E9E-844D89094B4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E02B35"/>
            </a:solidFill>
            <a:ln w="25400">
              <a:solidFill>
                <a:srgbClr val="EBEBEB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DEDEE"/>
              </a:solidFill>
              <a:ln w="25400">
                <a:solidFill>
                  <a:srgbClr val="EBEBE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B7F1-5C44-9E9E-844D89094B48}"/>
              </c:ext>
            </c:extLst>
          </c:dPt>
          <c:dPt>
            <c:idx val="3"/>
            <c:invertIfNegative val="0"/>
            <c:bubble3D val="0"/>
            <c:spPr>
              <a:solidFill>
                <a:srgbClr val="E12B35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B7F1-5C44-9E9E-844D89094B48}"/>
              </c:ext>
            </c:extLst>
          </c:dPt>
          <c:dPt>
            <c:idx val="4"/>
            <c:invertIfNegative val="0"/>
            <c:bubble3D val="0"/>
            <c:spPr>
              <a:solidFill>
                <a:srgbClr val="FDEDEE"/>
              </a:solidFill>
              <a:ln w="25400">
                <a:solidFill>
                  <a:srgbClr val="EBEBE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B7F1-5C44-9E9E-844D89094B48}"/>
              </c:ext>
            </c:extLst>
          </c:dPt>
          <c:dPt>
            <c:idx val="5"/>
            <c:invertIfNegative val="0"/>
            <c:bubble3D val="0"/>
            <c:spPr>
              <a:solidFill>
                <a:srgbClr val="FEEDEF"/>
              </a:solidFill>
              <a:ln w="25400">
                <a:solidFill>
                  <a:srgbClr val="EBEBE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B7F1-5C44-9E9E-844D89094B48}"/>
              </c:ext>
            </c:extLst>
          </c:dPt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Sheet1!$E$2:$E$7</c:f>
              <c:numCache>
                <c:formatCode>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26.1</c:v>
                </c:pt>
                <c:pt idx="4">
                  <c:v>45.1</c:v>
                </c:pt>
                <c:pt idx="5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B7F1-5C44-9E9E-844D89094B4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082A54"/>
            </a:solidFill>
            <a:ln w="25400">
              <a:solidFill>
                <a:srgbClr val="EBEBEB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72954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7F1-5C44-9E9E-844D89094B48}"/>
              </c:ext>
            </c:extLst>
          </c:dPt>
          <c:dPt>
            <c:idx val="4"/>
            <c:invertIfNegative val="0"/>
            <c:bubble3D val="0"/>
            <c:spPr>
              <a:solidFill>
                <a:srgbClr val="EBEDF0"/>
              </a:solidFill>
              <a:ln w="25400">
                <a:solidFill>
                  <a:srgbClr val="EBEBE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B7F1-5C44-9E9E-844D89094B48}"/>
              </c:ext>
            </c:extLst>
          </c:dPt>
          <c:dPt>
            <c:idx val="5"/>
            <c:invertIfNegative val="0"/>
            <c:bubble3D val="0"/>
            <c:spPr>
              <a:solidFill>
                <a:srgbClr val="EBEDF1"/>
              </a:solidFill>
              <a:ln w="25400">
                <a:solidFill>
                  <a:srgbClr val="EBEBE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B7F1-5C44-9E9E-844D89094B48}"/>
              </c:ext>
            </c:extLst>
          </c:dPt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Sheet1!$F$2:$F$7</c:f>
              <c:numCache>
                <c:formatCode>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</c:v>
                </c:pt>
                <c:pt idx="4">
                  <c:v>33.200000000000003</c:v>
                </c:pt>
                <c:pt idx="5">
                  <c:v>79.3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B7F1-5C44-9E9E-844D89094B4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876879568"/>
        <c:axId val="1876109616"/>
      </c:barChart>
      <c:catAx>
        <c:axId val="1876879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dirty="0"/>
                  <a:t>P/E</a:t>
                </a:r>
                <a:r>
                  <a:rPr lang="en-US" baseline="0" dirty="0"/>
                  <a:t> cycle count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2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76109616"/>
        <c:crosses val="autoZero"/>
        <c:auto val="1"/>
        <c:lblAlgn val="ctr"/>
        <c:lblOffset val="100"/>
        <c:noMultiLvlLbl val="0"/>
      </c:catAx>
      <c:valAx>
        <c:axId val="1876109616"/>
        <c:scaling>
          <c:orientation val="minMax"/>
          <c:max val="100"/>
          <c:min val="0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altLang="ko-KR" dirty="0"/>
                  <a:t>#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of</a:t>
                </a:r>
                <a:r>
                  <a:rPr lang="en-US" altLang="ko-KR" baseline="0" dirty="0"/>
                  <a:t> blocks [%]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2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in"/>
        <c:minorTickMark val="in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76879568"/>
        <c:crosses val="autoZero"/>
        <c:crossBetween val="between"/>
        <c:majorUnit val="20"/>
        <c:minorUnit val="5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2"/>
          </a:solidFill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66084226625854"/>
          <c:y val="0.11891391416775091"/>
          <c:w val="0.73074369943430395"/>
          <c:h val="0.7137113493003388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</c:marker>
          <c:dPt>
            <c:idx val="2"/>
            <c:marker>
              <c:symbol val="diamond"/>
              <c:size val="8"/>
              <c:spPr>
                <a:solidFill>
                  <a:srgbClr val="C00000"/>
                </a:solidFill>
                <a:ln w="127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7F0-D641-9D2F-1DA15C596269}"/>
              </c:ext>
            </c:extLst>
          </c:dPt>
          <c:dPt>
            <c:idx val="3"/>
            <c:marker>
              <c:symbol val="diamond"/>
              <c:size val="8"/>
              <c:spPr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67F0-D641-9D2F-1DA15C596269}"/>
              </c:ext>
            </c:extLst>
          </c:dPt>
          <c:dPt>
            <c:idx val="4"/>
            <c:marker>
              <c:symbol val="diamond"/>
              <c:size val="8"/>
              <c:spPr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67F0-D641-9D2F-1DA15C596269}"/>
              </c:ext>
            </c:extLst>
          </c:dPt>
          <c:dPt>
            <c:idx val="5"/>
            <c:marker>
              <c:symbol val="diamond"/>
              <c:size val="8"/>
              <c:spPr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67F0-D641-9D2F-1DA15C596269}"/>
              </c:ext>
            </c:extLst>
          </c:dPt>
          <c:cat>
            <c:strRef>
              <c:f>Sheet1!$A$2:$A$12</c:f>
              <c:strCache>
                <c:ptCount val="11"/>
                <c:pt idx="0">
                  <c:v>F</c:v>
                </c:pt>
                <c:pt idx="1">
                  <c:v>1</c:v>
                </c:pt>
                <c:pt idx="2">
                  <c:v>A</c:v>
                </c:pt>
                <c:pt idx="3">
                  <c:v>3</c:v>
                </c:pt>
                <c:pt idx="4">
                  <c:v>B</c:v>
                </c:pt>
                <c:pt idx="5">
                  <c:v>5</c:v>
                </c:pt>
                <c:pt idx="6">
                  <c:v>2B</c:v>
                </c:pt>
                <c:pt idx="7">
                  <c:v>7</c:v>
                </c:pt>
                <c:pt idx="8">
                  <c:v>3B</c:v>
                </c:pt>
                <c:pt idx="9">
                  <c:v>9</c:v>
                </c:pt>
                <c:pt idx="10">
                  <c:v>4B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7F0-D641-9D2F-1DA15C596269}"/>
            </c:ext>
          </c:extLst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3</c:v>
                </c:pt>
              </c:strCache>
            </c:strRef>
          </c:tx>
          <c:spPr>
            <a:ln w="254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15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</c:marker>
          <c:dPt>
            <c:idx val="1"/>
            <c:marker>
              <c:symbol val="circle"/>
              <c:size val="15"/>
              <c:spPr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67F0-D641-9D2F-1DA15C596269}"/>
              </c:ext>
            </c:extLst>
          </c:dPt>
          <c:dPt>
            <c:idx val="2"/>
            <c:marker>
              <c:symbol val="circle"/>
              <c:size val="15"/>
              <c:spPr>
                <a:noFill/>
                <a:ln w="12700">
                  <a:noFill/>
                </a:ln>
                <a:effectLst/>
              </c:spPr>
            </c:marker>
            <c:bubble3D val="0"/>
            <c:spPr>
              <a:ln w="2540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67F0-D641-9D2F-1DA15C596269}"/>
              </c:ext>
            </c:extLst>
          </c:dPt>
          <c:dPt>
            <c:idx val="3"/>
            <c:marker>
              <c:symbol val="circle"/>
              <c:size val="15"/>
              <c:spPr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67F0-D641-9D2F-1DA15C596269}"/>
              </c:ext>
            </c:extLst>
          </c:dPt>
          <c:dPt>
            <c:idx val="4"/>
            <c:marker>
              <c:symbol val="circle"/>
              <c:size val="15"/>
              <c:spPr>
                <a:noFill/>
                <a:ln w="12700">
                  <a:noFill/>
                </a:ln>
                <a:effectLst/>
              </c:spPr>
            </c:marker>
            <c:bubble3D val="0"/>
            <c:spPr>
              <a:ln w="2540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67F0-D641-9D2F-1DA15C596269}"/>
              </c:ext>
            </c:extLst>
          </c:dPt>
          <c:dPt>
            <c:idx val="5"/>
            <c:marker>
              <c:symbol val="circle"/>
              <c:size val="15"/>
              <c:spPr>
                <a:solidFill>
                  <a:srgbClr val="6F47E5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67F0-D641-9D2F-1DA15C596269}"/>
              </c:ext>
            </c:extLst>
          </c:dPt>
          <c:dPt>
            <c:idx val="6"/>
            <c:marker>
              <c:symbol val="circle"/>
              <c:size val="15"/>
              <c:spPr>
                <a:noFill/>
                <a:ln w="12700">
                  <a:noFill/>
                </a:ln>
                <a:effectLst/>
              </c:spPr>
            </c:marker>
            <c:bubble3D val="0"/>
            <c:spPr>
              <a:ln w="2540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67F0-D641-9D2F-1DA15C596269}"/>
              </c:ext>
            </c:extLst>
          </c:dPt>
          <c:dPt>
            <c:idx val="7"/>
            <c:marker>
              <c:symbol val="circle"/>
              <c:size val="15"/>
              <c:spPr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67F0-D641-9D2F-1DA15C596269}"/>
              </c:ext>
            </c:extLst>
          </c:dPt>
          <c:dPt>
            <c:idx val="8"/>
            <c:marker>
              <c:symbol val="circle"/>
              <c:size val="15"/>
              <c:spPr>
                <a:noFill/>
                <a:ln w="12700">
                  <a:noFill/>
                </a:ln>
                <a:effectLst/>
              </c:spPr>
            </c:marker>
            <c:bubble3D val="0"/>
            <c:spPr>
              <a:ln w="2540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67F0-D641-9D2F-1DA15C596269}"/>
              </c:ext>
            </c:extLst>
          </c:dPt>
          <c:dPt>
            <c:idx val="9"/>
            <c:marker>
              <c:symbol val="circle"/>
              <c:size val="15"/>
              <c:spPr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67F0-D641-9D2F-1DA15C596269}"/>
              </c:ext>
            </c:extLst>
          </c:dPt>
          <c:cat>
            <c:strRef>
              <c:f>Sheet1!$A$2:$A$12</c:f>
              <c:strCache>
                <c:ptCount val="11"/>
                <c:pt idx="0">
                  <c:v>F</c:v>
                </c:pt>
                <c:pt idx="1">
                  <c:v>1</c:v>
                </c:pt>
                <c:pt idx="2">
                  <c:v>A</c:v>
                </c:pt>
                <c:pt idx="3">
                  <c:v>3</c:v>
                </c:pt>
                <c:pt idx="4">
                  <c:v>B</c:v>
                </c:pt>
                <c:pt idx="5">
                  <c:v>5</c:v>
                </c:pt>
                <c:pt idx="6">
                  <c:v>2B</c:v>
                </c:pt>
                <c:pt idx="7">
                  <c:v>7</c:v>
                </c:pt>
                <c:pt idx="8">
                  <c:v>3B</c:v>
                </c:pt>
                <c:pt idx="9">
                  <c:v>9</c:v>
                </c:pt>
                <c:pt idx="10">
                  <c:v>4B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#N/A</c:v>
                </c:pt>
                <c:pt idx="1">
                  <c:v>42.3</c:v>
                </c:pt>
                <c:pt idx="2">
                  <c:v>50.25</c:v>
                </c:pt>
                <c:pt idx="3">
                  <c:v>58.2</c:v>
                </c:pt>
                <c:pt idx="4">
                  <c:v>65.75</c:v>
                </c:pt>
                <c:pt idx="5">
                  <c:v>73.3</c:v>
                </c:pt>
                <c:pt idx="6">
                  <c:v>81.349999999999994</c:v>
                </c:pt>
                <c:pt idx="7">
                  <c:v>89.4</c:v>
                </c:pt>
                <c:pt idx="8">
                  <c:v>97.1</c:v>
                </c:pt>
                <c:pt idx="9">
                  <c:v>104.8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67F0-D641-9D2F-1DA15C5962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9533327"/>
        <c:axId val="1529609935"/>
      </c:lineChart>
      <c:catAx>
        <c:axId val="1529533327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529609935"/>
        <c:crosses val="autoZero"/>
        <c:auto val="1"/>
        <c:lblAlgn val="ctr"/>
        <c:lblOffset val="100"/>
        <c:tickMarkSkip val="2"/>
        <c:noMultiLvlLbl val="0"/>
      </c:catAx>
      <c:valAx>
        <c:axId val="1529609935"/>
        <c:scaling>
          <c:orientation val="minMax"/>
          <c:max val="105"/>
          <c:min val="5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529533327"/>
        <c:crosses val="autoZero"/>
        <c:crossBetween val="midCat"/>
        <c:majorUnit val="20"/>
        <c:minorUnit val="5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166084226625854"/>
          <c:y val="0.11891391416775091"/>
          <c:w val="0.73074369943430395"/>
          <c:h val="0.71371134930033886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</c:v>
                </c:pt>
              </c:strCache>
            </c:strRef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</c:marker>
          <c:dPt>
            <c:idx val="2"/>
            <c:marker>
              <c:symbol val="diamond"/>
              <c:size val="8"/>
              <c:spPr>
                <a:solidFill>
                  <a:srgbClr val="C00000"/>
                </a:solidFill>
                <a:ln w="127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67F0-D641-9D2F-1DA15C596269}"/>
              </c:ext>
            </c:extLst>
          </c:dPt>
          <c:dPt>
            <c:idx val="3"/>
            <c:marker>
              <c:symbol val="diamond"/>
              <c:size val="8"/>
              <c:spPr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67F0-D641-9D2F-1DA15C596269}"/>
              </c:ext>
            </c:extLst>
          </c:dPt>
          <c:dPt>
            <c:idx val="4"/>
            <c:marker>
              <c:symbol val="diamond"/>
              <c:size val="8"/>
              <c:spPr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4-67F0-D641-9D2F-1DA15C596269}"/>
              </c:ext>
            </c:extLst>
          </c:dPt>
          <c:dPt>
            <c:idx val="5"/>
            <c:marker>
              <c:symbol val="diamond"/>
              <c:size val="8"/>
              <c:spPr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1905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6-67F0-D641-9D2F-1DA15C596269}"/>
              </c:ext>
            </c:extLst>
          </c:dPt>
          <c:cat>
            <c:strRef>
              <c:f>Sheet1!$A$2:$A$12</c:f>
              <c:strCache>
                <c:ptCount val="11"/>
                <c:pt idx="0">
                  <c:v>F</c:v>
                </c:pt>
                <c:pt idx="1">
                  <c:v>1</c:v>
                </c:pt>
                <c:pt idx="2">
                  <c:v>A</c:v>
                </c:pt>
                <c:pt idx="3">
                  <c:v>3</c:v>
                </c:pt>
                <c:pt idx="4">
                  <c:v>B</c:v>
                </c:pt>
                <c:pt idx="5">
                  <c:v>5</c:v>
                </c:pt>
                <c:pt idx="6">
                  <c:v>2B</c:v>
                </c:pt>
                <c:pt idx="7">
                  <c:v>7</c:v>
                </c:pt>
                <c:pt idx="8">
                  <c:v>3B</c:v>
                </c:pt>
                <c:pt idx="9">
                  <c:v>9</c:v>
                </c:pt>
                <c:pt idx="10">
                  <c:v>4B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67F0-D641-9D2F-1DA15C596269}"/>
            </c:ext>
          </c:extLst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3</c:v>
                </c:pt>
              </c:strCache>
            </c:strRef>
          </c:tx>
          <c:spPr>
            <a:ln w="25400" cap="rnd">
              <a:solidFill>
                <a:schemeClr val="bg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15"/>
            <c:spPr>
              <a:solidFill>
                <a:schemeClr val="bg1"/>
              </a:solidFill>
              <a:ln w="12700">
                <a:solidFill>
                  <a:schemeClr val="tx1"/>
                </a:solidFill>
              </a:ln>
              <a:effectLst/>
            </c:spPr>
          </c:marker>
          <c:dPt>
            <c:idx val="1"/>
            <c:marker>
              <c:symbol val="circle"/>
              <c:size val="15"/>
              <c:spPr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67F0-D641-9D2F-1DA15C596269}"/>
              </c:ext>
            </c:extLst>
          </c:dPt>
          <c:dPt>
            <c:idx val="2"/>
            <c:marker>
              <c:symbol val="circle"/>
              <c:size val="15"/>
              <c:spPr>
                <a:noFill/>
                <a:ln w="12700">
                  <a:noFill/>
                </a:ln>
                <a:effectLst/>
              </c:spPr>
            </c:marker>
            <c:bubble3D val="0"/>
            <c:spPr>
              <a:ln w="2540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A-67F0-D641-9D2F-1DA15C596269}"/>
              </c:ext>
            </c:extLst>
          </c:dPt>
          <c:dPt>
            <c:idx val="3"/>
            <c:marker>
              <c:symbol val="circle"/>
              <c:size val="15"/>
              <c:spPr>
                <a:solidFill>
                  <a:srgbClr val="6F47E5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C-67F0-D641-9D2F-1DA15C596269}"/>
              </c:ext>
            </c:extLst>
          </c:dPt>
          <c:dPt>
            <c:idx val="4"/>
            <c:marker>
              <c:symbol val="circle"/>
              <c:size val="15"/>
              <c:spPr>
                <a:noFill/>
                <a:ln w="12700">
                  <a:noFill/>
                </a:ln>
                <a:effectLst/>
              </c:spPr>
            </c:marker>
            <c:bubble3D val="0"/>
            <c:spPr>
              <a:ln w="2540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E-67F0-D641-9D2F-1DA15C596269}"/>
              </c:ext>
            </c:extLst>
          </c:dPt>
          <c:dPt>
            <c:idx val="5"/>
            <c:marker>
              <c:symbol val="circle"/>
              <c:size val="15"/>
              <c:spPr>
                <a:solidFill>
                  <a:srgbClr val="6F47E5">
                    <a:alpha val="25000"/>
                  </a:srgbClr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0-67F0-D641-9D2F-1DA15C596269}"/>
              </c:ext>
            </c:extLst>
          </c:dPt>
          <c:dPt>
            <c:idx val="6"/>
            <c:marker>
              <c:symbol val="circle"/>
              <c:size val="15"/>
              <c:spPr>
                <a:noFill/>
                <a:ln w="12700">
                  <a:noFill/>
                </a:ln>
                <a:effectLst/>
              </c:spPr>
            </c:marker>
            <c:bubble3D val="0"/>
            <c:spPr>
              <a:ln w="2540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2-67F0-D641-9D2F-1DA15C596269}"/>
              </c:ext>
            </c:extLst>
          </c:dPt>
          <c:dPt>
            <c:idx val="7"/>
            <c:marker>
              <c:symbol val="circle"/>
              <c:size val="15"/>
              <c:spPr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4-67F0-D641-9D2F-1DA15C596269}"/>
              </c:ext>
            </c:extLst>
          </c:dPt>
          <c:dPt>
            <c:idx val="8"/>
            <c:marker>
              <c:symbol val="circle"/>
              <c:size val="15"/>
              <c:spPr>
                <a:noFill/>
                <a:ln w="12700">
                  <a:noFill/>
                </a:ln>
                <a:effectLst/>
              </c:spPr>
            </c:marker>
            <c:bubble3D val="0"/>
            <c:spPr>
              <a:ln w="2540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67F0-D641-9D2F-1DA15C596269}"/>
              </c:ext>
            </c:extLst>
          </c:dPt>
          <c:dPt>
            <c:idx val="9"/>
            <c:marker>
              <c:symbol val="circle"/>
              <c:size val="15"/>
              <c:spPr>
                <a:solidFill>
                  <a:schemeClr val="bg1"/>
                </a:solidFill>
                <a:ln w="25400">
                  <a:solidFill>
                    <a:schemeClr val="tx1"/>
                  </a:solidFill>
                </a:ln>
                <a:effectLst/>
              </c:spPr>
            </c:marker>
            <c:bubble3D val="0"/>
            <c:spPr>
              <a:ln w="25400" cap="rnd">
                <a:solidFill>
                  <a:schemeClr val="bg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67F0-D641-9D2F-1DA15C596269}"/>
              </c:ext>
            </c:extLst>
          </c:dPt>
          <c:cat>
            <c:strRef>
              <c:f>Sheet1!$A$2:$A$12</c:f>
              <c:strCache>
                <c:ptCount val="11"/>
                <c:pt idx="0">
                  <c:v>F</c:v>
                </c:pt>
                <c:pt idx="1">
                  <c:v>1</c:v>
                </c:pt>
                <c:pt idx="2">
                  <c:v>A</c:v>
                </c:pt>
                <c:pt idx="3">
                  <c:v>3</c:v>
                </c:pt>
                <c:pt idx="4">
                  <c:v>B</c:v>
                </c:pt>
                <c:pt idx="5">
                  <c:v>5</c:v>
                </c:pt>
                <c:pt idx="6">
                  <c:v>2B</c:v>
                </c:pt>
                <c:pt idx="7">
                  <c:v>7</c:v>
                </c:pt>
                <c:pt idx="8">
                  <c:v>3B</c:v>
                </c:pt>
                <c:pt idx="9">
                  <c:v>9</c:v>
                </c:pt>
                <c:pt idx="10">
                  <c:v>4B</c:v>
                </c:pt>
              </c:strCache>
            </c:strRef>
          </c:cat>
          <c:val>
            <c:numRef>
              <c:f>Sheet1!$E$2:$E$12</c:f>
              <c:numCache>
                <c:formatCode>General</c:formatCode>
                <c:ptCount val="11"/>
                <c:pt idx="0">
                  <c:v>#N/A</c:v>
                </c:pt>
                <c:pt idx="1">
                  <c:v>42.3</c:v>
                </c:pt>
                <c:pt idx="2">
                  <c:v>50.25</c:v>
                </c:pt>
                <c:pt idx="3">
                  <c:v>58.2</c:v>
                </c:pt>
                <c:pt idx="4">
                  <c:v>65.75</c:v>
                </c:pt>
                <c:pt idx="5">
                  <c:v>73.3</c:v>
                </c:pt>
                <c:pt idx="6">
                  <c:v>81.349999999999994</c:v>
                </c:pt>
                <c:pt idx="7">
                  <c:v>89.4</c:v>
                </c:pt>
                <c:pt idx="8">
                  <c:v>97.1</c:v>
                </c:pt>
                <c:pt idx="9">
                  <c:v>104.8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67F0-D641-9D2F-1DA15C5962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9533327"/>
        <c:axId val="1529609935"/>
      </c:lineChart>
      <c:catAx>
        <c:axId val="1529533327"/>
        <c:scaling>
          <c:orientation val="minMax"/>
        </c:scaling>
        <c:delete val="0"/>
        <c:axPos val="b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cross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bg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529609935"/>
        <c:crosses val="autoZero"/>
        <c:auto val="1"/>
        <c:lblAlgn val="ctr"/>
        <c:lblOffset val="100"/>
        <c:tickMarkSkip val="2"/>
        <c:noMultiLvlLbl val="0"/>
      </c:catAx>
      <c:valAx>
        <c:axId val="1529609935"/>
        <c:scaling>
          <c:orientation val="minMax"/>
          <c:max val="105"/>
          <c:min val="5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in"/>
        <c:minorTickMark val="in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529533327"/>
        <c:crosses val="autoZero"/>
        <c:crossBetween val="midCat"/>
        <c:majorUnit val="20"/>
        <c:minorUnit val="5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1"/>
          </a:solidFill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96568312588992"/>
          <c:y val="0.16069161210067748"/>
          <c:w val="0.74634350112967185"/>
          <c:h val="0.602117721647305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7F1F8"/>
            </a:solidFill>
            <a:ln w="25400">
              <a:solidFill>
                <a:srgbClr val="EAEAEA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7F1F8"/>
              </a:solidFill>
              <a:ln w="25400">
                <a:solidFill>
                  <a:srgbClr val="EAEAE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DFC-5546-874D-F2EAB2C77003}"/>
              </c:ext>
            </c:extLst>
          </c:dPt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100</c:v>
                </c:pt>
                <c:pt idx="1">
                  <c:v>76.5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DFC-5546-874D-F2EAB2C7700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1F7F6"/>
            </a:solidFill>
            <a:ln w="25400">
              <a:solidFill>
                <a:srgbClr val="EAEAEA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2F8F7"/>
              </a:solidFill>
              <a:ln w="25400">
                <a:solidFill>
                  <a:srgbClr val="EBEBE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DDFC-5546-874D-F2EAB2C77003}"/>
              </c:ext>
            </c:extLst>
          </c:dPt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0</c:v>
                </c:pt>
                <c:pt idx="1">
                  <c:v>18.399999999999999</c:v>
                </c:pt>
                <c:pt idx="2">
                  <c:v>56.6</c:v>
                </c:pt>
                <c:pt idx="3">
                  <c:v>21.5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DFC-5546-874D-F2EAB2C7700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EFAF3"/>
            </a:solidFill>
            <a:ln w="25400">
              <a:solidFill>
                <a:srgbClr val="EAEAEA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EFAF3"/>
              </a:solidFill>
              <a:ln w="25400">
                <a:solidFill>
                  <a:srgbClr val="EAEAE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DFC-5546-874D-F2EAB2C77003}"/>
              </c:ext>
            </c:extLst>
          </c:dPt>
          <c:dPt>
            <c:idx val="2"/>
            <c:invertIfNegative val="0"/>
            <c:bubble3D val="0"/>
            <c:spPr>
              <a:solidFill>
                <a:srgbClr val="FEFAF3"/>
              </a:solidFill>
              <a:ln w="25400">
                <a:solidFill>
                  <a:srgbClr val="EAEAE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DFC-5546-874D-F2EAB2C77003}"/>
              </c:ext>
            </c:extLst>
          </c:dPt>
          <c:dPt>
            <c:idx val="3"/>
            <c:invertIfNegative val="0"/>
            <c:bubble3D val="0"/>
            <c:spPr>
              <a:solidFill>
                <a:srgbClr val="F0C571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DFC-5546-874D-F2EAB2C77003}"/>
              </c:ext>
            </c:extLst>
          </c:dPt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Sheet1!$D$2:$D$7</c:f>
              <c:numCache>
                <c:formatCode>0</c:formatCode>
                <c:ptCount val="6"/>
                <c:pt idx="0">
                  <c:v>0</c:v>
                </c:pt>
                <c:pt idx="1">
                  <c:v>5.0999999999999996</c:v>
                </c:pt>
                <c:pt idx="2">
                  <c:v>36.4</c:v>
                </c:pt>
                <c:pt idx="3">
                  <c:v>44.4</c:v>
                </c:pt>
                <c:pt idx="4">
                  <c:v>22.7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DDFC-5546-874D-F2EAB2C7700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E02B35"/>
            </a:solidFill>
            <a:ln w="25400">
              <a:solidFill>
                <a:srgbClr val="EBEBEB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DEDEE"/>
              </a:solidFill>
              <a:ln w="25400">
                <a:solidFill>
                  <a:srgbClr val="EBEBE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DDFC-5546-874D-F2EAB2C77003}"/>
              </c:ext>
            </c:extLst>
          </c:dPt>
          <c:dPt>
            <c:idx val="3"/>
            <c:invertIfNegative val="0"/>
            <c:bubble3D val="0"/>
            <c:spPr>
              <a:solidFill>
                <a:srgbClr val="FEEDEF"/>
              </a:solidFill>
              <a:ln w="25400">
                <a:solidFill>
                  <a:srgbClr val="EBEBE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DDFC-5546-874D-F2EAB2C77003}"/>
              </c:ext>
            </c:extLst>
          </c:dPt>
          <c:dPt>
            <c:idx val="4"/>
            <c:invertIfNegative val="0"/>
            <c:bubble3D val="0"/>
            <c:spPr>
              <a:solidFill>
                <a:srgbClr val="FDEDEE"/>
              </a:solidFill>
              <a:ln w="25400">
                <a:solidFill>
                  <a:srgbClr val="EBEBE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DDFC-5546-874D-F2EAB2C77003}"/>
              </c:ext>
            </c:extLst>
          </c:dPt>
          <c:dPt>
            <c:idx val="5"/>
            <c:invertIfNegative val="0"/>
            <c:bubble3D val="0"/>
            <c:spPr>
              <a:solidFill>
                <a:srgbClr val="FEEDEF"/>
              </a:solidFill>
              <a:ln w="25400">
                <a:solidFill>
                  <a:srgbClr val="EBEBE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DDFC-5546-874D-F2EAB2C77003}"/>
              </c:ext>
            </c:extLst>
          </c:dPt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Sheet1!$E$2:$E$7</c:f>
              <c:numCache>
                <c:formatCode>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26.1</c:v>
                </c:pt>
                <c:pt idx="4">
                  <c:v>45.1</c:v>
                </c:pt>
                <c:pt idx="5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DDFC-5546-874D-F2EAB2C7700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082A54"/>
            </a:solidFill>
            <a:ln w="25400">
              <a:solidFill>
                <a:srgbClr val="EBEBEB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EBEDF1"/>
              </a:solidFill>
              <a:ln w="25400">
                <a:solidFill>
                  <a:srgbClr val="EBEBE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DFC-5546-874D-F2EAB2C77003}"/>
              </c:ext>
            </c:extLst>
          </c:dPt>
          <c:dPt>
            <c:idx val="4"/>
            <c:invertIfNegative val="0"/>
            <c:bubble3D val="0"/>
            <c:spPr>
              <a:solidFill>
                <a:srgbClr val="EBEDF0"/>
              </a:solidFill>
              <a:ln w="25400">
                <a:solidFill>
                  <a:srgbClr val="EBEBE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DDFC-5546-874D-F2EAB2C77003}"/>
              </c:ext>
            </c:extLst>
          </c:dPt>
          <c:dPt>
            <c:idx val="5"/>
            <c:invertIfNegative val="0"/>
            <c:bubble3D val="0"/>
            <c:spPr>
              <a:solidFill>
                <a:srgbClr val="EBEDF1"/>
              </a:solidFill>
              <a:ln w="25400">
                <a:solidFill>
                  <a:srgbClr val="EBEBE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DDFC-5546-874D-F2EAB2C77003}"/>
              </c:ext>
            </c:extLst>
          </c:dPt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Sheet1!$F$2:$F$7</c:f>
              <c:numCache>
                <c:formatCode>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</c:v>
                </c:pt>
                <c:pt idx="4">
                  <c:v>33.200000000000003</c:v>
                </c:pt>
                <c:pt idx="5">
                  <c:v>79.3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DDFC-5546-874D-F2EAB2C770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876879568"/>
        <c:axId val="1876109616"/>
      </c:barChart>
      <c:catAx>
        <c:axId val="1876879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2400" b="0" i="0" u="none" strike="noStrike" kern="1200" baseline="0" dirty="0">
                    <a:solidFill>
                      <a:srgbClr val="0E2841"/>
                    </a:solidFill>
                    <a:latin typeface="Cambria" panose="02040503050406030204" pitchFamily="18" charset="0"/>
                  </a:rPr>
                  <a:t>P/E cycle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2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76109616"/>
        <c:crosses val="autoZero"/>
        <c:auto val="1"/>
        <c:lblAlgn val="ctr"/>
        <c:lblOffset val="100"/>
        <c:noMultiLvlLbl val="0"/>
      </c:catAx>
      <c:valAx>
        <c:axId val="1876109616"/>
        <c:scaling>
          <c:orientation val="minMax"/>
          <c:max val="100"/>
          <c:min val="0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altLang="ko-KR" dirty="0"/>
                  <a:t>#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of</a:t>
                </a:r>
                <a:r>
                  <a:rPr lang="en-US" altLang="ko-KR" baseline="0" dirty="0"/>
                  <a:t> blocks [%]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2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in"/>
        <c:minorTickMark val="in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76879568"/>
        <c:crosses val="autoZero"/>
        <c:crossBetween val="between"/>
        <c:majorUnit val="20"/>
        <c:minorUnit val="5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2"/>
          </a:solidFill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21236237333289"/>
          <c:y val="9.4149546268223805E-2"/>
          <c:w val="0.71097112860892375"/>
          <c:h val="0.60582707851224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17.77777778</c:v>
                </c:pt>
              </c:strCache>
            </c:strRef>
          </c:tx>
          <c:spPr>
            <a:solidFill>
              <a:srgbClr val="F0C571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8</c:v>
                </c:pt>
                <c:pt idx="1">
                  <c:v>8.5</c:v>
                </c:pt>
                <c:pt idx="2">
                  <c:v>9</c:v>
                </c:pt>
                <c:pt idx="3">
                  <c:v>9.5</c:v>
                </c:pt>
                <c:pt idx="4">
                  <c:v>10</c:v>
                </c:pt>
                <c:pt idx="5">
                  <c:v>10.5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17.777777777777779</c:v>
                </c:pt>
                <c:pt idx="1">
                  <c:v>15.555555555555555</c:v>
                </c:pt>
                <c:pt idx="2">
                  <c:v>14.444444444444443</c:v>
                </c:pt>
                <c:pt idx="3">
                  <c:v>12.222222222222221</c:v>
                </c:pt>
                <c:pt idx="4">
                  <c:v>11.111111111111111</c:v>
                </c:pt>
                <c:pt idx="5">
                  <c:v>11.111111111111111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C9-AB41-95BC-85FD0B5C10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776720175"/>
        <c:axId val="776721887"/>
      </c:barChart>
      <c:catAx>
        <c:axId val="77672017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dirty="0"/>
                  <a:t>Total</a:t>
                </a:r>
                <a:r>
                  <a:rPr lang="en-US" baseline="0" dirty="0"/>
                  <a:t> erase latency [</a:t>
                </a:r>
                <a:r>
                  <a:rPr lang="en-US" baseline="0" dirty="0" err="1"/>
                  <a:t>ms</a:t>
                </a:r>
                <a:r>
                  <a:rPr lang="en-US" baseline="0" dirty="0"/>
                  <a:t>]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776721887"/>
        <c:crosses val="autoZero"/>
        <c:auto val="1"/>
        <c:lblAlgn val="ctr"/>
        <c:lblOffset val="100"/>
        <c:noMultiLvlLbl val="0"/>
      </c:catAx>
      <c:valAx>
        <c:axId val="776721887"/>
        <c:scaling>
          <c:orientation val="minMax"/>
          <c:max val="20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# of blocks [%]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in"/>
        <c:minorTickMark val="in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776720175"/>
        <c:crosses val="autoZero"/>
        <c:crossBetween val="between"/>
        <c:majorUnit val="5"/>
        <c:minorUnit val="1"/>
      </c:valAx>
      <c:spPr>
        <a:solidFill>
          <a:schemeClr val="bg1"/>
        </a:solidFill>
        <a:ln w="254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">
      <a:noFill/>
    </a:ln>
    <a:effectLst/>
  </c:spPr>
  <c:txPr>
    <a:bodyPr/>
    <a:lstStyle/>
    <a:p>
      <a:pPr>
        <a:defRPr sz="2400">
          <a:solidFill>
            <a:schemeClr val="tx1"/>
          </a:solidFill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96568312588992"/>
          <c:y val="0.16069161210067748"/>
          <c:w val="0.74634350112967185"/>
          <c:h val="0.602117721647305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7F1F8"/>
            </a:solidFill>
            <a:ln w="25400">
              <a:solidFill>
                <a:srgbClr val="EAEAEA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7F1F8"/>
              </a:solidFill>
              <a:ln w="25400">
                <a:solidFill>
                  <a:srgbClr val="EAEAE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DE2-1C45-8AFD-1B8559E3859C}"/>
              </c:ext>
            </c:extLst>
          </c:dPt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100</c:v>
                </c:pt>
                <c:pt idx="1">
                  <c:v>76.5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DE2-1C45-8AFD-1B8559E3859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1F7F6"/>
            </a:solidFill>
            <a:ln w="25400">
              <a:solidFill>
                <a:srgbClr val="EAEAEA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2F8F7"/>
              </a:solidFill>
              <a:ln w="25400">
                <a:solidFill>
                  <a:srgbClr val="EBEBE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4DE2-1C45-8AFD-1B8559E3859C}"/>
              </c:ext>
            </c:extLst>
          </c:dPt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0</c:v>
                </c:pt>
                <c:pt idx="1">
                  <c:v>18.399999999999999</c:v>
                </c:pt>
                <c:pt idx="2">
                  <c:v>56.6</c:v>
                </c:pt>
                <c:pt idx="3">
                  <c:v>21.5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DE2-1C45-8AFD-1B8559E3859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EFAF3"/>
            </a:solidFill>
            <a:ln w="25400">
              <a:solidFill>
                <a:srgbClr val="EAEAEA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EFAF3"/>
              </a:solidFill>
              <a:ln w="25400">
                <a:solidFill>
                  <a:srgbClr val="EAEAE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DE2-1C45-8AFD-1B8559E3859C}"/>
              </c:ext>
            </c:extLst>
          </c:dPt>
          <c:dPt>
            <c:idx val="2"/>
            <c:invertIfNegative val="0"/>
            <c:bubble3D val="0"/>
            <c:spPr>
              <a:solidFill>
                <a:srgbClr val="FEFAF3"/>
              </a:solidFill>
              <a:ln w="25400">
                <a:solidFill>
                  <a:srgbClr val="EAEAE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DE2-1C45-8AFD-1B8559E3859C}"/>
              </c:ext>
            </c:extLst>
          </c:dPt>
          <c:dPt>
            <c:idx val="3"/>
            <c:invertIfNegative val="0"/>
            <c:bubble3D val="0"/>
            <c:spPr>
              <a:solidFill>
                <a:srgbClr val="F0C571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DE2-1C45-8AFD-1B8559E3859C}"/>
              </c:ext>
            </c:extLst>
          </c:dPt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Sheet1!$D$2:$D$7</c:f>
              <c:numCache>
                <c:formatCode>0</c:formatCode>
                <c:ptCount val="6"/>
                <c:pt idx="0">
                  <c:v>0</c:v>
                </c:pt>
                <c:pt idx="1">
                  <c:v>5.0999999999999996</c:v>
                </c:pt>
                <c:pt idx="2">
                  <c:v>36.4</c:v>
                </c:pt>
                <c:pt idx="3">
                  <c:v>44.4</c:v>
                </c:pt>
                <c:pt idx="4">
                  <c:v>22.7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DE2-1C45-8AFD-1B8559E3859C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E02B35"/>
            </a:solidFill>
            <a:ln w="25400">
              <a:solidFill>
                <a:srgbClr val="EBEBEB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DEDEE"/>
              </a:solidFill>
              <a:ln w="25400">
                <a:solidFill>
                  <a:srgbClr val="EBEBE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4DE2-1C45-8AFD-1B8559E3859C}"/>
              </c:ext>
            </c:extLst>
          </c:dPt>
          <c:dPt>
            <c:idx val="3"/>
            <c:invertIfNegative val="0"/>
            <c:bubble3D val="0"/>
            <c:spPr>
              <a:solidFill>
                <a:srgbClr val="FEEDEF"/>
              </a:solidFill>
              <a:ln w="25400">
                <a:solidFill>
                  <a:srgbClr val="EBEBE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4DE2-1C45-8AFD-1B8559E3859C}"/>
              </c:ext>
            </c:extLst>
          </c:dPt>
          <c:dPt>
            <c:idx val="4"/>
            <c:invertIfNegative val="0"/>
            <c:bubble3D val="0"/>
            <c:spPr>
              <a:solidFill>
                <a:srgbClr val="FDEDEE"/>
              </a:solidFill>
              <a:ln w="25400">
                <a:solidFill>
                  <a:srgbClr val="EBEBE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4DE2-1C45-8AFD-1B8559E3859C}"/>
              </c:ext>
            </c:extLst>
          </c:dPt>
          <c:dPt>
            <c:idx val="5"/>
            <c:invertIfNegative val="0"/>
            <c:bubble3D val="0"/>
            <c:spPr>
              <a:solidFill>
                <a:srgbClr val="FEEDEF"/>
              </a:solidFill>
              <a:ln w="25400">
                <a:solidFill>
                  <a:srgbClr val="EBEBE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4DE2-1C45-8AFD-1B8559E3859C}"/>
              </c:ext>
            </c:extLst>
          </c:dPt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Sheet1!$E$2:$E$7</c:f>
              <c:numCache>
                <c:formatCode>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26.1</c:v>
                </c:pt>
                <c:pt idx="4">
                  <c:v>45.1</c:v>
                </c:pt>
                <c:pt idx="5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4DE2-1C45-8AFD-1B8559E3859C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082A54"/>
            </a:solidFill>
            <a:ln w="25400">
              <a:solidFill>
                <a:srgbClr val="EBEBEB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EBEDF1"/>
              </a:solidFill>
              <a:ln w="25400">
                <a:solidFill>
                  <a:srgbClr val="EBEBE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4DE2-1C45-8AFD-1B8559E3859C}"/>
              </c:ext>
            </c:extLst>
          </c:dPt>
          <c:dPt>
            <c:idx val="4"/>
            <c:invertIfNegative val="0"/>
            <c:bubble3D val="0"/>
            <c:spPr>
              <a:solidFill>
                <a:srgbClr val="EBEDF0"/>
              </a:solidFill>
              <a:ln w="25400">
                <a:solidFill>
                  <a:srgbClr val="EBEBE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4DE2-1C45-8AFD-1B8559E3859C}"/>
              </c:ext>
            </c:extLst>
          </c:dPt>
          <c:dPt>
            <c:idx val="5"/>
            <c:invertIfNegative val="0"/>
            <c:bubble3D val="0"/>
            <c:spPr>
              <a:solidFill>
                <a:srgbClr val="EBEDF1"/>
              </a:solidFill>
              <a:ln w="25400">
                <a:solidFill>
                  <a:srgbClr val="EBEBE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4DE2-1C45-8AFD-1B8559E3859C}"/>
              </c:ext>
            </c:extLst>
          </c:dPt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Sheet1!$F$2:$F$7</c:f>
              <c:numCache>
                <c:formatCode>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</c:v>
                </c:pt>
                <c:pt idx="4">
                  <c:v>33.200000000000003</c:v>
                </c:pt>
                <c:pt idx="5">
                  <c:v>79.3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4DE2-1C45-8AFD-1B8559E385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876879568"/>
        <c:axId val="1876109616"/>
      </c:barChart>
      <c:catAx>
        <c:axId val="1876879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2400" b="0" i="0" u="none" strike="noStrike" kern="1200" baseline="0" dirty="0">
                    <a:solidFill>
                      <a:srgbClr val="0E2841"/>
                    </a:solidFill>
                    <a:latin typeface="Cambria" panose="02040503050406030204" pitchFamily="18" charset="0"/>
                  </a:rPr>
                  <a:t>P/E cycle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2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76109616"/>
        <c:crosses val="autoZero"/>
        <c:auto val="1"/>
        <c:lblAlgn val="ctr"/>
        <c:lblOffset val="100"/>
        <c:noMultiLvlLbl val="0"/>
      </c:catAx>
      <c:valAx>
        <c:axId val="1876109616"/>
        <c:scaling>
          <c:orientation val="minMax"/>
          <c:max val="100"/>
          <c:min val="0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altLang="ko-KR" dirty="0"/>
                  <a:t>#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of</a:t>
                </a:r>
                <a:r>
                  <a:rPr lang="en-US" altLang="ko-KR" baseline="0" dirty="0"/>
                  <a:t> blocks [%]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2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in"/>
        <c:minorTickMark val="in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76879568"/>
        <c:crosses val="autoZero"/>
        <c:crossBetween val="between"/>
        <c:majorUnit val="20"/>
        <c:minorUnit val="5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2"/>
          </a:solidFill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521236237333289"/>
          <c:y val="9.4149546268223805E-2"/>
          <c:w val="0.71097112860892375"/>
          <c:h val="0.60582707851224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17.77777778</c:v>
                </c:pt>
              </c:strCache>
            </c:strRef>
          </c:tx>
          <c:spPr>
            <a:solidFill>
              <a:srgbClr val="F0C571"/>
            </a:solidFill>
            <a:ln w="25400">
              <a:solidFill>
                <a:schemeClr val="tx1"/>
              </a:solidFill>
            </a:ln>
            <a:effectLst/>
          </c:spPr>
          <c:invertIfNegative val="0"/>
          <c:cat>
            <c:strRef>
              <c:f>Sheet1!$B$1:$G$1</c:f>
              <c:strCache>
                <c:ptCount val="6"/>
                <c:pt idx="0">
                  <c:v>8</c:v>
                </c:pt>
                <c:pt idx="1">
                  <c:v>8.5</c:v>
                </c:pt>
                <c:pt idx="2">
                  <c:v>9</c:v>
                </c:pt>
                <c:pt idx="3">
                  <c:v>9.5</c:v>
                </c:pt>
                <c:pt idx="4">
                  <c:v>10</c:v>
                </c:pt>
                <c:pt idx="5">
                  <c:v>10.5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17.777777777777779</c:v>
                </c:pt>
                <c:pt idx="1">
                  <c:v>15.555555555555555</c:v>
                </c:pt>
                <c:pt idx="2">
                  <c:v>14.444444444444443</c:v>
                </c:pt>
                <c:pt idx="3">
                  <c:v>12.222222222222221</c:v>
                </c:pt>
                <c:pt idx="4">
                  <c:v>11.111111111111111</c:v>
                </c:pt>
                <c:pt idx="5">
                  <c:v>11.111111111111111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FC9-AB41-95BC-85FD0B5C10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8"/>
        <c:axId val="776720175"/>
        <c:axId val="776721887"/>
      </c:barChart>
      <c:catAx>
        <c:axId val="776720175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2400" b="0" i="0" u="none" strike="noStrike" kern="1200" baseline="0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Total erase latency [</a:t>
                </a:r>
                <a:r>
                  <a:rPr lang="en-US" sz="2400" b="0" i="0" u="none" strike="noStrike" kern="1200" baseline="0" dirty="0" err="1">
                    <a:solidFill>
                      <a:prstClr val="black"/>
                    </a:solidFill>
                    <a:latin typeface="Cambria" panose="02040503050406030204" pitchFamily="18" charset="0"/>
                  </a:rPr>
                  <a:t>ms</a:t>
                </a:r>
                <a:r>
                  <a:rPr lang="en-US" sz="2400" b="0" i="0" u="none" strike="noStrike" kern="1200" baseline="0" dirty="0">
                    <a:solidFill>
                      <a:prstClr val="black"/>
                    </a:solidFill>
                    <a:latin typeface="Cambria" panose="02040503050406030204" pitchFamily="18" charset="0"/>
                  </a:rPr>
                  <a:t>]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776721887"/>
        <c:crosses val="autoZero"/>
        <c:auto val="1"/>
        <c:lblAlgn val="ctr"/>
        <c:lblOffset val="100"/>
        <c:noMultiLvlLbl val="0"/>
      </c:catAx>
      <c:valAx>
        <c:axId val="776721887"/>
        <c:scaling>
          <c:orientation val="minMax"/>
          <c:max val="20"/>
          <c:min val="0"/>
        </c:scaling>
        <c:delete val="0"/>
        <c:axPos val="l"/>
        <c:majorGridlines>
          <c:spPr>
            <a:ln w="635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dirty="0">
                    <a:solidFill>
                      <a:schemeClr val="tx1"/>
                    </a:solidFill>
                  </a:rPr>
                  <a:t># of blocks [%]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in"/>
        <c:minorTickMark val="in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776720175"/>
        <c:crosses val="autoZero"/>
        <c:crossBetween val="between"/>
        <c:majorUnit val="5"/>
        <c:minorUnit val="1"/>
      </c:valAx>
      <c:spPr>
        <a:solidFill>
          <a:schemeClr val="bg1"/>
        </a:solidFill>
        <a:ln w="254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6350">
      <a:noFill/>
    </a:ln>
    <a:effectLst/>
  </c:spPr>
  <c:txPr>
    <a:bodyPr/>
    <a:lstStyle/>
    <a:p>
      <a:pPr>
        <a:defRPr sz="2400">
          <a:solidFill>
            <a:schemeClr val="tx1"/>
          </a:solidFill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3996568312588992"/>
          <c:y val="0.16069161210067748"/>
          <c:w val="0.74634350112967185"/>
          <c:h val="0.6021177216473058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1</c:v>
                </c:pt>
              </c:strCache>
            </c:strRef>
          </c:tx>
          <c:spPr>
            <a:solidFill>
              <a:srgbClr val="F7F1F8"/>
            </a:solidFill>
            <a:ln w="25400">
              <a:solidFill>
                <a:srgbClr val="EAEAEA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7F1F8"/>
              </a:solidFill>
              <a:ln w="25400">
                <a:solidFill>
                  <a:srgbClr val="EAEAE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5B8-DB4B-949F-42533FA85F23}"/>
              </c:ext>
            </c:extLst>
          </c:dPt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Sheet1!$B$2:$B$7</c:f>
              <c:numCache>
                <c:formatCode>0</c:formatCode>
                <c:ptCount val="6"/>
                <c:pt idx="0">
                  <c:v>100</c:v>
                </c:pt>
                <c:pt idx="1">
                  <c:v>76.5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5B8-DB4B-949F-42533FA85F2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</c:v>
                </c:pt>
              </c:strCache>
            </c:strRef>
          </c:tx>
          <c:spPr>
            <a:solidFill>
              <a:srgbClr val="F1F7F6"/>
            </a:solidFill>
            <a:ln w="25400">
              <a:solidFill>
                <a:srgbClr val="EAEAEA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2F8F7"/>
              </a:solidFill>
              <a:ln w="25400">
                <a:solidFill>
                  <a:srgbClr val="EBEBE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15B8-DB4B-949F-42533FA85F23}"/>
              </c:ext>
            </c:extLst>
          </c:dPt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Sheet1!$C$2:$C$7</c:f>
              <c:numCache>
                <c:formatCode>0</c:formatCode>
                <c:ptCount val="6"/>
                <c:pt idx="0">
                  <c:v>0</c:v>
                </c:pt>
                <c:pt idx="1">
                  <c:v>18.399999999999999</c:v>
                </c:pt>
                <c:pt idx="2">
                  <c:v>56.6</c:v>
                </c:pt>
                <c:pt idx="3">
                  <c:v>21.5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5B8-DB4B-949F-42533FA85F2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3</c:v>
                </c:pt>
              </c:strCache>
            </c:strRef>
          </c:tx>
          <c:spPr>
            <a:solidFill>
              <a:srgbClr val="FEFAF3"/>
            </a:solidFill>
            <a:ln w="25400">
              <a:solidFill>
                <a:srgbClr val="EAEAEA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FEFAF3"/>
              </a:solidFill>
              <a:ln w="25400">
                <a:solidFill>
                  <a:srgbClr val="EAEAE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5B8-DB4B-949F-42533FA85F23}"/>
              </c:ext>
            </c:extLst>
          </c:dPt>
          <c:dPt>
            <c:idx val="2"/>
            <c:invertIfNegative val="0"/>
            <c:bubble3D val="0"/>
            <c:spPr>
              <a:solidFill>
                <a:srgbClr val="FEFAF3"/>
              </a:solidFill>
              <a:ln w="25400">
                <a:solidFill>
                  <a:srgbClr val="EAEAEA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5B8-DB4B-949F-42533FA85F23}"/>
              </c:ext>
            </c:extLst>
          </c:dPt>
          <c:dPt>
            <c:idx val="3"/>
            <c:invertIfNegative val="0"/>
            <c:bubble3D val="0"/>
            <c:spPr>
              <a:solidFill>
                <a:srgbClr val="F0C571"/>
              </a:solidFill>
              <a:ln w="254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5B8-DB4B-949F-42533FA85F23}"/>
              </c:ext>
            </c:extLst>
          </c:dPt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Sheet1!$D$2:$D$7</c:f>
              <c:numCache>
                <c:formatCode>0</c:formatCode>
                <c:ptCount val="6"/>
                <c:pt idx="0">
                  <c:v>0</c:v>
                </c:pt>
                <c:pt idx="1">
                  <c:v>5.0999999999999996</c:v>
                </c:pt>
                <c:pt idx="2">
                  <c:v>36.4</c:v>
                </c:pt>
                <c:pt idx="3">
                  <c:v>44.4</c:v>
                </c:pt>
                <c:pt idx="4">
                  <c:v>22.7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5B8-DB4B-949F-42533FA85F2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4</c:v>
                </c:pt>
              </c:strCache>
            </c:strRef>
          </c:tx>
          <c:spPr>
            <a:solidFill>
              <a:srgbClr val="E02B35"/>
            </a:solidFill>
            <a:ln w="25400">
              <a:solidFill>
                <a:srgbClr val="EBEBEB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FDEDEE"/>
              </a:solidFill>
              <a:ln w="25400">
                <a:solidFill>
                  <a:srgbClr val="EBEBE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15B8-DB4B-949F-42533FA85F23}"/>
              </c:ext>
            </c:extLst>
          </c:dPt>
          <c:dPt>
            <c:idx val="3"/>
            <c:invertIfNegative val="0"/>
            <c:bubble3D val="0"/>
            <c:spPr>
              <a:solidFill>
                <a:srgbClr val="FEEDEF"/>
              </a:solidFill>
              <a:ln w="25400">
                <a:solidFill>
                  <a:srgbClr val="EBEBE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0-15B8-DB4B-949F-42533FA85F23}"/>
              </c:ext>
            </c:extLst>
          </c:dPt>
          <c:dPt>
            <c:idx val="4"/>
            <c:invertIfNegative val="0"/>
            <c:bubble3D val="0"/>
            <c:spPr>
              <a:solidFill>
                <a:srgbClr val="FDEDEE"/>
              </a:solidFill>
              <a:ln w="25400">
                <a:solidFill>
                  <a:srgbClr val="EBEBE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2-15B8-DB4B-949F-42533FA85F23}"/>
              </c:ext>
            </c:extLst>
          </c:dPt>
          <c:dPt>
            <c:idx val="5"/>
            <c:invertIfNegative val="0"/>
            <c:bubble3D val="0"/>
            <c:spPr>
              <a:solidFill>
                <a:srgbClr val="FEEDEF"/>
              </a:solidFill>
              <a:ln w="25400">
                <a:solidFill>
                  <a:srgbClr val="EBEBE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15B8-DB4B-949F-42533FA85F23}"/>
              </c:ext>
            </c:extLst>
          </c:dPt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Sheet1!$E$2:$E$7</c:f>
              <c:numCache>
                <c:formatCode>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7</c:v>
                </c:pt>
                <c:pt idx="3">
                  <c:v>26.1</c:v>
                </c:pt>
                <c:pt idx="4">
                  <c:v>45.1</c:v>
                </c:pt>
                <c:pt idx="5">
                  <c:v>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15B8-DB4B-949F-42533FA85F23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5</c:v>
                </c:pt>
              </c:strCache>
            </c:strRef>
          </c:tx>
          <c:spPr>
            <a:solidFill>
              <a:srgbClr val="082A54"/>
            </a:solidFill>
            <a:ln w="25400">
              <a:solidFill>
                <a:srgbClr val="EBEBEB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EBEDF1"/>
              </a:solidFill>
              <a:ln w="25400">
                <a:solidFill>
                  <a:srgbClr val="EBEBE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15B8-DB4B-949F-42533FA85F23}"/>
              </c:ext>
            </c:extLst>
          </c:dPt>
          <c:dPt>
            <c:idx val="4"/>
            <c:invertIfNegative val="0"/>
            <c:bubble3D val="0"/>
            <c:spPr>
              <a:solidFill>
                <a:srgbClr val="EBEDF0"/>
              </a:solidFill>
              <a:ln w="25400">
                <a:solidFill>
                  <a:srgbClr val="EBEBE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15B8-DB4B-949F-42533FA85F23}"/>
              </c:ext>
            </c:extLst>
          </c:dPt>
          <c:dPt>
            <c:idx val="5"/>
            <c:invertIfNegative val="0"/>
            <c:bubble3D val="0"/>
            <c:spPr>
              <a:solidFill>
                <a:srgbClr val="EBEDF1"/>
              </a:solidFill>
              <a:ln w="25400">
                <a:solidFill>
                  <a:srgbClr val="EBEBEB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15B8-DB4B-949F-42533FA85F23}"/>
              </c:ext>
            </c:extLst>
          </c:dPt>
          <c:cat>
            <c:strRef>
              <c:f>Sheet1!$A$2:$A$7</c:f>
              <c:strCache>
                <c:ptCount val="6"/>
                <c:pt idx="0">
                  <c:v>0K</c:v>
                </c:pt>
                <c:pt idx="1">
                  <c:v>1K</c:v>
                </c:pt>
                <c:pt idx="2">
                  <c:v>2K</c:v>
                </c:pt>
                <c:pt idx="3">
                  <c:v>3K</c:v>
                </c:pt>
                <c:pt idx="4">
                  <c:v>4K</c:v>
                </c:pt>
                <c:pt idx="5">
                  <c:v>5K</c:v>
                </c:pt>
              </c:strCache>
            </c:strRef>
          </c:cat>
          <c:val>
            <c:numRef>
              <c:f>Sheet1!$F$2:$F$7</c:f>
              <c:numCache>
                <c:formatCode>0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</c:v>
                </c:pt>
                <c:pt idx="4">
                  <c:v>33.200000000000003</c:v>
                </c:pt>
                <c:pt idx="5">
                  <c:v>79.3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C-15B8-DB4B-949F-42533FA85F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876879568"/>
        <c:axId val="1876109616"/>
      </c:barChart>
      <c:catAx>
        <c:axId val="187687956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sz="2400" b="0" i="0" u="none" strike="noStrike" kern="1200" baseline="0">
                    <a:solidFill>
                      <a:srgbClr val="0E2841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sz="2400" b="0" i="0" u="none" strike="noStrike" kern="1200" baseline="0" dirty="0">
                    <a:solidFill>
                      <a:srgbClr val="0E2841"/>
                    </a:solidFill>
                    <a:latin typeface="Cambria" panose="02040503050406030204" pitchFamily="18" charset="0"/>
                  </a:rPr>
                  <a:t>P/E cycle count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2400" b="0" i="0" u="none" strike="noStrike" kern="1200" baseline="0">
                  <a:solidFill>
                    <a:srgbClr val="0E2841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254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76109616"/>
        <c:crosses val="autoZero"/>
        <c:auto val="1"/>
        <c:lblAlgn val="ctr"/>
        <c:lblOffset val="100"/>
        <c:noMultiLvlLbl val="0"/>
      </c:catAx>
      <c:valAx>
        <c:axId val="1876109616"/>
        <c:scaling>
          <c:orientation val="minMax"/>
          <c:max val="100"/>
          <c:min val="0"/>
        </c:scaling>
        <c:delete val="0"/>
        <c:axPos val="l"/>
        <c:majorGridlines>
          <c:spPr>
            <a:ln w="3175" cap="flat" cmpd="sng" algn="ctr">
              <a:solidFill>
                <a:schemeClr val="bg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2"/>
                    </a:solidFill>
                    <a:latin typeface="Cambria" panose="02040503050406030204" pitchFamily="18" charset="0"/>
                    <a:ea typeface="+mn-ea"/>
                    <a:cs typeface="+mn-cs"/>
                  </a:defRPr>
                </a:pPr>
                <a:r>
                  <a:rPr lang="en-US" altLang="ko-KR" dirty="0"/>
                  <a:t>#</a:t>
                </a:r>
                <a:r>
                  <a:rPr lang="ko-KR" altLang="en-US" dirty="0"/>
                  <a:t> </a:t>
                </a:r>
                <a:r>
                  <a:rPr lang="en-US" altLang="ko-KR" dirty="0"/>
                  <a:t>of</a:t>
                </a:r>
                <a:r>
                  <a:rPr lang="en-US" altLang="ko-KR" baseline="0" dirty="0"/>
                  <a:t> blocks [%]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2"/>
                  </a:solidFill>
                  <a:latin typeface="Cambria" panose="02040503050406030204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in"/>
        <c:minorTickMark val="in"/>
        <c:tickLblPos val="nextTo"/>
        <c:spPr>
          <a:noFill/>
          <a:ln w="2540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2"/>
                </a:solidFill>
                <a:latin typeface="Cambria" panose="02040503050406030204" pitchFamily="18" charset="0"/>
                <a:ea typeface="+mn-ea"/>
                <a:cs typeface="+mn-cs"/>
              </a:defRPr>
            </a:pPr>
            <a:endParaRPr lang="en-US"/>
          </a:p>
        </c:txPr>
        <c:crossAx val="1876879568"/>
        <c:crosses val="autoZero"/>
        <c:crossBetween val="between"/>
        <c:majorUnit val="20"/>
        <c:minorUnit val="5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>
          <a:solidFill>
            <a:schemeClr val="tx2"/>
          </a:solidFill>
          <a:latin typeface="Cambria" panose="020405030504060302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K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70C58F-F7EB-E741-9C54-11B08A0F65AC}" type="datetimeFigureOut">
              <a:rPr lang="en-KR" smtClean="0"/>
              <a:t>05/24/2024</a:t>
            </a:fld>
            <a:endParaRPr lang="en-K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K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BC0FF-127B-DF4A-AD87-CF026C77610A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424850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0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442876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9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6787198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10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2087930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11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623998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12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9576828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13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278874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14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350793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15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7124106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16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413441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17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407411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18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913903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1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243510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19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6876898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20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2198068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21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4903629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22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7274440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23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415402503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24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6754911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25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426099778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26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65914451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27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4391691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28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6903184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2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8244903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29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8196010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30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6566088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31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40032998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32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1593779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33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8526014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34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6167405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35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6687856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36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55000237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37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8068340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38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9166138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3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42175408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39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5449446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40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18489885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41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90037753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42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22606346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43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5600142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44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0049432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45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02518243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46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8423400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47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423987865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48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41418094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4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63334518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49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3451404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50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0617791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51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427714198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52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04748882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53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16439626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54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43674093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55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56516867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56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29927382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57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12235287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58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080840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5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56015296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59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0758442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60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99198310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61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12196368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62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55629643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63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64608043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64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784057837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65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19754821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66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33740865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67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95376352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68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9793375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6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01611522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69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76034847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70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977119345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71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175056497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72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611874826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73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75969156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74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3910729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75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32453579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76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071525277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78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417362266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79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9226834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7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21794427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80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684849903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81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079497954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82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28369531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83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269799861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84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92172334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85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014589908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86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528790818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87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4185799811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88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5887178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89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5817055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8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751752868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90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912812512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91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807156089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9BC0FF-127B-DF4A-AD87-CF026C77610A}" type="slidenum">
              <a:rPr lang="en-KR" smtClean="0"/>
              <a:t>92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538161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F95991-4F06-5930-D318-85F60B08A2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EA4B53-00CD-3220-8E78-58E629F26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K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0C44B5-7986-1102-6DFA-2910E5F0F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2D3FD8-43BD-C94F-B813-F89E4EE8F137}" type="datetime1">
              <a:rPr lang="en-US" smtClean="0"/>
              <a:t>5/24/2024</a:t>
            </a:fld>
            <a:endParaRPr lang="en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E5EEB3-8D86-D829-BD1E-3EF35D8F43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E4581-B10A-D26E-3F12-C8FBF6A01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AAA4-2878-EC4A-B18E-DF378CE3ECDA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40671164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0349F-8A0C-3606-FE09-5FF3480C9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49D728-2245-0590-45BF-D06602883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3C8D0A-6C71-7644-0A9C-3793C47CB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1F3E-9CE4-0D44-A070-10DABF710AD9}" type="datetime1">
              <a:rPr lang="en-US" smtClean="0"/>
              <a:t>5/24/2024</a:t>
            </a:fld>
            <a:endParaRPr lang="en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0B25A-88D6-CA3E-8184-6E2583503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106B1B-77A1-1C8D-C4DB-68030647A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AAA4-2878-EC4A-B18E-DF378CE3ECDA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38299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C948B1-95AC-6495-1D2B-36DCB51882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DE28EEB-4110-7064-EAF2-66A717287E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2EB6FB-62F9-E82D-41F8-750E92D75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B938-7987-F442-89F5-A75AE956FC82}" type="datetime1">
              <a:rPr lang="en-US" smtClean="0"/>
              <a:t>5/24/2024</a:t>
            </a:fld>
            <a:endParaRPr lang="en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0C8AED-A100-1A98-49EB-E1EB52D9D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35E48-A271-FEB2-1AEC-D872D8961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AAA4-2878-EC4A-B18E-DF378CE3ECDA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314443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17883-A909-FBF1-2D91-DE865459F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729" y="136525"/>
            <a:ext cx="11046542" cy="1325563"/>
          </a:xfrm>
        </p:spPr>
        <p:txBody>
          <a:bodyPr>
            <a:normAutofit/>
          </a:bodyPr>
          <a:lstStyle>
            <a:lvl1pPr>
              <a:defRPr sz="4000" b="1" i="0"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K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19C1A6-9934-4F85-949A-5411407D3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730" y="1362726"/>
            <a:ext cx="11046541" cy="4993623"/>
          </a:xfrm>
        </p:spPr>
        <p:txBody>
          <a:bodyPr/>
          <a:lstStyle>
            <a:lvl1pPr marL="0" indent="0">
              <a:buNone/>
              <a:defRPr sz="3200" b="0" i="0">
                <a:latin typeface="+mn-lt"/>
              </a:defRPr>
            </a:lvl1pPr>
            <a:lvl2pPr>
              <a:defRPr sz="2800" b="0" i="0">
                <a:latin typeface="+mn-lt"/>
              </a:defRPr>
            </a:lvl2pPr>
            <a:lvl3pPr>
              <a:defRPr b="0" i="0">
                <a:latin typeface="+mn-lt"/>
              </a:defRPr>
            </a:lvl3pPr>
            <a:lvl4pPr>
              <a:defRPr b="0" i="0">
                <a:latin typeface="+mn-lt"/>
              </a:defRPr>
            </a:lvl4pPr>
            <a:lvl5pPr>
              <a:defRPr b="0" i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K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DB0D50-EC76-0AEE-1DB5-1565073C4C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2729" y="6356350"/>
            <a:ext cx="2743200" cy="365125"/>
          </a:xfrm>
        </p:spPr>
        <p:txBody>
          <a:bodyPr/>
          <a:lstStyle/>
          <a:p>
            <a:fld id="{AD04B663-3A52-9142-8466-36B8DF7ACD8F}" type="datetime1">
              <a:rPr lang="en-US" smtClean="0"/>
              <a:t>5/24/2024</a:t>
            </a:fld>
            <a:endParaRPr lang="en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CFFD85-06A3-BC05-C017-927930C84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9F40C-76C8-A124-8471-BF28F6A7C4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3347" y="6311898"/>
            <a:ext cx="2743200" cy="365125"/>
          </a:xfrm>
        </p:spPr>
        <p:txBody>
          <a:bodyPr/>
          <a:lstStyle>
            <a:lvl1pPr>
              <a:defRPr sz="2000"/>
            </a:lvl1pPr>
          </a:lstStyle>
          <a:p>
            <a:fld id="{8B3FAAA4-2878-EC4A-B18E-DF378CE3ECDA}" type="slidenum">
              <a:rPr lang="en-KR" smtClean="0"/>
              <a:pPr/>
              <a:t>‹#›</a:t>
            </a:fld>
            <a:endParaRPr lang="en-KR"/>
          </a:p>
        </p:txBody>
      </p:sp>
      <p:pic>
        <p:nvPicPr>
          <p:cNvPr id="8" name="Picture 7" descr="A black background with pink letters&#10;&#10;Description automatically generated">
            <a:extLst>
              <a:ext uri="{FF2B5EF4-FFF2-40B4-BE49-F238E27FC236}">
                <a16:creationId xmlns:a16="http://schemas.microsoft.com/office/drawing/2014/main" id="{0E48AFA2-3002-DC7D-9D62-6151E09E9D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379856" y="6494461"/>
            <a:ext cx="2390786" cy="68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540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3CDB9-9522-A1A7-1C87-6D1B1B53C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C8FDC5-6DE8-80E1-57AE-523317BD86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FBBF1D-AD14-8066-A32C-A88712878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9A940-9F40-FD4D-BB24-250AC4E2E4FD}" type="datetime1">
              <a:rPr lang="en-US" smtClean="0"/>
              <a:t>5/24/2024</a:t>
            </a:fld>
            <a:endParaRPr lang="en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F32C6-C185-BCDF-1C0B-3A56206B5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0870DB-DFDE-8E7E-014D-E43EBAA83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AAA4-2878-EC4A-B18E-DF378CE3ECDA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285804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6DC94-8266-762B-4447-6A823AE4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FDD560-F322-3A00-5D76-DCAFB22AC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20B8AE-E857-1B26-385A-D8CE844FD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D9868A-879D-673F-DDBC-516EB90A3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192C4-31D0-0E4A-89D5-D91950A44D82}" type="datetime1">
              <a:rPr lang="en-US" smtClean="0"/>
              <a:t>5/24/2024</a:t>
            </a:fld>
            <a:endParaRPr lang="en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A38CEC-E907-0B8E-3D98-838F68D92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B191A4-FD63-8EFE-4E0B-C48399937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AAA4-2878-EC4A-B18E-DF378CE3ECDA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561667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960FED-B95F-BFED-1B52-52B0FE7D1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A12B3-8319-7D44-A36E-824591612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D491B6-5E9C-F8EB-36FE-6794E07E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C29EA5-30F3-4A36-4985-0DFD60415B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674ECD-3D08-ED24-16C9-D443B789A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8630345-7159-883A-5FE2-90A19BD1FD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C4C0B-EB6E-CC40-AB82-981EFC9F0410}" type="datetime1">
              <a:rPr lang="en-US" smtClean="0"/>
              <a:t>5/24/2024</a:t>
            </a:fld>
            <a:endParaRPr lang="en-K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5412D76-F09D-EC4C-C8DC-3E89865A0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481C85-9DF5-5C01-EC24-28A54EA1A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AAA4-2878-EC4A-B18E-DF378CE3ECDA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989144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9869CD-5EE1-11BF-DB4D-7119A5C6D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644FF0-22B7-6AD2-E855-6E1C6BB8D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DCEE2A-7BD0-1149-8481-B84B384BBACC}" type="datetime1">
              <a:rPr lang="en-US" smtClean="0"/>
              <a:t>5/24/2024</a:t>
            </a:fld>
            <a:endParaRPr lang="en-K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DFA6AD-E091-A83F-574A-109D5E421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799867-E725-4F53-5D45-E44F8314C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AAA4-2878-EC4A-B18E-DF378CE3ECDA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95955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3F6992-4C05-6D39-7ECE-4A4F6F7C3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7C148-1376-E140-8C45-B3FCB6057582}" type="datetime1">
              <a:rPr lang="en-US" smtClean="0"/>
              <a:t>5/24/2024</a:t>
            </a:fld>
            <a:endParaRPr lang="en-K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5DB4E2-1877-BF44-5231-BB4726D5C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D59EB7-FFF3-882A-1308-BB7D56575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AAA4-2878-EC4A-B18E-DF378CE3ECDA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93504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F9F7D-21D4-7A9C-CFAF-D0C391EFC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50D04-34E7-17BE-EC6C-7A51903600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EB4DE7-DD66-7852-966E-306152DC03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7B6979-3250-D8E9-0015-B7B635211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51603-ED57-D642-9A17-15ECD1D95377}" type="datetime1">
              <a:rPr lang="en-US" smtClean="0"/>
              <a:t>5/24/2024</a:t>
            </a:fld>
            <a:endParaRPr lang="en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56F207-02B6-7806-2B21-63CEFB8BA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4A96B4-B5B9-75EC-A9C6-7469BC7DA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AAA4-2878-EC4A-B18E-DF378CE3ECDA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404104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2450E-B8CB-77EC-73E5-D9A19BBB1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8B4E0E-104D-D992-4842-B6DDE8CD57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K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973D99-B87B-4716-DF2B-AB7E108DC6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820E19-6D34-255C-01B6-96BA34752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C3DE4A-5097-D943-A159-A3005A2A57D0}" type="datetime1">
              <a:rPr lang="en-US" smtClean="0"/>
              <a:t>5/24/2024</a:t>
            </a:fld>
            <a:endParaRPr lang="en-K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EE2E8A-A786-D20C-4DBF-4E518E423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K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A7906B-8B7B-2641-087D-7E84E97FD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AAA4-2878-EC4A-B18E-DF378CE3ECDA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989331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DEDF4B-E232-1FC8-977E-C06F3369C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K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FE9341-E1F3-0938-979B-FB7CC08C6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K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76055-A853-01C9-ABFA-09E854C5AB5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3C779E9-6568-D24C-B36E-9B02C8E1E486}" type="datetime1">
              <a:rPr lang="en-US" smtClean="0"/>
              <a:t>5/24/2024</a:t>
            </a:fld>
            <a:endParaRPr lang="en-K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40EF72-EC26-C08A-0617-352596077B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K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BA8269-630C-BF46-8FBD-9CB8538DC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3FAAA4-2878-EC4A-B18E-DF378CE3ECDA}" type="slidenum">
              <a:rPr lang="en-KR" smtClean="0"/>
              <a:t>‹#›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4022057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K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0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4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2.png"/><Relationship Id="rId3" Type="http://schemas.openxmlformats.org/officeDocument/2006/relationships/image" Target="../media/image25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40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0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7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2.png"/><Relationship Id="rId5" Type="http://schemas.openxmlformats.org/officeDocument/2006/relationships/image" Target="../media/image32.png"/><Relationship Id="rId4" Type="http://schemas.openxmlformats.org/officeDocument/2006/relationships/image" Target="../media/image2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1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10.png"/><Relationship Id="rId4" Type="http://schemas.openxmlformats.org/officeDocument/2006/relationships/image" Target="../media/image29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7.xml.rels><?xml version="1.0" encoding="UTF-8" standalone="yes"?>
<Relationships xmlns="http://schemas.openxmlformats.org/package/2006/relationships"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371.png"/><Relationship Id="rId4" Type="http://schemas.openxmlformats.org/officeDocument/2006/relationships/image" Target="../media/image381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rxiv.org/pdf/2404.10355.pdf" TargetMode="Externa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1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.png"/><Relationship Id="rId5" Type="http://schemas.openxmlformats.org/officeDocument/2006/relationships/image" Target="../media/image190.png"/><Relationship Id="rId4" Type="http://schemas.openxmlformats.org/officeDocument/2006/relationships/chart" Target="../charts/chart3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1.png"/><Relationship Id="rId4" Type="http://schemas.openxmlformats.org/officeDocument/2006/relationships/image" Target="../media/image211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1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1.png"/><Relationship Id="rId4" Type="http://schemas.openxmlformats.org/officeDocument/2006/relationships/chart" Target="../charts/chart3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1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1.png"/><Relationship Id="rId5" Type="http://schemas.openxmlformats.org/officeDocument/2006/relationships/image" Target="../media/image150.png"/><Relationship Id="rId4" Type="http://schemas.openxmlformats.org/officeDocument/2006/relationships/chart" Target="../charts/chart35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png"/><Relationship Id="rId3" Type="http://schemas.openxmlformats.org/officeDocument/2006/relationships/image" Target="../media/image241.png"/><Relationship Id="rId7" Type="http://schemas.openxmlformats.org/officeDocument/2006/relationships/image" Target="../media/image18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36.xml"/><Relationship Id="rId5" Type="http://schemas.openxmlformats.org/officeDocument/2006/relationships/image" Target="../media/image170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000.png"/><Relationship Id="rId7" Type="http://schemas.openxmlformats.org/officeDocument/2006/relationships/image" Target="../media/image2400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Relationship Id="rId9" Type="http://schemas.openxmlformats.org/officeDocument/2006/relationships/image" Target="../media/image260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271.png"/><Relationship Id="rId7" Type="http://schemas.openxmlformats.org/officeDocument/2006/relationships/image" Target="../media/image321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11" Type="http://schemas.openxmlformats.org/officeDocument/2006/relationships/image" Target="../media/image350.png"/><Relationship Id="rId5" Type="http://schemas.openxmlformats.org/officeDocument/2006/relationships/image" Target="../media/image301.png"/><Relationship Id="rId10" Type="http://schemas.openxmlformats.org/officeDocument/2006/relationships/image" Target="../media/image281.png"/><Relationship Id="rId4" Type="http://schemas.openxmlformats.org/officeDocument/2006/relationships/image" Target="../media/image290.png"/><Relationship Id="rId9" Type="http://schemas.openxmlformats.org/officeDocument/2006/relationships/image" Target="../media/image340.png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3" Type="http://schemas.openxmlformats.org/officeDocument/2006/relationships/image" Target="../media/image271.png"/><Relationship Id="rId7" Type="http://schemas.openxmlformats.org/officeDocument/2006/relationships/image" Target="../media/image321.png"/><Relationship Id="rId12" Type="http://schemas.openxmlformats.org/officeDocument/2006/relationships/image" Target="../media/image390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1.png"/><Relationship Id="rId11" Type="http://schemas.openxmlformats.org/officeDocument/2006/relationships/image" Target="../media/image380.png"/><Relationship Id="rId5" Type="http://schemas.openxmlformats.org/officeDocument/2006/relationships/image" Target="../media/image301.png"/><Relationship Id="rId10" Type="http://schemas.openxmlformats.org/officeDocument/2006/relationships/image" Target="../media/image370.png"/><Relationship Id="rId4" Type="http://schemas.openxmlformats.org/officeDocument/2006/relationships/image" Target="../media/image290.png"/><Relationship Id="rId9" Type="http://schemas.openxmlformats.org/officeDocument/2006/relationships/image" Target="../media/image360.png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000.png"/><Relationship Id="rId7" Type="http://schemas.openxmlformats.org/officeDocument/2006/relationships/image" Target="../media/image2400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Relationship Id="rId9" Type="http://schemas.openxmlformats.org/officeDocument/2006/relationships/image" Target="../media/image260.png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0.png"/><Relationship Id="rId3" Type="http://schemas.openxmlformats.org/officeDocument/2006/relationships/image" Target="../media/image2000.png"/><Relationship Id="rId7" Type="http://schemas.openxmlformats.org/officeDocument/2006/relationships/image" Target="../media/image240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0.png"/><Relationship Id="rId5" Type="http://schemas.openxmlformats.org/officeDocument/2006/relationships/image" Target="../media/image220.png"/><Relationship Id="rId4" Type="http://schemas.openxmlformats.org/officeDocument/2006/relationships/image" Target="../media/image210.png"/><Relationship Id="rId9" Type="http://schemas.openxmlformats.org/officeDocument/2006/relationships/image" Target="../media/image260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chart" Target="../charts/chart38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1.png"/><Relationship Id="rId4" Type="http://schemas.openxmlformats.org/officeDocument/2006/relationships/image" Target="../media/image45.pn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1.png"/><Relationship Id="rId4" Type="http://schemas.openxmlformats.org/officeDocument/2006/relationships/image" Target="../media/image45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chart" Target="../charts/chart41.xml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5050-9404-220B-F560-C3BAF3F9B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079" y="344909"/>
            <a:ext cx="11061842" cy="2387600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Helvetica" pitchFamily="2" charset="0"/>
                <a:ea typeface="Noto Sans ExtraBold" panose="020B0502040504020204" pitchFamily="34" charset="0"/>
                <a:cs typeface="Noto Sans ExtraBold" panose="020B0502040504020204" pitchFamily="34" charset="0"/>
              </a:rPr>
              <a:t>AERO: Adaptive Erase Operation for Improving Lifetime and Performance of Modern NAND Flash-Based SSDs</a:t>
            </a:r>
            <a:endParaRPr lang="en-KR" sz="4000" b="1" dirty="0">
              <a:latin typeface="Helvetica" pitchFamily="2" charset="0"/>
              <a:ea typeface="Noto Sans ExtraBold" panose="020B0502040504020204" pitchFamily="34" charset="0"/>
              <a:cs typeface="Noto Sans ExtraBold" panose="020B05020405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586048-3145-4C38-D334-EA8137E67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7504" y="2951075"/>
            <a:ext cx="10056992" cy="1655762"/>
          </a:xfrm>
        </p:spPr>
        <p:txBody>
          <a:bodyPr>
            <a:normAutofit/>
          </a:bodyPr>
          <a:lstStyle/>
          <a:p>
            <a:r>
              <a:rPr lang="en-US" altLang="ko-KR" b="1" dirty="0" err="1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Sungjun</a:t>
            </a:r>
            <a:r>
              <a:rPr lang="en-KR" altLang="ko-KR" b="1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Cho</a:t>
            </a:r>
            <a:r>
              <a:rPr lang="en-KR" altLang="ko-KR" b="1" baseline="30000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</a:t>
            </a:r>
            <a:r>
              <a:rPr lang="en-KR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 Beomjun Kim</a:t>
            </a:r>
            <a:r>
              <a:rPr lang="en-KR" baseline="30000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</a:t>
            </a:r>
            <a:r>
              <a:rPr lang="en-KR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 Hyunuk Cho</a:t>
            </a:r>
            <a:r>
              <a:rPr lang="en-KR" baseline="30000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</a:t>
            </a:r>
            <a:r>
              <a:rPr lang="en-KR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 Gyeongseob Seo</a:t>
            </a:r>
            <a:r>
              <a:rPr lang="en-KR" baseline="30000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</a:t>
            </a:r>
            <a:r>
              <a:rPr lang="en-KR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</a:t>
            </a:r>
          </a:p>
          <a:p>
            <a:r>
              <a:rPr lang="en-KR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Onur Mutlu</a:t>
            </a:r>
            <a:r>
              <a:rPr lang="en-KR" baseline="30000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3</a:t>
            </a:r>
            <a:r>
              <a:rPr lang="en-KR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</a:t>
            </a:r>
            <a:r>
              <a:rPr lang="ko-KR" altLang="en-US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KR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Myungsuk Kim</a:t>
            </a:r>
            <a:r>
              <a:rPr lang="en-KR" baseline="30000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</a:t>
            </a:r>
            <a:r>
              <a:rPr lang="en-KR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ko-KR" altLang="en-US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KR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Jisung Park</a:t>
            </a:r>
            <a:r>
              <a:rPr lang="en-KR" baseline="30000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133C846-D2BD-24E3-40D3-16BD89DBC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330" y="4952292"/>
            <a:ext cx="2212556" cy="5488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FC3B5F-EEB9-C0A0-C630-3CC9693CC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104" y="4129724"/>
            <a:ext cx="1332799" cy="1332799"/>
          </a:xfrm>
          <a:prstGeom prst="rect">
            <a:avLst/>
          </a:prstGeom>
        </p:spPr>
      </p:pic>
      <p:pic>
        <p:nvPicPr>
          <p:cNvPr id="20" name="Picture 19" descr="A black and orange logo&#10;&#10;Description automatically generated">
            <a:extLst>
              <a:ext uri="{FF2B5EF4-FFF2-40B4-BE49-F238E27FC236}">
                <a16:creationId xmlns:a16="http://schemas.microsoft.com/office/drawing/2014/main" id="{287302C0-0988-8540-3D2D-B21E01FCA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7742" y="4397766"/>
            <a:ext cx="1920982" cy="54885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65D0531-3226-9456-4B42-77979AFD63C3}"/>
              </a:ext>
            </a:extLst>
          </p:cNvPr>
          <p:cNvSpPr txBox="1"/>
          <p:nvPr/>
        </p:nvSpPr>
        <p:spPr>
          <a:xfrm>
            <a:off x="1798068" y="4020138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sz="2400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A63411-9559-9B22-BB8C-13EA055FBBDC}"/>
              </a:ext>
            </a:extLst>
          </p:cNvPr>
          <p:cNvSpPr txBox="1"/>
          <p:nvPr/>
        </p:nvSpPr>
        <p:spPr>
          <a:xfrm>
            <a:off x="5147133" y="4020138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sz="2400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38C929-E796-D915-97F6-238A19F2FA5D}"/>
              </a:ext>
            </a:extLst>
          </p:cNvPr>
          <p:cNvSpPr txBox="1"/>
          <p:nvPr/>
        </p:nvSpPr>
        <p:spPr>
          <a:xfrm>
            <a:off x="8612600" y="4020138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sz="2400" dirty="0"/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FD678A-E662-F6EE-01DE-32ED5A9404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930" t="42641" r="38299" b="39881"/>
          <a:stretch/>
        </p:blipFill>
        <p:spPr>
          <a:xfrm>
            <a:off x="2105187" y="4091723"/>
            <a:ext cx="1255598" cy="120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black background with pink letters&#10;&#10;Description automatically generated">
            <a:extLst>
              <a:ext uri="{FF2B5EF4-FFF2-40B4-BE49-F238E27FC236}">
                <a16:creationId xmlns:a16="http://schemas.microsoft.com/office/drawing/2014/main" id="{3E9A39CE-E6D2-E033-5C2F-0D4501D7BE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7593" y="5231797"/>
            <a:ext cx="2390786" cy="68923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08D1E3-2EE6-9529-2BC1-490EB0047746}"/>
              </a:ext>
            </a:extLst>
          </p:cNvPr>
          <p:cNvSpPr txBox="1"/>
          <p:nvPr/>
        </p:nvSpPr>
        <p:spPr>
          <a:xfrm>
            <a:off x="4677985" y="5867867"/>
            <a:ext cx="2836034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elvetica" pitchFamily="2" charset="0"/>
              </a:rPr>
              <a:t>ASPLOS 2024</a:t>
            </a:r>
          </a:p>
          <a:p>
            <a:pPr algn="ctr"/>
            <a:r>
              <a:rPr lang="en-US" altLang="ko-KR" sz="2400" b="1" dirty="0">
                <a:latin typeface="Helvetica" pitchFamily="2" charset="0"/>
              </a:rPr>
              <a:t>Session 9B: SSDs</a:t>
            </a:r>
            <a:endParaRPr lang="en-KR" altLang="ko-KR" sz="24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688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18FDC-5CC4-E16C-7B17-9DA453501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Erase Operation: More Details</a:t>
            </a:r>
            <a:endParaRPr lang="en-K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AE5D59-A702-2C85-888B-6552F18B78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KR" dirty="0"/>
                  <a:t>Erase operation consists of </a:t>
                </a:r>
                <a:r>
                  <a:rPr lang="en-KR" dirty="0">
                    <a:latin typeface="Aptos" panose="020B0004020202020204" pitchFamily="34" charset="0"/>
                  </a:rPr>
                  <a:t>two steps</a:t>
                </a:r>
              </a:p>
              <a:p>
                <a:pPr marL="1143000" lvl="1" indent="-457200">
                  <a:buClr>
                    <a:schemeClr val="tx1"/>
                  </a:buClr>
                </a:pPr>
                <a:r>
                  <a:rPr lang="en-KR" dirty="0">
                    <a:solidFill>
                      <a:srgbClr val="298C8C"/>
                    </a:solidFill>
                    <a:latin typeface="Aptos" panose="020B0004020202020204" pitchFamily="34" charset="0"/>
                  </a:rPr>
                  <a:t>Erase pulse (EP): </a:t>
                </a:r>
                <a:r>
                  <a:rPr lang="en-KR" dirty="0">
                    <a:latin typeface="Aptos" panose="020B0004020202020204" pitchFamily="34" charset="0"/>
                  </a:rPr>
                  <a:t>Applies</a:t>
                </a:r>
                <a:r>
                  <a:rPr lang="en-KR" dirty="0">
                    <a:solidFill>
                      <a:srgbClr val="298C8C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KR" dirty="0">
                    <a:latin typeface="Aptos" panose="020B0004020202020204" pitchFamily="34" charset="0"/>
                  </a:rPr>
                  <a:t>high voltage for </a:t>
                </a:r>
                <a:r>
                  <a:rPr lang="en-KR" b="1" dirty="0">
                    <a:solidFill>
                      <a:srgbClr val="6F47E5"/>
                    </a:solidFill>
                    <a:latin typeface="Aptos SemiBold" panose="020B0004020202020204" pitchFamily="34" charset="0"/>
                  </a:rPr>
                  <a:t>fixed latency </a:t>
                </a:r>
                <a:r>
                  <a:rPr lang="en-KR" dirty="0">
                    <a:solidFill>
                      <a:srgbClr val="6F47E5"/>
                    </a:solidFill>
                    <a:latin typeface="Aptos" panose="020B0004020202020204" pitchFamily="34" charset="0"/>
                  </a:rPr>
                  <a:t>(3.5 </a:t>
                </a:r>
                <a14:m>
                  <m:oMath xmlns:m="http://schemas.openxmlformats.org/officeDocument/2006/math">
                    <m:r>
                      <a:rPr lang="en-KR" i="1" dirty="0">
                        <a:solidFill>
                          <a:srgbClr val="6F47E5"/>
                        </a:solidFill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en-KR" dirty="0">
                    <a:solidFill>
                      <a:srgbClr val="6F47E5"/>
                    </a:solidFill>
                    <a:latin typeface="Aptos" panose="020B0004020202020204" pitchFamily="34" charset="0"/>
                  </a:rPr>
                  <a:t>)</a:t>
                </a:r>
                <a:endParaRPr lang="en-KR" dirty="0">
                  <a:solidFill>
                    <a:srgbClr val="298C8C"/>
                  </a:solidFill>
                  <a:latin typeface="Aptos" panose="020B0004020202020204" pitchFamily="34" charset="0"/>
                </a:endParaRPr>
              </a:p>
              <a:p>
                <a:pPr marL="1143000" lvl="1" indent="-457200">
                  <a:buClr>
                    <a:schemeClr val="tx1"/>
                  </a:buClr>
                </a:pPr>
                <a:r>
                  <a:rPr lang="en-KR" dirty="0">
                    <a:solidFill>
                      <a:srgbClr val="F1A226"/>
                    </a:solidFill>
                    <a:latin typeface="Aptos" panose="020B0004020202020204" pitchFamily="34" charset="0"/>
                  </a:rPr>
                  <a:t>Verify read (VR): </a:t>
                </a:r>
                <a:r>
                  <a:rPr lang="en-KR" dirty="0">
                    <a:latin typeface="Aptos" panose="020B0004020202020204" pitchFamily="34" charset="0"/>
                  </a:rPr>
                  <a:t>Checks if a block is </a:t>
                </a:r>
                <a:r>
                  <a:rPr lang="en-KR" b="1" dirty="0">
                    <a:solidFill>
                      <a:srgbClr val="6F47E5"/>
                    </a:solidFill>
                    <a:latin typeface="Aptos SemiBold" panose="020B0004020202020204" pitchFamily="34" charset="0"/>
                  </a:rPr>
                  <a:t>completely</a:t>
                </a:r>
                <a:r>
                  <a:rPr lang="en-KR" dirty="0">
                    <a:latin typeface="Aptos" panose="020B0004020202020204" pitchFamily="34" charset="0"/>
                  </a:rPr>
                  <a:t> erased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AE5D59-A702-2C85-888B-6552F18B78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79" t="-2792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F7B82-4054-7D1D-7179-90CCFA767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7</a:t>
            </a:r>
          </a:p>
        </p:txBody>
      </p: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C207FC8D-C6A3-ADE9-189D-4035C3191F95}"/>
              </a:ext>
            </a:extLst>
          </p:cNvPr>
          <p:cNvCxnSpPr>
            <a:cxnSpLocks/>
          </p:cNvCxnSpPr>
          <p:nvPr/>
        </p:nvCxnSpPr>
        <p:spPr>
          <a:xfrm>
            <a:off x="6719380" y="3659277"/>
            <a:ext cx="0" cy="1705641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F727B441-680B-3FC1-51CE-E17DA36275E0}"/>
              </a:ext>
            </a:extLst>
          </p:cNvPr>
          <p:cNvCxnSpPr>
            <a:cxnSpLocks/>
          </p:cNvCxnSpPr>
          <p:nvPr/>
        </p:nvCxnSpPr>
        <p:spPr>
          <a:xfrm flipH="1">
            <a:off x="6719380" y="5357776"/>
            <a:ext cx="4694830" cy="0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" name="First EP step">
            <a:extLst>
              <a:ext uri="{FF2B5EF4-FFF2-40B4-BE49-F238E27FC236}">
                <a16:creationId xmlns:a16="http://schemas.microsoft.com/office/drawing/2014/main" id="{F841E61C-8356-D17A-D3A3-75A24722A7AC}"/>
              </a:ext>
            </a:extLst>
          </p:cNvPr>
          <p:cNvSpPr/>
          <p:nvPr/>
        </p:nvSpPr>
        <p:spPr>
          <a:xfrm>
            <a:off x="7183404" y="4637776"/>
            <a:ext cx="1260000" cy="720000"/>
          </a:xfrm>
          <a:prstGeom prst="rect">
            <a:avLst/>
          </a:prstGeom>
          <a:solidFill>
            <a:srgbClr val="298C8C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5F10648D-179A-19B6-C8F2-AFEEBE26A7E7}"/>
              </a:ext>
            </a:extLst>
          </p:cNvPr>
          <p:cNvSpPr/>
          <p:nvPr/>
        </p:nvSpPr>
        <p:spPr>
          <a:xfrm>
            <a:off x="8708354" y="5052077"/>
            <a:ext cx="308848" cy="305699"/>
          </a:xfrm>
          <a:prstGeom prst="rect">
            <a:avLst/>
          </a:prstGeom>
          <a:solidFill>
            <a:srgbClr val="F1A226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7A1A3014-E949-9B3E-0AF3-79E2A9A49F19}"/>
              </a:ext>
            </a:extLst>
          </p:cNvPr>
          <p:cNvSpPr txBox="1"/>
          <p:nvPr/>
        </p:nvSpPr>
        <p:spPr>
          <a:xfrm rot="16200000">
            <a:off x="5915610" y="4281265"/>
            <a:ext cx="11542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Voltage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1A1A0A67-99A7-E1B8-DFA3-A08F5F037D55}"/>
              </a:ext>
            </a:extLst>
          </p:cNvPr>
          <p:cNvSpPr txBox="1"/>
          <p:nvPr/>
        </p:nvSpPr>
        <p:spPr>
          <a:xfrm>
            <a:off x="10538200" y="5357682"/>
            <a:ext cx="8595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Time</a:t>
            </a:r>
          </a:p>
        </p:txBody>
      </p:sp>
      <p:grpSp>
        <p:nvGrpSpPr>
          <p:cNvPr id="199" name="WL0">
            <a:extLst>
              <a:ext uri="{FF2B5EF4-FFF2-40B4-BE49-F238E27FC236}">
                <a16:creationId xmlns:a16="http://schemas.microsoft.com/office/drawing/2014/main" id="{1174C5DC-519D-14F2-BC0A-71C9CA2AB2E0}"/>
              </a:ext>
            </a:extLst>
          </p:cNvPr>
          <p:cNvGrpSpPr/>
          <p:nvPr/>
        </p:nvGrpSpPr>
        <p:grpSpPr>
          <a:xfrm>
            <a:off x="577217" y="3728302"/>
            <a:ext cx="5106983" cy="461665"/>
            <a:chOff x="3224217" y="3244334"/>
            <a:chExt cx="5106983" cy="461665"/>
          </a:xfrm>
        </p:grpSpPr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480E4FB9-BE2D-A1D7-E664-5A7F1BC83737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3429000"/>
              <a:ext cx="43252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6E5ECB8D-1775-0190-CC43-C7894C92582A}"/>
                </a:ext>
              </a:extLst>
            </p:cNvPr>
            <p:cNvSpPr txBox="1"/>
            <p:nvPr/>
          </p:nvSpPr>
          <p:spPr>
            <a:xfrm>
              <a:off x="3224217" y="3244334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latin typeface="Cambria" panose="02040503050406030204" pitchFamily="18" charset="0"/>
                </a:rPr>
                <a:t>WL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</p:grpSp>
      <p:grpSp>
        <p:nvGrpSpPr>
          <p:cNvPr id="202" name="WL1">
            <a:extLst>
              <a:ext uri="{FF2B5EF4-FFF2-40B4-BE49-F238E27FC236}">
                <a16:creationId xmlns:a16="http://schemas.microsoft.com/office/drawing/2014/main" id="{7390DA5F-4063-04EE-7461-C9C9C0EE5AF4}"/>
              </a:ext>
            </a:extLst>
          </p:cNvPr>
          <p:cNvGrpSpPr/>
          <p:nvPr/>
        </p:nvGrpSpPr>
        <p:grpSpPr>
          <a:xfrm>
            <a:off x="572729" y="4683742"/>
            <a:ext cx="5111471" cy="461665"/>
            <a:chOff x="3219729" y="4199774"/>
            <a:chExt cx="5111471" cy="461665"/>
          </a:xfrm>
        </p:grpSpPr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83DF9CA0-D966-49AB-8988-64D7042AA2F4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4384440"/>
              <a:ext cx="43252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82294505-38EB-3347-5F51-B0A90732675E}"/>
                </a:ext>
              </a:extLst>
            </p:cNvPr>
            <p:cNvSpPr txBox="1"/>
            <p:nvPr/>
          </p:nvSpPr>
          <p:spPr>
            <a:xfrm>
              <a:off x="3219729" y="4199774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latin typeface="Cambria" panose="02040503050406030204" pitchFamily="18" charset="0"/>
                </a:rPr>
                <a:t>WL</a:t>
              </a:r>
              <a:r>
                <a:rPr lang="en-KR" sz="2400" baseline="-25000" dirty="0">
                  <a:latin typeface="Cambria" panose="02040503050406030204" pitchFamily="18" charset="0"/>
                </a:rPr>
                <a:t>1</a:t>
              </a:r>
            </a:p>
          </p:txBody>
        </p:sp>
      </p:grp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2244FB1B-24ED-FA38-E8C9-999B2997B684}"/>
              </a:ext>
            </a:extLst>
          </p:cNvPr>
          <p:cNvCxnSpPr>
            <a:cxnSpLocks/>
          </p:cNvCxnSpPr>
          <p:nvPr/>
        </p:nvCxnSpPr>
        <p:spPr>
          <a:xfrm>
            <a:off x="2300683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4AE66971-0A4B-80ED-1D95-FCAB07BFCF87}"/>
              </a:ext>
            </a:extLst>
          </p:cNvPr>
          <p:cNvCxnSpPr>
            <a:cxnSpLocks/>
          </p:cNvCxnSpPr>
          <p:nvPr/>
        </p:nvCxnSpPr>
        <p:spPr>
          <a:xfrm>
            <a:off x="3068590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B66486A6-AB23-1D8B-1CE3-6D3D3EAE0EEA}"/>
              </a:ext>
            </a:extLst>
          </p:cNvPr>
          <p:cNvCxnSpPr>
            <a:cxnSpLocks/>
          </p:cNvCxnSpPr>
          <p:nvPr/>
        </p:nvCxnSpPr>
        <p:spPr>
          <a:xfrm>
            <a:off x="4604402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207F9475-A48A-8E0D-41B9-B561B3F352B4}"/>
              </a:ext>
            </a:extLst>
          </p:cNvPr>
          <p:cNvCxnSpPr>
            <a:cxnSpLocks/>
          </p:cNvCxnSpPr>
          <p:nvPr/>
        </p:nvCxnSpPr>
        <p:spPr>
          <a:xfrm>
            <a:off x="3836496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5" name="Cells (WL0)">
            <a:extLst>
              <a:ext uri="{FF2B5EF4-FFF2-40B4-BE49-F238E27FC236}">
                <a16:creationId xmlns:a16="http://schemas.microsoft.com/office/drawing/2014/main" id="{13CC442D-3E45-EF0D-6901-E022F2959818}"/>
              </a:ext>
            </a:extLst>
          </p:cNvPr>
          <p:cNvGrpSpPr/>
          <p:nvPr/>
        </p:nvGrpSpPr>
        <p:grpSpPr>
          <a:xfrm>
            <a:off x="2011400" y="3623168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B690D853-9B51-F384-5DCF-309F69B9E276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AAC30BC7-6E4D-3017-4200-6E11031EF48A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636C5317-744E-6AAB-F395-9E0677C35A12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E6032D82-B494-B342-2C47-61B89B3755C3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 dirty="0"/>
            </a:p>
          </p:txBody>
        </p:sp>
      </p:grpSp>
      <p:grpSp>
        <p:nvGrpSpPr>
          <p:cNvPr id="220" name="Cells (WL1)">
            <a:extLst>
              <a:ext uri="{FF2B5EF4-FFF2-40B4-BE49-F238E27FC236}">
                <a16:creationId xmlns:a16="http://schemas.microsoft.com/office/drawing/2014/main" id="{55445B02-B2ED-5D32-84BD-ECFE8DE300B3}"/>
              </a:ext>
            </a:extLst>
          </p:cNvPr>
          <p:cNvGrpSpPr/>
          <p:nvPr/>
        </p:nvGrpSpPr>
        <p:grpSpPr>
          <a:xfrm>
            <a:off x="2011400" y="4577168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86CCFE1D-62AE-BC40-5FFA-BBE8E43710C2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8D3933A6-3E34-52A6-1BD9-6FE77F4D9924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EA478FA3-31D9-A7A2-3B12-2920B7D8298C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9D006BB0-C644-7FFB-E0B8-67693EDCB76C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</p:grpSp>
      <p:grpSp>
        <p:nvGrpSpPr>
          <p:cNvPr id="225" name="BL0">
            <a:extLst>
              <a:ext uri="{FF2B5EF4-FFF2-40B4-BE49-F238E27FC236}">
                <a16:creationId xmlns:a16="http://schemas.microsoft.com/office/drawing/2014/main" id="{8B255328-7B46-92EA-4D99-E18A62E0BCDB}"/>
              </a:ext>
            </a:extLst>
          </p:cNvPr>
          <p:cNvGrpSpPr/>
          <p:nvPr/>
        </p:nvGrpSpPr>
        <p:grpSpPr>
          <a:xfrm>
            <a:off x="2300683" y="2851116"/>
            <a:ext cx="710220" cy="3021035"/>
            <a:chOff x="4947683" y="1963737"/>
            <a:chExt cx="710220" cy="3021035"/>
          </a:xfrm>
        </p:grpSpPr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4E32DDCB-F273-B0EB-28E4-9DD6D3CBFCB3}"/>
                </a:ext>
              </a:extLst>
            </p:cNvPr>
            <p:cNvSpPr txBox="1"/>
            <p:nvPr/>
          </p:nvSpPr>
          <p:spPr>
            <a:xfrm>
              <a:off x="5006763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  <p:grpSp>
          <p:nvGrpSpPr>
            <p:cNvPr id="227" name="BL0">
              <a:extLst>
                <a:ext uri="{FF2B5EF4-FFF2-40B4-BE49-F238E27FC236}">
                  <a16:creationId xmlns:a16="http://schemas.microsoft.com/office/drawing/2014/main" id="{ED0FC718-FE35-7371-DE17-7297D193ABFA}"/>
                </a:ext>
              </a:extLst>
            </p:cNvPr>
            <p:cNvGrpSpPr/>
            <p:nvPr/>
          </p:nvGrpSpPr>
          <p:grpSpPr>
            <a:xfrm>
              <a:off x="4947683" y="2324911"/>
              <a:ext cx="386687" cy="2659861"/>
              <a:chOff x="4947683" y="2324911"/>
              <a:chExt cx="386687" cy="2659861"/>
            </a:xfrm>
          </p:grpSpPr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6219BFCC-CBEC-B728-26A0-F3B506E5C0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4370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0D0D594D-1BBE-E93C-5380-DBF25A0572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768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0" name="BL1">
            <a:extLst>
              <a:ext uri="{FF2B5EF4-FFF2-40B4-BE49-F238E27FC236}">
                <a16:creationId xmlns:a16="http://schemas.microsoft.com/office/drawing/2014/main" id="{22814322-CC50-8F82-3FF4-97CCA35B9BCF}"/>
              </a:ext>
            </a:extLst>
          </p:cNvPr>
          <p:cNvGrpSpPr/>
          <p:nvPr/>
        </p:nvGrpSpPr>
        <p:grpSpPr>
          <a:xfrm>
            <a:off x="3062313" y="2851116"/>
            <a:ext cx="719116" cy="3021035"/>
            <a:chOff x="5709313" y="1963737"/>
            <a:chExt cx="719116" cy="3021035"/>
          </a:xfrm>
        </p:grpSpPr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58BB3484-D1AB-E2FC-0242-D16B6489DC72}"/>
                </a:ext>
              </a:extLst>
            </p:cNvPr>
            <p:cNvSpPr txBox="1"/>
            <p:nvPr/>
          </p:nvSpPr>
          <p:spPr>
            <a:xfrm>
              <a:off x="5777289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1</a:t>
              </a:r>
            </a:p>
          </p:txBody>
        </p:sp>
        <p:grpSp>
          <p:nvGrpSpPr>
            <p:cNvPr id="232" name="BL1">
              <a:extLst>
                <a:ext uri="{FF2B5EF4-FFF2-40B4-BE49-F238E27FC236}">
                  <a16:creationId xmlns:a16="http://schemas.microsoft.com/office/drawing/2014/main" id="{A7283789-6CD3-84DF-FF9F-3B28A1E9F236}"/>
                </a:ext>
              </a:extLst>
            </p:cNvPr>
            <p:cNvGrpSpPr/>
            <p:nvPr/>
          </p:nvGrpSpPr>
          <p:grpSpPr>
            <a:xfrm>
              <a:off x="5709313" y="2324911"/>
              <a:ext cx="390230" cy="2659861"/>
              <a:chOff x="5709313" y="2324911"/>
              <a:chExt cx="390230" cy="2659861"/>
            </a:xfrm>
          </p:grpSpPr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468ADBA5-CA26-B792-B818-A2D07C0E8E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9543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A1B86DD0-FF4D-1BD1-A26E-C0086DAC90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0931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5" name="BL2">
            <a:extLst>
              <a:ext uri="{FF2B5EF4-FFF2-40B4-BE49-F238E27FC236}">
                <a16:creationId xmlns:a16="http://schemas.microsoft.com/office/drawing/2014/main" id="{15680650-47BE-2FD9-8BCB-C8BFBFE407AD}"/>
              </a:ext>
            </a:extLst>
          </p:cNvPr>
          <p:cNvGrpSpPr/>
          <p:nvPr/>
        </p:nvGrpSpPr>
        <p:grpSpPr>
          <a:xfrm>
            <a:off x="3833762" y="2851116"/>
            <a:ext cx="711615" cy="3021035"/>
            <a:chOff x="6480762" y="1963737"/>
            <a:chExt cx="711615" cy="3021035"/>
          </a:xfrm>
        </p:grpSpPr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5BC74D13-15FC-701E-CA7E-63CE0D0A4A44}"/>
                </a:ext>
              </a:extLst>
            </p:cNvPr>
            <p:cNvSpPr txBox="1"/>
            <p:nvPr/>
          </p:nvSpPr>
          <p:spPr>
            <a:xfrm>
              <a:off x="6541237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2</a:t>
              </a:r>
            </a:p>
          </p:txBody>
        </p:sp>
        <p:grpSp>
          <p:nvGrpSpPr>
            <p:cNvPr id="237" name="BL2">
              <a:extLst>
                <a:ext uri="{FF2B5EF4-FFF2-40B4-BE49-F238E27FC236}">
                  <a16:creationId xmlns:a16="http://schemas.microsoft.com/office/drawing/2014/main" id="{C2CCD0CA-7349-0608-3EA2-A16A259F6B66}"/>
                </a:ext>
              </a:extLst>
            </p:cNvPr>
            <p:cNvGrpSpPr/>
            <p:nvPr/>
          </p:nvGrpSpPr>
          <p:grpSpPr>
            <a:xfrm>
              <a:off x="6480762" y="2324911"/>
              <a:ext cx="386687" cy="2659861"/>
              <a:chOff x="6480762" y="2324911"/>
              <a:chExt cx="386687" cy="2659861"/>
            </a:xfrm>
          </p:grpSpPr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30B258B5-48C3-0772-C152-6A7E92C248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67449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225B37CC-F88D-DFBF-E768-7F9709B765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076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0" name="BL3">
            <a:extLst>
              <a:ext uri="{FF2B5EF4-FFF2-40B4-BE49-F238E27FC236}">
                <a16:creationId xmlns:a16="http://schemas.microsoft.com/office/drawing/2014/main" id="{1FD318A7-7A7C-A4BF-E357-D0A2CF9AD88B}"/>
              </a:ext>
            </a:extLst>
          </p:cNvPr>
          <p:cNvGrpSpPr/>
          <p:nvPr/>
        </p:nvGrpSpPr>
        <p:grpSpPr>
          <a:xfrm>
            <a:off x="4604402" y="2851116"/>
            <a:ext cx="717280" cy="3021035"/>
            <a:chOff x="7251402" y="1963737"/>
            <a:chExt cx="717280" cy="3021035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9D19C736-6B41-9B07-EC10-860ACFE4FB15}"/>
                </a:ext>
              </a:extLst>
            </p:cNvPr>
            <p:cNvSpPr txBox="1"/>
            <p:nvPr/>
          </p:nvSpPr>
          <p:spPr>
            <a:xfrm>
              <a:off x="7317542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3</a:t>
              </a:r>
            </a:p>
          </p:txBody>
        </p:sp>
        <p:grpSp>
          <p:nvGrpSpPr>
            <p:cNvPr id="242" name="BL3">
              <a:extLst>
                <a:ext uri="{FF2B5EF4-FFF2-40B4-BE49-F238E27FC236}">
                  <a16:creationId xmlns:a16="http://schemas.microsoft.com/office/drawing/2014/main" id="{8515B563-1B1E-98B5-4A1C-E2BF72E70DA2}"/>
                </a:ext>
              </a:extLst>
            </p:cNvPr>
            <p:cNvGrpSpPr/>
            <p:nvPr/>
          </p:nvGrpSpPr>
          <p:grpSpPr>
            <a:xfrm>
              <a:off x="7251402" y="2324911"/>
              <a:ext cx="391710" cy="2659861"/>
              <a:chOff x="7251402" y="2324911"/>
              <a:chExt cx="391710" cy="2659861"/>
            </a:xfrm>
          </p:grpSpPr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49938B5A-C17B-DA21-BF44-7EBE58363A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3112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39213152-AB49-70F6-C0B2-72E2FCA4D0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140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5" name="Rounded Rectangle 244">
            <a:extLst>
              <a:ext uri="{FF2B5EF4-FFF2-40B4-BE49-F238E27FC236}">
                <a16:creationId xmlns:a16="http://schemas.microsoft.com/office/drawing/2014/main" id="{B76BD47C-A2AE-3463-9A7F-C49F0DB226F9}"/>
              </a:ext>
            </a:extLst>
          </p:cNvPr>
          <p:cNvSpPr/>
          <p:nvPr/>
        </p:nvSpPr>
        <p:spPr>
          <a:xfrm>
            <a:off x="1712368" y="3340468"/>
            <a:ext cx="3680713" cy="2300572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pSp>
        <p:nvGrpSpPr>
          <p:cNvPr id="246" name="Programmed cells WL1">
            <a:extLst>
              <a:ext uri="{FF2B5EF4-FFF2-40B4-BE49-F238E27FC236}">
                <a16:creationId xmlns:a16="http://schemas.microsoft.com/office/drawing/2014/main" id="{70AE3197-F1A6-BF69-1002-E75F7880C020}"/>
              </a:ext>
            </a:extLst>
          </p:cNvPr>
          <p:cNvGrpSpPr/>
          <p:nvPr/>
        </p:nvGrpSpPr>
        <p:grpSpPr>
          <a:xfrm>
            <a:off x="2011400" y="4577379"/>
            <a:ext cx="2798209" cy="581247"/>
            <a:chOff x="7985701" y="4517124"/>
            <a:chExt cx="2798209" cy="581247"/>
          </a:xfrm>
        </p:grpSpPr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4AD433F8-B7CC-109D-1E18-6F235D4D4F54}"/>
                </a:ext>
              </a:extLst>
            </p:cNvPr>
            <p:cNvSpPr/>
            <p:nvPr/>
          </p:nvSpPr>
          <p:spPr>
            <a:xfrm>
              <a:off x="7985701" y="4517124"/>
              <a:ext cx="581246" cy="581246"/>
            </a:xfrm>
            <a:prstGeom prst="ellipse">
              <a:avLst/>
            </a:prstGeom>
            <a:solidFill>
              <a:srgbClr val="6F47E5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F9CD8132-7757-F0ED-C3BE-EB214B4E74B5}"/>
                </a:ext>
              </a:extLst>
            </p:cNvPr>
            <p:cNvSpPr/>
            <p:nvPr/>
          </p:nvSpPr>
          <p:spPr>
            <a:xfrm>
              <a:off x="8753608" y="4517124"/>
              <a:ext cx="581246" cy="581246"/>
            </a:xfrm>
            <a:prstGeom prst="ellipse">
              <a:avLst/>
            </a:prstGeom>
            <a:solidFill>
              <a:srgbClr val="6F47E5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C42405DE-8639-6136-5970-29BEE2E87D6B}"/>
                </a:ext>
              </a:extLst>
            </p:cNvPr>
            <p:cNvSpPr/>
            <p:nvPr/>
          </p:nvSpPr>
          <p:spPr>
            <a:xfrm>
              <a:off x="9521515" y="4517124"/>
              <a:ext cx="581246" cy="581246"/>
            </a:xfrm>
            <a:prstGeom prst="ellipse">
              <a:avLst/>
            </a:prstGeom>
            <a:solidFill>
              <a:srgbClr val="6F47E5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50" name="Freeform 249">
              <a:extLst>
                <a:ext uri="{FF2B5EF4-FFF2-40B4-BE49-F238E27FC236}">
                  <a16:creationId xmlns:a16="http://schemas.microsoft.com/office/drawing/2014/main" id="{E310DB21-9A38-7987-5419-969E0B0D0313}"/>
                </a:ext>
              </a:extLst>
            </p:cNvPr>
            <p:cNvSpPr/>
            <p:nvPr/>
          </p:nvSpPr>
          <p:spPr>
            <a:xfrm>
              <a:off x="10374939" y="5014088"/>
              <a:ext cx="408971" cy="84283"/>
            </a:xfrm>
            <a:custGeom>
              <a:avLst/>
              <a:gdLst>
                <a:gd name="connsiteX0" fmla="*/ 0 w 408971"/>
                <a:gd name="connsiteY0" fmla="*/ 0 h 84283"/>
                <a:gd name="connsiteX1" fmla="*/ 408971 w 408971"/>
                <a:gd name="connsiteY1" fmla="*/ 0 h 84283"/>
                <a:gd name="connsiteX2" fmla="*/ 366975 w 408971"/>
                <a:gd name="connsiteY2" fmla="*/ 34650 h 84283"/>
                <a:gd name="connsiteX3" fmla="*/ 204485 w 408971"/>
                <a:gd name="connsiteY3" fmla="*/ 84283 h 84283"/>
                <a:gd name="connsiteX4" fmla="*/ 41995 w 408971"/>
                <a:gd name="connsiteY4" fmla="*/ 34650 h 8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971" h="84283">
                  <a:moveTo>
                    <a:pt x="0" y="0"/>
                  </a:moveTo>
                  <a:lnTo>
                    <a:pt x="408971" y="0"/>
                  </a:lnTo>
                  <a:lnTo>
                    <a:pt x="366975" y="34650"/>
                  </a:lnTo>
                  <a:cubicBezTo>
                    <a:pt x="320592" y="65986"/>
                    <a:pt x="264675" y="84283"/>
                    <a:pt x="204485" y="84283"/>
                  </a:cubicBezTo>
                  <a:cubicBezTo>
                    <a:pt x="144295" y="84283"/>
                    <a:pt x="88378" y="65986"/>
                    <a:pt x="41995" y="34650"/>
                  </a:cubicBezTo>
                  <a:close/>
                </a:path>
              </a:pathLst>
            </a:custGeom>
            <a:solidFill>
              <a:srgbClr val="6F47E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KR"/>
            </a:p>
          </p:txBody>
        </p:sp>
      </p:grpSp>
      <p:grpSp>
        <p:nvGrpSpPr>
          <p:cNvPr id="251" name="Programmed cells WL0">
            <a:extLst>
              <a:ext uri="{FF2B5EF4-FFF2-40B4-BE49-F238E27FC236}">
                <a16:creationId xmlns:a16="http://schemas.microsoft.com/office/drawing/2014/main" id="{6027C638-AC08-FB1A-D9B3-14F3020006E8}"/>
              </a:ext>
            </a:extLst>
          </p:cNvPr>
          <p:cNvGrpSpPr/>
          <p:nvPr/>
        </p:nvGrpSpPr>
        <p:grpSpPr>
          <a:xfrm>
            <a:off x="2011400" y="3623379"/>
            <a:ext cx="2798209" cy="587226"/>
            <a:chOff x="7985701" y="3234320"/>
            <a:chExt cx="2798209" cy="587226"/>
          </a:xfrm>
        </p:grpSpPr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AB273B37-ECE4-82C9-794F-D2A9BA7CF559}"/>
                </a:ext>
              </a:extLst>
            </p:cNvPr>
            <p:cNvSpPr/>
            <p:nvPr/>
          </p:nvSpPr>
          <p:spPr>
            <a:xfrm>
              <a:off x="7985701" y="3234320"/>
              <a:ext cx="581246" cy="581246"/>
            </a:xfrm>
            <a:prstGeom prst="ellipse">
              <a:avLst/>
            </a:prstGeom>
            <a:solidFill>
              <a:srgbClr val="6F47E5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C44F46F7-BAB2-42AC-8250-80F6FD157DB7}"/>
                </a:ext>
              </a:extLst>
            </p:cNvPr>
            <p:cNvSpPr/>
            <p:nvPr/>
          </p:nvSpPr>
          <p:spPr>
            <a:xfrm>
              <a:off x="9521515" y="3234320"/>
              <a:ext cx="581246" cy="581246"/>
            </a:xfrm>
            <a:prstGeom prst="ellipse">
              <a:avLst/>
            </a:prstGeom>
            <a:solidFill>
              <a:srgbClr val="6F47E5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9400511D-E4A4-6FDE-6EB1-2B2C251D001B}"/>
                </a:ext>
              </a:extLst>
            </p:cNvPr>
            <p:cNvSpPr/>
            <p:nvPr/>
          </p:nvSpPr>
          <p:spPr>
            <a:xfrm>
              <a:off x="10374939" y="3737263"/>
              <a:ext cx="408971" cy="84283"/>
            </a:xfrm>
            <a:custGeom>
              <a:avLst/>
              <a:gdLst>
                <a:gd name="connsiteX0" fmla="*/ 0 w 408971"/>
                <a:gd name="connsiteY0" fmla="*/ 0 h 84283"/>
                <a:gd name="connsiteX1" fmla="*/ 408971 w 408971"/>
                <a:gd name="connsiteY1" fmla="*/ 0 h 84283"/>
                <a:gd name="connsiteX2" fmla="*/ 366975 w 408971"/>
                <a:gd name="connsiteY2" fmla="*/ 34650 h 84283"/>
                <a:gd name="connsiteX3" fmla="*/ 204485 w 408971"/>
                <a:gd name="connsiteY3" fmla="*/ 84283 h 84283"/>
                <a:gd name="connsiteX4" fmla="*/ 41995 w 408971"/>
                <a:gd name="connsiteY4" fmla="*/ 34650 h 8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971" h="84283">
                  <a:moveTo>
                    <a:pt x="0" y="0"/>
                  </a:moveTo>
                  <a:lnTo>
                    <a:pt x="408971" y="0"/>
                  </a:lnTo>
                  <a:lnTo>
                    <a:pt x="366975" y="34650"/>
                  </a:lnTo>
                  <a:cubicBezTo>
                    <a:pt x="320592" y="65986"/>
                    <a:pt x="264675" y="84283"/>
                    <a:pt x="204485" y="84283"/>
                  </a:cubicBezTo>
                  <a:cubicBezTo>
                    <a:pt x="144295" y="84283"/>
                    <a:pt x="88378" y="65986"/>
                    <a:pt x="41995" y="34650"/>
                  </a:cubicBezTo>
                  <a:close/>
                </a:path>
              </a:pathLst>
            </a:custGeom>
            <a:solidFill>
              <a:srgbClr val="6F47E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KR"/>
            </a:p>
          </p:txBody>
        </p:sp>
        <p:sp>
          <p:nvSpPr>
            <p:cNvPr id="255" name="Freeform 254">
              <a:extLst>
                <a:ext uri="{FF2B5EF4-FFF2-40B4-BE49-F238E27FC236}">
                  <a16:creationId xmlns:a16="http://schemas.microsoft.com/office/drawing/2014/main" id="{A219364C-198A-A3B9-25BA-F1464A15D139}"/>
                </a:ext>
              </a:extLst>
            </p:cNvPr>
            <p:cNvSpPr/>
            <p:nvPr/>
          </p:nvSpPr>
          <p:spPr>
            <a:xfrm>
              <a:off x="8839747" y="3737263"/>
              <a:ext cx="408971" cy="84283"/>
            </a:xfrm>
            <a:custGeom>
              <a:avLst/>
              <a:gdLst>
                <a:gd name="connsiteX0" fmla="*/ 0 w 408971"/>
                <a:gd name="connsiteY0" fmla="*/ 0 h 84283"/>
                <a:gd name="connsiteX1" fmla="*/ 408971 w 408971"/>
                <a:gd name="connsiteY1" fmla="*/ 0 h 84283"/>
                <a:gd name="connsiteX2" fmla="*/ 366975 w 408971"/>
                <a:gd name="connsiteY2" fmla="*/ 34650 h 84283"/>
                <a:gd name="connsiteX3" fmla="*/ 204485 w 408971"/>
                <a:gd name="connsiteY3" fmla="*/ 84283 h 84283"/>
                <a:gd name="connsiteX4" fmla="*/ 41995 w 408971"/>
                <a:gd name="connsiteY4" fmla="*/ 34650 h 8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971" h="84283">
                  <a:moveTo>
                    <a:pt x="0" y="0"/>
                  </a:moveTo>
                  <a:lnTo>
                    <a:pt x="408971" y="0"/>
                  </a:lnTo>
                  <a:lnTo>
                    <a:pt x="366975" y="34650"/>
                  </a:lnTo>
                  <a:cubicBezTo>
                    <a:pt x="320592" y="65986"/>
                    <a:pt x="264675" y="84283"/>
                    <a:pt x="204485" y="84283"/>
                  </a:cubicBezTo>
                  <a:cubicBezTo>
                    <a:pt x="144295" y="84283"/>
                    <a:pt x="88378" y="65986"/>
                    <a:pt x="41995" y="34650"/>
                  </a:cubicBezTo>
                  <a:close/>
                </a:path>
              </a:pathLst>
            </a:custGeom>
            <a:solidFill>
              <a:srgbClr val="6F47E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KR"/>
            </a:p>
          </p:txBody>
        </p:sp>
      </p:grpSp>
      <p:sp>
        <p:nvSpPr>
          <p:cNvPr id="256" name="Oval 255">
            <a:extLst>
              <a:ext uri="{FF2B5EF4-FFF2-40B4-BE49-F238E27FC236}">
                <a16:creationId xmlns:a16="http://schemas.microsoft.com/office/drawing/2014/main" id="{CF98FF82-67AD-9CED-2E03-8AE23DE76849}"/>
              </a:ext>
            </a:extLst>
          </p:cNvPr>
          <p:cNvSpPr/>
          <p:nvPr/>
        </p:nvSpPr>
        <p:spPr>
          <a:xfrm>
            <a:off x="2778200" y="3623379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A8FE8347-1ADC-DF40-A793-EF3A97732373}"/>
              </a:ext>
            </a:extLst>
          </p:cNvPr>
          <p:cNvSpPr/>
          <p:nvPr/>
        </p:nvSpPr>
        <p:spPr>
          <a:xfrm>
            <a:off x="4315400" y="3623379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4C1A30AB-1ECC-9BDA-54B0-94DC2E562AD0}"/>
              </a:ext>
            </a:extLst>
          </p:cNvPr>
          <p:cNvSpPr/>
          <p:nvPr/>
        </p:nvSpPr>
        <p:spPr>
          <a:xfrm>
            <a:off x="4315400" y="4577379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62" name="Rounded Rectangle 261">
            <a:extLst>
              <a:ext uri="{FF2B5EF4-FFF2-40B4-BE49-F238E27FC236}">
                <a16:creationId xmlns:a16="http://schemas.microsoft.com/office/drawing/2014/main" id="{DBB32788-5E2A-82B1-C8E1-B2A361DC7548}"/>
              </a:ext>
            </a:extLst>
          </p:cNvPr>
          <p:cNvSpPr/>
          <p:nvPr/>
        </p:nvSpPr>
        <p:spPr>
          <a:xfrm>
            <a:off x="1712600" y="3340468"/>
            <a:ext cx="3680713" cy="2300572"/>
          </a:xfrm>
          <a:prstGeom prst="roundRect">
            <a:avLst/>
          </a:prstGeom>
          <a:ln w="50800">
            <a:solidFill>
              <a:srgbClr val="F1A2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pSp>
        <p:nvGrpSpPr>
          <p:cNvPr id="263" name="Cells (WL1)">
            <a:extLst>
              <a:ext uri="{FF2B5EF4-FFF2-40B4-BE49-F238E27FC236}">
                <a16:creationId xmlns:a16="http://schemas.microsoft.com/office/drawing/2014/main" id="{4B4F71EE-564B-E8ED-0714-9822BEFBA336}"/>
              </a:ext>
            </a:extLst>
          </p:cNvPr>
          <p:cNvGrpSpPr/>
          <p:nvPr/>
        </p:nvGrpSpPr>
        <p:grpSpPr>
          <a:xfrm>
            <a:off x="2011400" y="4577379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B16690D8-DB9F-7EAA-3FFC-6D6BB22ED939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2FD5322F-ADF4-0063-EA8A-77F59B755CB6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64301750-08AD-5F7F-CA42-19E01CE3C209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8314BC08-EAC5-E5EC-1E7B-A83F41A349B2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</p:grpSp>
      <p:grpSp>
        <p:nvGrpSpPr>
          <p:cNvPr id="268" name="Cells (WL0)">
            <a:extLst>
              <a:ext uri="{FF2B5EF4-FFF2-40B4-BE49-F238E27FC236}">
                <a16:creationId xmlns:a16="http://schemas.microsoft.com/office/drawing/2014/main" id="{77691705-C3A9-8E34-15E0-43AA5A162577}"/>
              </a:ext>
            </a:extLst>
          </p:cNvPr>
          <p:cNvGrpSpPr/>
          <p:nvPr/>
        </p:nvGrpSpPr>
        <p:grpSpPr>
          <a:xfrm>
            <a:off x="2011400" y="3623379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0EF9AFEF-40CC-361E-0343-EEBD2A30E1BB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9E1206E6-B365-0E2F-317E-D941D6394C8E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BE27DE80-D96F-E165-CFC9-87027EB7C68A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57F83AC9-7627-3584-B518-E8CB9D9D0E9C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1A3FE1E-D256-FFDF-FF96-76C27C861550}"/>
              </a:ext>
            </a:extLst>
          </p:cNvPr>
          <p:cNvCxnSpPr>
            <a:cxnSpLocks/>
          </p:cNvCxnSpPr>
          <p:nvPr/>
        </p:nvCxnSpPr>
        <p:spPr>
          <a:xfrm>
            <a:off x="7184666" y="5482301"/>
            <a:ext cx="12600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7FDF87-1DD8-2FFF-E2A8-195497C63674}"/>
                  </a:ext>
                </a:extLst>
              </p:cNvPr>
              <p:cNvSpPr txBox="1"/>
              <p:nvPr/>
            </p:nvSpPr>
            <p:spPr>
              <a:xfrm>
                <a:off x="6899957" y="5485004"/>
                <a:ext cx="1821204" cy="83099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KR" sz="2400" dirty="0">
                    <a:latin typeface="Cambria" panose="02040503050406030204" pitchFamily="18" charset="0"/>
                  </a:rPr>
                  <a:t>tEP = 3.5 </a:t>
                </a:r>
                <a14:m>
                  <m:oMath xmlns:m="http://schemas.openxmlformats.org/officeDocument/2006/math">
                    <m:r>
                      <a:rPr lang="en-KR" sz="2400" i="1" dirty="0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KR" sz="2400" dirty="0">
                  <a:latin typeface="Cambria" panose="02040503050406030204" pitchFamily="18" charset="0"/>
                </a:endParaRPr>
              </a:p>
              <a:p>
                <a:pPr algn="ctr"/>
                <a:r>
                  <a:rPr lang="en-KR" sz="2400" dirty="0">
                    <a:latin typeface="Cambria" panose="02040503050406030204" pitchFamily="18" charset="0"/>
                  </a:rPr>
                  <a:t>(</a:t>
                </a:r>
                <a:r>
                  <a:rPr lang="en-KR" sz="2400" dirty="0">
                    <a:solidFill>
                      <a:srgbClr val="6F47E5"/>
                    </a:solidFill>
                    <a:latin typeface="Cambria" panose="02040503050406030204" pitchFamily="18" charset="0"/>
                  </a:rPr>
                  <a:t>fixed</a:t>
                </a:r>
                <a:r>
                  <a:rPr lang="en-KR" sz="2400" dirty="0">
                    <a:latin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7FDF87-1DD8-2FFF-E2A8-195497C63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957" y="5485004"/>
                <a:ext cx="1821204" cy="830997"/>
              </a:xfrm>
              <a:prstGeom prst="rect">
                <a:avLst/>
              </a:prstGeom>
              <a:blipFill>
                <a:blip r:embed="rId4"/>
                <a:stretch>
                  <a:fillRect l="-4861" t="-6061" b="-15152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CD96E6-220E-9E83-91A3-B532E6F249CD}"/>
              </a:ext>
            </a:extLst>
          </p:cNvPr>
          <p:cNvCxnSpPr/>
          <p:nvPr/>
        </p:nvCxnSpPr>
        <p:spPr>
          <a:xfrm flipH="1">
            <a:off x="6719380" y="4637776"/>
            <a:ext cx="464024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C73D3E-C6A0-4AEF-5212-390F7E4E3CE4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6719380" y="4357155"/>
            <a:ext cx="354071" cy="28014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2440A3-FF12-1668-379A-968C579FD892}"/>
                  </a:ext>
                </a:extLst>
              </p:cNvPr>
              <p:cNvSpPr txBox="1"/>
              <p:nvPr/>
            </p:nvSpPr>
            <p:spPr>
              <a:xfrm>
                <a:off x="7073451" y="4130586"/>
                <a:ext cx="980076" cy="45313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KR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KR" sz="2400" baseline="-25000" dirty="0">
                    <a:latin typeface="Cambria" panose="02040503050406030204" pitchFamily="18" charset="0"/>
                  </a:rPr>
                  <a:t>ERASE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2440A3-FF12-1668-379A-968C579FD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451" y="4130586"/>
                <a:ext cx="980076" cy="453137"/>
              </a:xfrm>
              <a:prstGeom prst="rect">
                <a:avLst/>
              </a:prstGeom>
              <a:blipFill>
                <a:blip r:embed="rId5"/>
                <a:stretch>
                  <a:fillRect r="-2532" b="-27778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9CBA013-850D-9003-64B7-8F6165B6724F}"/>
              </a:ext>
            </a:extLst>
          </p:cNvPr>
          <p:cNvSpPr txBox="1"/>
          <p:nvPr/>
        </p:nvSpPr>
        <p:spPr>
          <a:xfrm>
            <a:off x="2240446" y="5835792"/>
            <a:ext cx="261353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F1A226"/>
                </a:solidFill>
                <a:latin typeface="Cambria" panose="02040503050406030204" pitchFamily="18" charset="0"/>
              </a:rPr>
              <a:t>Completely erased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6664CB-A259-6B48-550B-476BF901EE4B}"/>
              </a:ext>
            </a:extLst>
          </p:cNvPr>
          <p:cNvSpPr txBox="1"/>
          <p:nvPr/>
        </p:nvSpPr>
        <p:spPr>
          <a:xfrm>
            <a:off x="9133648" y="4542220"/>
            <a:ext cx="140455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Finished!</a:t>
            </a:r>
          </a:p>
        </p:txBody>
      </p:sp>
    </p:spTree>
    <p:extLst>
      <p:ext uri="{BB962C8B-B14F-4D97-AF65-F5344CB8AC3E}">
        <p14:creationId xmlns:p14="http://schemas.microsoft.com/office/powerpoint/2010/main" val="1143568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2" grpId="0" animBg="1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18FDC-5CC4-E16C-7B17-9DA453501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Erase Operation: More Details</a:t>
            </a:r>
            <a:endParaRPr lang="en-K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AE5D59-A702-2C85-888B-6552F18B78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KR" dirty="0"/>
                  <a:t>Erase operation consists of </a:t>
                </a:r>
                <a:r>
                  <a:rPr lang="en-KR" dirty="0">
                    <a:latin typeface="Aptos" panose="020B0004020202020204" pitchFamily="34" charset="0"/>
                  </a:rPr>
                  <a:t>two steps</a:t>
                </a:r>
              </a:p>
              <a:p>
                <a:pPr marL="1143000" lvl="1" indent="-457200">
                  <a:buClr>
                    <a:schemeClr val="tx1"/>
                  </a:buClr>
                </a:pPr>
                <a:r>
                  <a:rPr lang="en-KR" dirty="0">
                    <a:solidFill>
                      <a:srgbClr val="298C8C"/>
                    </a:solidFill>
                    <a:latin typeface="Aptos" panose="020B0004020202020204" pitchFamily="34" charset="0"/>
                  </a:rPr>
                  <a:t>Erase pulse (EP): </a:t>
                </a:r>
                <a:r>
                  <a:rPr lang="en-KR" dirty="0">
                    <a:latin typeface="Aptos" panose="020B0004020202020204" pitchFamily="34" charset="0"/>
                  </a:rPr>
                  <a:t>applies</a:t>
                </a:r>
                <a:r>
                  <a:rPr lang="en-KR" dirty="0">
                    <a:solidFill>
                      <a:srgbClr val="298C8C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KR" dirty="0">
                    <a:latin typeface="Aptos" panose="020B0004020202020204" pitchFamily="34" charset="0"/>
                  </a:rPr>
                  <a:t>high voltage for </a:t>
                </a:r>
                <a:r>
                  <a:rPr lang="en-KR" b="1" dirty="0">
                    <a:solidFill>
                      <a:srgbClr val="6F47E5"/>
                    </a:solidFill>
                    <a:latin typeface="Aptos SemiBold" panose="020B0004020202020204" pitchFamily="34" charset="0"/>
                  </a:rPr>
                  <a:t>fixed latency </a:t>
                </a:r>
                <a:r>
                  <a:rPr lang="en-KR" dirty="0">
                    <a:solidFill>
                      <a:srgbClr val="6F47E5"/>
                    </a:solidFill>
                    <a:latin typeface="Aptos" panose="020B0004020202020204" pitchFamily="34" charset="0"/>
                  </a:rPr>
                  <a:t>(3.5 </a:t>
                </a:r>
                <a14:m>
                  <m:oMath xmlns:m="http://schemas.openxmlformats.org/officeDocument/2006/math">
                    <m:r>
                      <a:rPr lang="en-KR" i="1" dirty="0">
                        <a:solidFill>
                          <a:srgbClr val="6F47E5"/>
                        </a:solidFill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en-KR" dirty="0">
                    <a:solidFill>
                      <a:srgbClr val="6F47E5"/>
                    </a:solidFill>
                    <a:latin typeface="Aptos" panose="020B0004020202020204" pitchFamily="34" charset="0"/>
                  </a:rPr>
                  <a:t>)</a:t>
                </a:r>
                <a:endParaRPr lang="en-KR" dirty="0">
                  <a:solidFill>
                    <a:srgbClr val="298C8C"/>
                  </a:solidFill>
                  <a:latin typeface="Aptos" panose="020B0004020202020204" pitchFamily="34" charset="0"/>
                </a:endParaRPr>
              </a:p>
              <a:p>
                <a:pPr marL="1143000" lvl="1" indent="-457200">
                  <a:buClr>
                    <a:schemeClr val="tx1"/>
                  </a:buClr>
                </a:pPr>
                <a:r>
                  <a:rPr lang="en-KR" dirty="0">
                    <a:solidFill>
                      <a:srgbClr val="F1A226"/>
                    </a:solidFill>
                    <a:latin typeface="Aptos" panose="020B0004020202020204" pitchFamily="34" charset="0"/>
                  </a:rPr>
                  <a:t>Verify read (VR): </a:t>
                </a:r>
                <a:r>
                  <a:rPr lang="en-KR" dirty="0">
                    <a:latin typeface="Aptos" panose="020B0004020202020204" pitchFamily="34" charset="0"/>
                  </a:rPr>
                  <a:t>checks if a block is </a:t>
                </a:r>
                <a:r>
                  <a:rPr lang="en-KR" b="1" dirty="0">
                    <a:solidFill>
                      <a:srgbClr val="6F47E5"/>
                    </a:solidFill>
                    <a:latin typeface="Aptos SemiBold" panose="020B0004020202020204" pitchFamily="34" charset="0"/>
                  </a:rPr>
                  <a:t>completely</a:t>
                </a:r>
                <a:r>
                  <a:rPr lang="en-KR" dirty="0">
                    <a:latin typeface="Aptos" panose="020B0004020202020204" pitchFamily="34" charset="0"/>
                  </a:rPr>
                  <a:t> erased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AE5D59-A702-2C85-888B-6552F18B78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79" t="-2792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F7B82-4054-7D1D-7179-90CCFA767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31189B-98CD-17E1-7C8A-898A5C735D06}"/>
              </a:ext>
            </a:extLst>
          </p:cNvPr>
          <p:cNvCxnSpPr>
            <a:cxnSpLocks/>
          </p:cNvCxnSpPr>
          <p:nvPr/>
        </p:nvCxnSpPr>
        <p:spPr>
          <a:xfrm>
            <a:off x="6719380" y="3659277"/>
            <a:ext cx="0" cy="1705641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50FA56-1623-46D0-7381-D25C4789686F}"/>
              </a:ext>
            </a:extLst>
          </p:cNvPr>
          <p:cNvCxnSpPr>
            <a:cxnSpLocks/>
          </p:cNvCxnSpPr>
          <p:nvPr/>
        </p:nvCxnSpPr>
        <p:spPr>
          <a:xfrm flipH="1">
            <a:off x="6719380" y="5357776"/>
            <a:ext cx="4694830" cy="0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irst EP step">
            <a:extLst>
              <a:ext uri="{FF2B5EF4-FFF2-40B4-BE49-F238E27FC236}">
                <a16:creationId xmlns:a16="http://schemas.microsoft.com/office/drawing/2014/main" id="{5CEE5164-68CC-D9C8-615A-5A4BA1C2081E}"/>
              </a:ext>
            </a:extLst>
          </p:cNvPr>
          <p:cNvSpPr/>
          <p:nvPr/>
        </p:nvSpPr>
        <p:spPr>
          <a:xfrm>
            <a:off x="7183404" y="4637776"/>
            <a:ext cx="1260000" cy="720000"/>
          </a:xfrm>
          <a:prstGeom prst="rect">
            <a:avLst/>
          </a:prstGeom>
          <a:solidFill>
            <a:srgbClr val="298C8C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69EDDD-D556-981F-9A15-0EC68DA0F662}"/>
              </a:ext>
            </a:extLst>
          </p:cNvPr>
          <p:cNvSpPr/>
          <p:nvPr/>
        </p:nvSpPr>
        <p:spPr>
          <a:xfrm>
            <a:off x="8708354" y="5052077"/>
            <a:ext cx="308848" cy="305699"/>
          </a:xfrm>
          <a:prstGeom prst="rect">
            <a:avLst/>
          </a:prstGeom>
          <a:solidFill>
            <a:srgbClr val="F1A226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7B1629-603A-6899-5CB5-AAFDA0C1C7A9}"/>
              </a:ext>
            </a:extLst>
          </p:cNvPr>
          <p:cNvSpPr txBox="1"/>
          <p:nvPr/>
        </p:nvSpPr>
        <p:spPr>
          <a:xfrm rot="16200000">
            <a:off x="5915610" y="4281265"/>
            <a:ext cx="11542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Voltage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BDFD86-3D85-98E0-EA8E-148EBC8A2BEA}"/>
              </a:ext>
            </a:extLst>
          </p:cNvPr>
          <p:cNvSpPr txBox="1"/>
          <p:nvPr/>
        </p:nvSpPr>
        <p:spPr>
          <a:xfrm>
            <a:off x="10538200" y="5357682"/>
            <a:ext cx="8595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Time</a:t>
            </a:r>
          </a:p>
        </p:txBody>
      </p:sp>
      <p:grpSp>
        <p:nvGrpSpPr>
          <p:cNvPr id="17" name="WL0">
            <a:extLst>
              <a:ext uri="{FF2B5EF4-FFF2-40B4-BE49-F238E27FC236}">
                <a16:creationId xmlns:a16="http://schemas.microsoft.com/office/drawing/2014/main" id="{0FBC4DB0-2568-3048-C77C-A7C6CD6379D4}"/>
              </a:ext>
            </a:extLst>
          </p:cNvPr>
          <p:cNvGrpSpPr/>
          <p:nvPr/>
        </p:nvGrpSpPr>
        <p:grpSpPr>
          <a:xfrm>
            <a:off x="577217" y="3728302"/>
            <a:ext cx="5106983" cy="461665"/>
            <a:chOff x="3224217" y="3244334"/>
            <a:chExt cx="5106983" cy="46166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F099849-EC7D-24E3-71D9-0DCDA92B99A1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3429000"/>
              <a:ext cx="43252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6E0F1A8-ED5A-7E8F-000D-0C9B90801BB4}"/>
                </a:ext>
              </a:extLst>
            </p:cNvPr>
            <p:cNvSpPr txBox="1"/>
            <p:nvPr/>
          </p:nvSpPr>
          <p:spPr>
            <a:xfrm>
              <a:off x="3224217" y="3244334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latin typeface="Cambria" panose="02040503050406030204" pitchFamily="18" charset="0"/>
                </a:rPr>
                <a:t>WL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</p:grpSp>
      <p:grpSp>
        <p:nvGrpSpPr>
          <p:cNvPr id="20" name="WL1">
            <a:extLst>
              <a:ext uri="{FF2B5EF4-FFF2-40B4-BE49-F238E27FC236}">
                <a16:creationId xmlns:a16="http://schemas.microsoft.com/office/drawing/2014/main" id="{3DAB1FD1-ED51-53E9-AEBB-23DFC8DBFCA7}"/>
              </a:ext>
            </a:extLst>
          </p:cNvPr>
          <p:cNvGrpSpPr/>
          <p:nvPr/>
        </p:nvGrpSpPr>
        <p:grpSpPr>
          <a:xfrm>
            <a:off x="572729" y="4683742"/>
            <a:ext cx="5111471" cy="461665"/>
            <a:chOff x="3219729" y="4199774"/>
            <a:chExt cx="5111471" cy="46166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E64F035-A209-7529-ADA2-0F9BCD89DBE1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4384440"/>
              <a:ext cx="43252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D74FFDF-AC5B-521B-B747-314A35CFA3DD}"/>
                </a:ext>
              </a:extLst>
            </p:cNvPr>
            <p:cNvSpPr txBox="1"/>
            <p:nvPr/>
          </p:nvSpPr>
          <p:spPr>
            <a:xfrm>
              <a:off x="3219729" y="4199774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latin typeface="Cambria" panose="02040503050406030204" pitchFamily="18" charset="0"/>
                </a:rPr>
                <a:t>WL</a:t>
              </a:r>
              <a:r>
                <a:rPr lang="en-KR" sz="2400" baseline="-25000" dirty="0">
                  <a:latin typeface="Cambria" panose="02040503050406030204" pitchFamily="18" charset="0"/>
                </a:rPr>
                <a:t>1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4B26AA-B993-3E61-F508-CF0AAA409903}"/>
              </a:ext>
            </a:extLst>
          </p:cNvPr>
          <p:cNvCxnSpPr>
            <a:cxnSpLocks/>
          </p:cNvCxnSpPr>
          <p:nvPr/>
        </p:nvCxnSpPr>
        <p:spPr>
          <a:xfrm>
            <a:off x="2300683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AFE43A4-A2CD-D07D-32D1-BDC332A1C7E8}"/>
              </a:ext>
            </a:extLst>
          </p:cNvPr>
          <p:cNvCxnSpPr>
            <a:cxnSpLocks/>
          </p:cNvCxnSpPr>
          <p:nvPr/>
        </p:nvCxnSpPr>
        <p:spPr>
          <a:xfrm>
            <a:off x="3068590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7DAB53C-56BC-EF5B-0C5F-8B07585AAEDE}"/>
              </a:ext>
            </a:extLst>
          </p:cNvPr>
          <p:cNvCxnSpPr>
            <a:cxnSpLocks/>
          </p:cNvCxnSpPr>
          <p:nvPr/>
        </p:nvCxnSpPr>
        <p:spPr>
          <a:xfrm>
            <a:off x="4604402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FC4FB7-D886-04A7-81BC-E38F67AC4E2C}"/>
              </a:ext>
            </a:extLst>
          </p:cNvPr>
          <p:cNvCxnSpPr>
            <a:cxnSpLocks/>
          </p:cNvCxnSpPr>
          <p:nvPr/>
        </p:nvCxnSpPr>
        <p:spPr>
          <a:xfrm>
            <a:off x="3836496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7" name="Cells (WL0)">
            <a:extLst>
              <a:ext uri="{FF2B5EF4-FFF2-40B4-BE49-F238E27FC236}">
                <a16:creationId xmlns:a16="http://schemas.microsoft.com/office/drawing/2014/main" id="{7C3E334B-9848-BF69-80BB-09D298949390}"/>
              </a:ext>
            </a:extLst>
          </p:cNvPr>
          <p:cNvGrpSpPr/>
          <p:nvPr/>
        </p:nvGrpSpPr>
        <p:grpSpPr>
          <a:xfrm>
            <a:off x="2011400" y="3623168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EFE49A82-196A-BA86-5ACD-001EB9041ED8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ACB6DCDE-6207-B03F-5AAF-BFD10C6B9856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D99F1FE5-70B5-DF93-8DC3-E0776EE0B18E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EFB7C702-45C0-4C30-37FE-68FCE78187B6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 dirty="0"/>
            </a:p>
          </p:txBody>
        </p:sp>
      </p:grpSp>
      <p:grpSp>
        <p:nvGrpSpPr>
          <p:cNvPr id="152" name="Cells (WL1)">
            <a:extLst>
              <a:ext uri="{FF2B5EF4-FFF2-40B4-BE49-F238E27FC236}">
                <a16:creationId xmlns:a16="http://schemas.microsoft.com/office/drawing/2014/main" id="{62F999BD-A015-00CF-9E9E-73930A4D2190}"/>
              </a:ext>
            </a:extLst>
          </p:cNvPr>
          <p:cNvGrpSpPr/>
          <p:nvPr/>
        </p:nvGrpSpPr>
        <p:grpSpPr>
          <a:xfrm>
            <a:off x="2011400" y="4577168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23D9C7B2-7F17-DB91-E24F-379937091768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9792023-0E8C-385A-52F5-92F1CD68D7A5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64D05643-7DA0-C86C-3572-96A34F44441F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6F6B0E43-C12B-21FE-46E7-0535F27AA361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</p:grpSp>
      <p:grpSp>
        <p:nvGrpSpPr>
          <p:cNvPr id="157" name="BL0">
            <a:extLst>
              <a:ext uri="{FF2B5EF4-FFF2-40B4-BE49-F238E27FC236}">
                <a16:creationId xmlns:a16="http://schemas.microsoft.com/office/drawing/2014/main" id="{A1757266-BEF7-F1A8-69C6-8B06DF93CE1C}"/>
              </a:ext>
            </a:extLst>
          </p:cNvPr>
          <p:cNvGrpSpPr/>
          <p:nvPr/>
        </p:nvGrpSpPr>
        <p:grpSpPr>
          <a:xfrm>
            <a:off x="2300683" y="2851116"/>
            <a:ext cx="710220" cy="3021035"/>
            <a:chOff x="4947683" y="1963737"/>
            <a:chExt cx="710220" cy="3021035"/>
          </a:xfrm>
        </p:grpSpPr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1051479D-3372-9C18-6C00-803BEFB06CED}"/>
                </a:ext>
              </a:extLst>
            </p:cNvPr>
            <p:cNvSpPr txBox="1"/>
            <p:nvPr/>
          </p:nvSpPr>
          <p:spPr>
            <a:xfrm>
              <a:off x="5006763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  <p:grpSp>
          <p:nvGrpSpPr>
            <p:cNvPr id="159" name="BL0">
              <a:extLst>
                <a:ext uri="{FF2B5EF4-FFF2-40B4-BE49-F238E27FC236}">
                  <a16:creationId xmlns:a16="http://schemas.microsoft.com/office/drawing/2014/main" id="{7A2CA0FF-2206-F635-689B-F58E3FE1B31C}"/>
                </a:ext>
              </a:extLst>
            </p:cNvPr>
            <p:cNvGrpSpPr/>
            <p:nvPr/>
          </p:nvGrpSpPr>
          <p:grpSpPr>
            <a:xfrm>
              <a:off x="4947683" y="2324911"/>
              <a:ext cx="386687" cy="2659861"/>
              <a:chOff x="4947683" y="2324911"/>
              <a:chExt cx="386687" cy="2659861"/>
            </a:xfrm>
          </p:grpSpPr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D00DAB81-B7EA-F152-028A-8C9E886A35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4370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91B7CB59-7497-6CF7-E99C-DB4B98B66F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768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2" name="BL1">
            <a:extLst>
              <a:ext uri="{FF2B5EF4-FFF2-40B4-BE49-F238E27FC236}">
                <a16:creationId xmlns:a16="http://schemas.microsoft.com/office/drawing/2014/main" id="{D546BB09-83D9-E939-68B8-E8C628224DDF}"/>
              </a:ext>
            </a:extLst>
          </p:cNvPr>
          <p:cNvGrpSpPr/>
          <p:nvPr/>
        </p:nvGrpSpPr>
        <p:grpSpPr>
          <a:xfrm>
            <a:off x="3062313" y="2851116"/>
            <a:ext cx="719116" cy="3021035"/>
            <a:chOff x="5709313" y="1963737"/>
            <a:chExt cx="719116" cy="3021035"/>
          </a:xfrm>
        </p:grpSpPr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28FAAEA5-AEF8-2297-9307-FB66816E8708}"/>
                </a:ext>
              </a:extLst>
            </p:cNvPr>
            <p:cNvSpPr txBox="1"/>
            <p:nvPr/>
          </p:nvSpPr>
          <p:spPr>
            <a:xfrm>
              <a:off x="5777289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1</a:t>
              </a:r>
            </a:p>
          </p:txBody>
        </p:sp>
        <p:grpSp>
          <p:nvGrpSpPr>
            <p:cNvPr id="164" name="BL1">
              <a:extLst>
                <a:ext uri="{FF2B5EF4-FFF2-40B4-BE49-F238E27FC236}">
                  <a16:creationId xmlns:a16="http://schemas.microsoft.com/office/drawing/2014/main" id="{FEA974DF-5188-5418-7B39-6C96173EF88B}"/>
                </a:ext>
              </a:extLst>
            </p:cNvPr>
            <p:cNvGrpSpPr/>
            <p:nvPr/>
          </p:nvGrpSpPr>
          <p:grpSpPr>
            <a:xfrm>
              <a:off x="5709313" y="2324911"/>
              <a:ext cx="390230" cy="2659861"/>
              <a:chOff x="5709313" y="2324911"/>
              <a:chExt cx="390230" cy="2659861"/>
            </a:xfrm>
          </p:grpSpPr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3893C32C-2354-14D1-8267-CF99C1FF75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9543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8ADCCEF6-1EDE-2F0A-FB49-D28B19A8C6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0931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BL2">
            <a:extLst>
              <a:ext uri="{FF2B5EF4-FFF2-40B4-BE49-F238E27FC236}">
                <a16:creationId xmlns:a16="http://schemas.microsoft.com/office/drawing/2014/main" id="{CE8E388E-B4AC-9510-B8A3-9427C130B11E}"/>
              </a:ext>
            </a:extLst>
          </p:cNvPr>
          <p:cNvGrpSpPr/>
          <p:nvPr/>
        </p:nvGrpSpPr>
        <p:grpSpPr>
          <a:xfrm>
            <a:off x="3833762" y="2851116"/>
            <a:ext cx="711615" cy="3021035"/>
            <a:chOff x="6480762" y="1963737"/>
            <a:chExt cx="711615" cy="3021035"/>
          </a:xfrm>
        </p:grpSpPr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80CA3AF4-986A-A8A5-EFAF-4475778A19D5}"/>
                </a:ext>
              </a:extLst>
            </p:cNvPr>
            <p:cNvSpPr txBox="1"/>
            <p:nvPr/>
          </p:nvSpPr>
          <p:spPr>
            <a:xfrm>
              <a:off x="6541237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2</a:t>
              </a:r>
            </a:p>
          </p:txBody>
        </p:sp>
        <p:grpSp>
          <p:nvGrpSpPr>
            <p:cNvPr id="169" name="BL2">
              <a:extLst>
                <a:ext uri="{FF2B5EF4-FFF2-40B4-BE49-F238E27FC236}">
                  <a16:creationId xmlns:a16="http://schemas.microsoft.com/office/drawing/2014/main" id="{EA3A8F71-1B21-B548-E069-077EA4DDA8AF}"/>
                </a:ext>
              </a:extLst>
            </p:cNvPr>
            <p:cNvGrpSpPr/>
            <p:nvPr/>
          </p:nvGrpSpPr>
          <p:grpSpPr>
            <a:xfrm>
              <a:off x="6480762" y="2324911"/>
              <a:ext cx="386687" cy="2659861"/>
              <a:chOff x="6480762" y="2324911"/>
              <a:chExt cx="386687" cy="2659861"/>
            </a:xfrm>
          </p:grpSpPr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B9058823-3BBA-6F1D-07F5-D3F11E67B0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67449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AC786314-F8AB-0ED8-66F6-5D2EADE807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076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2" name="BL3">
            <a:extLst>
              <a:ext uri="{FF2B5EF4-FFF2-40B4-BE49-F238E27FC236}">
                <a16:creationId xmlns:a16="http://schemas.microsoft.com/office/drawing/2014/main" id="{CEA57DDF-2D77-EFF9-AD6D-F13FAC94D63D}"/>
              </a:ext>
            </a:extLst>
          </p:cNvPr>
          <p:cNvGrpSpPr/>
          <p:nvPr/>
        </p:nvGrpSpPr>
        <p:grpSpPr>
          <a:xfrm>
            <a:off x="4604402" y="2851116"/>
            <a:ext cx="717280" cy="3021035"/>
            <a:chOff x="7251402" y="1963737"/>
            <a:chExt cx="717280" cy="3021035"/>
          </a:xfrm>
        </p:grpSpPr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C86FA8F2-ECF6-9E9B-8E43-4EE72BEFFE68}"/>
                </a:ext>
              </a:extLst>
            </p:cNvPr>
            <p:cNvSpPr txBox="1"/>
            <p:nvPr/>
          </p:nvSpPr>
          <p:spPr>
            <a:xfrm>
              <a:off x="7317542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3</a:t>
              </a:r>
            </a:p>
          </p:txBody>
        </p:sp>
        <p:grpSp>
          <p:nvGrpSpPr>
            <p:cNvPr id="174" name="BL3">
              <a:extLst>
                <a:ext uri="{FF2B5EF4-FFF2-40B4-BE49-F238E27FC236}">
                  <a16:creationId xmlns:a16="http://schemas.microsoft.com/office/drawing/2014/main" id="{CA827F9B-6FEA-9488-606C-378FADF3BCA1}"/>
                </a:ext>
              </a:extLst>
            </p:cNvPr>
            <p:cNvGrpSpPr/>
            <p:nvPr/>
          </p:nvGrpSpPr>
          <p:grpSpPr>
            <a:xfrm>
              <a:off x="7251402" y="2324911"/>
              <a:ext cx="391710" cy="2659861"/>
              <a:chOff x="7251402" y="2324911"/>
              <a:chExt cx="391710" cy="2659861"/>
            </a:xfrm>
          </p:grpSpPr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9FD4EBC7-99B5-4093-BB24-32B2E29A67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3112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D80F477E-4250-07EE-2664-553CF6744E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140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7" name="Rounded Rectangle 176">
            <a:extLst>
              <a:ext uri="{FF2B5EF4-FFF2-40B4-BE49-F238E27FC236}">
                <a16:creationId xmlns:a16="http://schemas.microsoft.com/office/drawing/2014/main" id="{FCBF5497-492F-EF1A-9557-37E4B1601F72}"/>
              </a:ext>
            </a:extLst>
          </p:cNvPr>
          <p:cNvSpPr/>
          <p:nvPr/>
        </p:nvSpPr>
        <p:spPr>
          <a:xfrm>
            <a:off x="1712368" y="3340468"/>
            <a:ext cx="3680713" cy="2300572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pSp>
        <p:nvGrpSpPr>
          <p:cNvPr id="178" name="Programmed cells WL1">
            <a:extLst>
              <a:ext uri="{FF2B5EF4-FFF2-40B4-BE49-F238E27FC236}">
                <a16:creationId xmlns:a16="http://schemas.microsoft.com/office/drawing/2014/main" id="{8E7E564A-C269-CC08-FC75-A4D04A7D7F17}"/>
              </a:ext>
            </a:extLst>
          </p:cNvPr>
          <p:cNvGrpSpPr/>
          <p:nvPr/>
        </p:nvGrpSpPr>
        <p:grpSpPr>
          <a:xfrm>
            <a:off x="2011400" y="4577379"/>
            <a:ext cx="2798209" cy="581247"/>
            <a:chOff x="7985701" y="4517124"/>
            <a:chExt cx="2798209" cy="581247"/>
          </a:xfrm>
        </p:grpSpPr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E9B31106-A991-55B3-7331-9F72397000BE}"/>
                </a:ext>
              </a:extLst>
            </p:cNvPr>
            <p:cNvSpPr/>
            <p:nvPr/>
          </p:nvSpPr>
          <p:spPr>
            <a:xfrm>
              <a:off x="7985701" y="4517124"/>
              <a:ext cx="581246" cy="581246"/>
            </a:xfrm>
            <a:prstGeom prst="ellipse">
              <a:avLst/>
            </a:prstGeom>
            <a:solidFill>
              <a:srgbClr val="6F47E5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A214FA12-4D38-C2BF-5990-052DB7B0BD44}"/>
                </a:ext>
              </a:extLst>
            </p:cNvPr>
            <p:cNvSpPr/>
            <p:nvPr/>
          </p:nvSpPr>
          <p:spPr>
            <a:xfrm>
              <a:off x="8753608" y="4517124"/>
              <a:ext cx="581246" cy="581246"/>
            </a:xfrm>
            <a:prstGeom prst="ellipse">
              <a:avLst/>
            </a:prstGeom>
            <a:solidFill>
              <a:srgbClr val="6F47E5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3D59367C-B30F-4CC6-9CC2-D826BC50E134}"/>
                </a:ext>
              </a:extLst>
            </p:cNvPr>
            <p:cNvSpPr/>
            <p:nvPr/>
          </p:nvSpPr>
          <p:spPr>
            <a:xfrm>
              <a:off x="9521515" y="4517124"/>
              <a:ext cx="581246" cy="581246"/>
            </a:xfrm>
            <a:prstGeom prst="ellipse">
              <a:avLst/>
            </a:prstGeom>
            <a:solidFill>
              <a:srgbClr val="6F47E5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8CBAA182-3CF0-20DE-5E92-A00C868D57DD}"/>
                </a:ext>
              </a:extLst>
            </p:cNvPr>
            <p:cNvSpPr/>
            <p:nvPr/>
          </p:nvSpPr>
          <p:spPr>
            <a:xfrm>
              <a:off x="10374939" y="5014088"/>
              <a:ext cx="408971" cy="84283"/>
            </a:xfrm>
            <a:custGeom>
              <a:avLst/>
              <a:gdLst>
                <a:gd name="connsiteX0" fmla="*/ 0 w 408971"/>
                <a:gd name="connsiteY0" fmla="*/ 0 h 84283"/>
                <a:gd name="connsiteX1" fmla="*/ 408971 w 408971"/>
                <a:gd name="connsiteY1" fmla="*/ 0 h 84283"/>
                <a:gd name="connsiteX2" fmla="*/ 366975 w 408971"/>
                <a:gd name="connsiteY2" fmla="*/ 34650 h 84283"/>
                <a:gd name="connsiteX3" fmla="*/ 204485 w 408971"/>
                <a:gd name="connsiteY3" fmla="*/ 84283 h 84283"/>
                <a:gd name="connsiteX4" fmla="*/ 41995 w 408971"/>
                <a:gd name="connsiteY4" fmla="*/ 34650 h 8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971" h="84283">
                  <a:moveTo>
                    <a:pt x="0" y="0"/>
                  </a:moveTo>
                  <a:lnTo>
                    <a:pt x="408971" y="0"/>
                  </a:lnTo>
                  <a:lnTo>
                    <a:pt x="366975" y="34650"/>
                  </a:lnTo>
                  <a:cubicBezTo>
                    <a:pt x="320592" y="65986"/>
                    <a:pt x="264675" y="84283"/>
                    <a:pt x="204485" y="84283"/>
                  </a:cubicBezTo>
                  <a:cubicBezTo>
                    <a:pt x="144295" y="84283"/>
                    <a:pt x="88378" y="65986"/>
                    <a:pt x="41995" y="34650"/>
                  </a:cubicBezTo>
                  <a:close/>
                </a:path>
              </a:pathLst>
            </a:custGeom>
            <a:solidFill>
              <a:srgbClr val="6F47E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KR"/>
            </a:p>
          </p:txBody>
        </p:sp>
      </p:grpSp>
      <p:grpSp>
        <p:nvGrpSpPr>
          <p:cNvPr id="183" name="Programmed cells WL0">
            <a:extLst>
              <a:ext uri="{FF2B5EF4-FFF2-40B4-BE49-F238E27FC236}">
                <a16:creationId xmlns:a16="http://schemas.microsoft.com/office/drawing/2014/main" id="{3FA22E84-7E63-5271-8EBD-D293B4DE6746}"/>
              </a:ext>
            </a:extLst>
          </p:cNvPr>
          <p:cNvGrpSpPr/>
          <p:nvPr/>
        </p:nvGrpSpPr>
        <p:grpSpPr>
          <a:xfrm>
            <a:off x="2011400" y="3623379"/>
            <a:ext cx="2798209" cy="587226"/>
            <a:chOff x="7985701" y="3234320"/>
            <a:chExt cx="2798209" cy="587226"/>
          </a:xfrm>
        </p:grpSpPr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C43CE1C7-96F8-8E6E-AFA9-77325BDC55B1}"/>
                </a:ext>
              </a:extLst>
            </p:cNvPr>
            <p:cNvSpPr/>
            <p:nvPr/>
          </p:nvSpPr>
          <p:spPr>
            <a:xfrm>
              <a:off x="7985701" y="3234320"/>
              <a:ext cx="581246" cy="581246"/>
            </a:xfrm>
            <a:prstGeom prst="ellipse">
              <a:avLst/>
            </a:prstGeom>
            <a:solidFill>
              <a:srgbClr val="6F47E5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BC4E429C-0617-575C-C516-B6EE17DD29FE}"/>
                </a:ext>
              </a:extLst>
            </p:cNvPr>
            <p:cNvSpPr/>
            <p:nvPr/>
          </p:nvSpPr>
          <p:spPr>
            <a:xfrm>
              <a:off x="9521515" y="3234320"/>
              <a:ext cx="581246" cy="581246"/>
            </a:xfrm>
            <a:prstGeom prst="ellipse">
              <a:avLst/>
            </a:prstGeom>
            <a:solidFill>
              <a:srgbClr val="6F47E5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27B40493-C1C3-F536-669F-57A32BDA8B38}"/>
                </a:ext>
              </a:extLst>
            </p:cNvPr>
            <p:cNvSpPr/>
            <p:nvPr/>
          </p:nvSpPr>
          <p:spPr>
            <a:xfrm>
              <a:off x="10374939" y="3737263"/>
              <a:ext cx="408971" cy="84283"/>
            </a:xfrm>
            <a:custGeom>
              <a:avLst/>
              <a:gdLst>
                <a:gd name="connsiteX0" fmla="*/ 0 w 408971"/>
                <a:gd name="connsiteY0" fmla="*/ 0 h 84283"/>
                <a:gd name="connsiteX1" fmla="*/ 408971 w 408971"/>
                <a:gd name="connsiteY1" fmla="*/ 0 h 84283"/>
                <a:gd name="connsiteX2" fmla="*/ 366975 w 408971"/>
                <a:gd name="connsiteY2" fmla="*/ 34650 h 84283"/>
                <a:gd name="connsiteX3" fmla="*/ 204485 w 408971"/>
                <a:gd name="connsiteY3" fmla="*/ 84283 h 84283"/>
                <a:gd name="connsiteX4" fmla="*/ 41995 w 408971"/>
                <a:gd name="connsiteY4" fmla="*/ 34650 h 8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971" h="84283">
                  <a:moveTo>
                    <a:pt x="0" y="0"/>
                  </a:moveTo>
                  <a:lnTo>
                    <a:pt x="408971" y="0"/>
                  </a:lnTo>
                  <a:lnTo>
                    <a:pt x="366975" y="34650"/>
                  </a:lnTo>
                  <a:cubicBezTo>
                    <a:pt x="320592" y="65986"/>
                    <a:pt x="264675" y="84283"/>
                    <a:pt x="204485" y="84283"/>
                  </a:cubicBezTo>
                  <a:cubicBezTo>
                    <a:pt x="144295" y="84283"/>
                    <a:pt x="88378" y="65986"/>
                    <a:pt x="41995" y="34650"/>
                  </a:cubicBezTo>
                  <a:close/>
                </a:path>
              </a:pathLst>
            </a:custGeom>
            <a:solidFill>
              <a:srgbClr val="6F47E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KR"/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30C108FD-655E-0CDB-2AC4-65C44B969049}"/>
                </a:ext>
              </a:extLst>
            </p:cNvPr>
            <p:cNvSpPr/>
            <p:nvPr/>
          </p:nvSpPr>
          <p:spPr>
            <a:xfrm>
              <a:off x="8839747" y="3737263"/>
              <a:ext cx="408971" cy="84283"/>
            </a:xfrm>
            <a:custGeom>
              <a:avLst/>
              <a:gdLst>
                <a:gd name="connsiteX0" fmla="*/ 0 w 408971"/>
                <a:gd name="connsiteY0" fmla="*/ 0 h 84283"/>
                <a:gd name="connsiteX1" fmla="*/ 408971 w 408971"/>
                <a:gd name="connsiteY1" fmla="*/ 0 h 84283"/>
                <a:gd name="connsiteX2" fmla="*/ 366975 w 408971"/>
                <a:gd name="connsiteY2" fmla="*/ 34650 h 84283"/>
                <a:gd name="connsiteX3" fmla="*/ 204485 w 408971"/>
                <a:gd name="connsiteY3" fmla="*/ 84283 h 84283"/>
                <a:gd name="connsiteX4" fmla="*/ 41995 w 408971"/>
                <a:gd name="connsiteY4" fmla="*/ 34650 h 8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971" h="84283">
                  <a:moveTo>
                    <a:pt x="0" y="0"/>
                  </a:moveTo>
                  <a:lnTo>
                    <a:pt x="408971" y="0"/>
                  </a:lnTo>
                  <a:lnTo>
                    <a:pt x="366975" y="34650"/>
                  </a:lnTo>
                  <a:cubicBezTo>
                    <a:pt x="320592" y="65986"/>
                    <a:pt x="264675" y="84283"/>
                    <a:pt x="204485" y="84283"/>
                  </a:cubicBezTo>
                  <a:cubicBezTo>
                    <a:pt x="144295" y="84283"/>
                    <a:pt x="88378" y="65986"/>
                    <a:pt x="41995" y="34650"/>
                  </a:cubicBezTo>
                  <a:close/>
                </a:path>
              </a:pathLst>
            </a:custGeom>
            <a:solidFill>
              <a:srgbClr val="6F47E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KR"/>
            </a:p>
          </p:txBody>
        </p:sp>
      </p:grpSp>
      <p:sp>
        <p:nvSpPr>
          <p:cNvPr id="188" name="Oval 187">
            <a:extLst>
              <a:ext uri="{FF2B5EF4-FFF2-40B4-BE49-F238E27FC236}">
                <a16:creationId xmlns:a16="http://schemas.microsoft.com/office/drawing/2014/main" id="{4F4EA8D2-B2CF-D2BA-659D-8BEC5E82F630}"/>
              </a:ext>
            </a:extLst>
          </p:cNvPr>
          <p:cNvSpPr/>
          <p:nvPr/>
        </p:nvSpPr>
        <p:spPr>
          <a:xfrm>
            <a:off x="2778200" y="3623379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87ADFF3B-0D4E-066A-A534-281018815D16}"/>
              </a:ext>
            </a:extLst>
          </p:cNvPr>
          <p:cNvSpPr/>
          <p:nvPr/>
        </p:nvSpPr>
        <p:spPr>
          <a:xfrm>
            <a:off x="4315400" y="3623379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897C22A4-FE16-2875-FC07-B85B816A83C0}"/>
              </a:ext>
            </a:extLst>
          </p:cNvPr>
          <p:cNvSpPr/>
          <p:nvPr/>
        </p:nvSpPr>
        <p:spPr>
          <a:xfrm>
            <a:off x="4315400" y="4577379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91" name="Rounded Rectangle 190">
            <a:extLst>
              <a:ext uri="{FF2B5EF4-FFF2-40B4-BE49-F238E27FC236}">
                <a16:creationId xmlns:a16="http://schemas.microsoft.com/office/drawing/2014/main" id="{3B15927D-A2A7-FC2A-E469-95A6E9C526BB}"/>
              </a:ext>
            </a:extLst>
          </p:cNvPr>
          <p:cNvSpPr/>
          <p:nvPr/>
        </p:nvSpPr>
        <p:spPr>
          <a:xfrm>
            <a:off x="1712600" y="3340468"/>
            <a:ext cx="3680713" cy="2300572"/>
          </a:xfrm>
          <a:prstGeom prst="roundRect">
            <a:avLst/>
          </a:prstGeom>
          <a:ln w="50800">
            <a:solidFill>
              <a:srgbClr val="F1A2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pSp>
        <p:nvGrpSpPr>
          <p:cNvPr id="192" name="Cells (WL1)">
            <a:extLst>
              <a:ext uri="{FF2B5EF4-FFF2-40B4-BE49-F238E27FC236}">
                <a16:creationId xmlns:a16="http://schemas.microsoft.com/office/drawing/2014/main" id="{00B9479B-B34E-F61A-6C0B-5B763379D49C}"/>
              </a:ext>
            </a:extLst>
          </p:cNvPr>
          <p:cNvGrpSpPr/>
          <p:nvPr/>
        </p:nvGrpSpPr>
        <p:grpSpPr>
          <a:xfrm>
            <a:off x="2011400" y="4577379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512307FC-7427-650E-5D3D-78FC8435F71C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207AB77F-16C0-435C-CD42-8245714297C8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F1607A7E-7999-8D43-4D5B-437372F9469C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BA1DC74C-33E0-63B6-45E2-6944B7CAC0DE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</p:grpSp>
      <p:grpSp>
        <p:nvGrpSpPr>
          <p:cNvPr id="197" name="Cells (WL0)">
            <a:extLst>
              <a:ext uri="{FF2B5EF4-FFF2-40B4-BE49-F238E27FC236}">
                <a16:creationId xmlns:a16="http://schemas.microsoft.com/office/drawing/2014/main" id="{0C68B663-D61E-E257-E6AF-C36018771971}"/>
              </a:ext>
            </a:extLst>
          </p:cNvPr>
          <p:cNvGrpSpPr/>
          <p:nvPr/>
        </p:nvGrpSpPr>
        <p:grpSpPr>
          <a:xfrm>
            <a:off x="2011400" y="3623379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F13FBA7E-3DD2-B6E9-94A1-92D7F6BE71A4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F3FCE4D3-3970-E8CF-2AC3-134A61522FAA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E832E44C-D1E9-2AB2-1E72-44F8B18FF2C0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2D77FCFA-0A5E-DAA7-3711-92978F7690EB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</p:grp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7EE62342-7422-0CA0-9B2F-4A6EF2778401}"/>
              </a:ext>
            </a:extLst>
          </p:cNvPr>
          <p:cNvCxnSpPr>
            <a:cxnSpLocks/>
          </p:cNvCxnSpPr>
          <p:nvPr/>
        </p:nvCxnSpPr>
        <p:spPr>
          <a:xfrm>
            <a:off x="7184666" y="5482301"/>
            <a:ext cx="12600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72A842F4-8DAC-9B29-8C7F-6376CFA9644D}"/>
                  </a:ext>
                </a:extLst>
              </p:cNvPr>
              <p:cNvSpPr txBox="1"/>
              <p:nvPr/>
            </p:nvSpPr>
            <p:spPr>
              <a:xfrm>
                <a:off x="6899957" y="5485004"/>
                <a:ext cx="1821204" cy="83099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KR" sz="2400" dirty="0">
                    <a:latin typeface="Cambria" panose="02040503050406030204" pitchFamily="18" charset="0"/>
                  </a:rPr>
                  <a:t>tEP = 3.5 </a:t>
                </a:r>
                <a14:m>
                  <m:oMath xmlns:m="http://schemas.openxmlformats.org/officeDocument/2006/math">
                    <m:r>
                      <a:rPr lang="en-KR" sz="2400" i="1" dirty="0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KR" sz="2400" dirty="0">
                  <a:latin typeface="Cambria" panose="02040503050406030204" pitchFamily="18" charset="0"/>
                </a:endParaRPr>
              </a:p>
              <a:p>
                <a:pPr algn="ctr"/>
                <a:r>
                  <a:rPr lang="en-KR" sz="2400" dirty="0">
                    <a:latin typeface="Cambria" panose="02040503050406030204" pitchFamily="18" charset="0"/>
                  </a:rPr>
                  <a:t>(</a:t>
                </a:r>
                <a:r>
                  <a:rPr lang="en-KR" sz="2400" dirty="0">
                    <a:solidFill>
                      <a:srgbClr val="6F47E5"/>
                    </a:solidFill>
                    <a:latin typeface="Cambria" panose="02040503050406030204" pitchFamily="18" charset="0"/>
                  </a:rPr>
                  <a:t>fixed</a:t>
                </a:r>
                <a:r>
                  <a:rPr lang="en-KR" sz="2400" dirty="0">
                    <a:latin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72A842F4-8DAC-9B29-8C7F-6376CFA96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957" y="5485004"/>
                <a:ext cx="1821204" cy="830997"/>
              </a:xfrm>
              <a:prstGeom prst="rect">
                <a:avLst/>
              </a:prstGeom>
              <a:blipFill>
                <a:blip r:embed="rId4"/>
                <a:stretch>
                  <a:fillRect l="-4861" t="-6061" b="-15152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E6DEF942-0F16-050E-A43E-AA2D644AFB6A}"/>
              </a:ext>
            </a:extLst>
          </p:cNvPr>
          <p:cNvCxnSpPr/>
          <p:nvPr/>
        </p:nvCxnSpPr>
        <p:spPr>
          <a:xfrm flipH="1">
            <a:off x="6719380" y="4637776"/>
            <a:ext cx="464024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CBBA69F8-0111-8AF9-2743-6BD44D2A92D5}"/>
              </a:ext>
            </a:extLst>
          </p:cNvPr>
          <p:cNvCxnSpPr>
            <a:cxnSpLocks/>
            <a:stCxn id="208" idx="1"/>
          </p:cNvCxnSpPr>
          <p:nvPr/>
        </p:nvCxnSpPr>
        <p:spPr>
          <a:xfrm flipH="1">
            <a:off x="6719380" y="4357155"/>
            <a:ext cx="362150" cy="28014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AC4C91C9-1E02-B264-BBAF-6734DCB14595}"/>
              </a:ext>
            </a:extLst>
          </p:cNvPr>
          <p:cNvSpPr txBox="1"/>
          <p:nvPr/>
        </p:nvSpPr>
        <p:spPr>
          <a:xfrm>
            <a:off x="7081530" y="4126322"/>
            <a:ext cx="96391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V</a:t>
            </a:r>
            <a:r>
              <a:rPr lang="en-KR" sz="2400" baseline="-25000" dirty="0">
                <a:latin typeface="Cambria" panose="02040503050406030204" pitchFamily="18" charset="0"/>
              </a:rPr>
              <a:t>ERASE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75E08C77-7389-345E-2759-0C6C5149D704}"/>
              </a:ext>
            </a:extLst>
          </p:cNvPr>
          <p:cNvSpPr txBox="1"/>
          <p:nvPr/>
        </p:nvSpPr>
        <p:spPr>
          <a:xfrm>
            <a:off x="2240446" y="5835792"/>
            <a:ext cx="261353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F1A226"/>
                </a:solidFill>
                <a:latin typeface="Cambria" panose="02040503050406030204" pitchFamily="18" charset="0"/>
              </a:rPr>
              <a:t>Completely erased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E0395022-32F4-065C-E4E2-87FB242C7237}"/>
              </a:ext>
            </a:extLst>
          </p:cNvPr>
          <p:cNvSpPr txBox="1"/>
          <p:nvPr/>
        </p:nvSpPr>
        <p:spPr>
          <a:xfrm>
            <a:off x="9133648" y="4542220"/>
            <a:ext cx="140455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Finished!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6EE232D4-7788-6E68-E5F4-006167E68D06}"/>
              </a:ext>
            </a:extLst>
          </p:cNvPr>
          <p:cNvSpPr/>
          <p:nvPr/>
        </p:nvSpPr>
        <p:spPr>
          <a:xfrm>
            <a:off x="572729" y="1362726"/>
            <a:ext cx="11046542" cy="5049222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0BBD9767-DD5E-567F-9E3C-6FD2FF3D740E}"/>
              </a:ext>
            </a:extLst>
          </p:cNvPr>
          <p:cNvSpPr/>
          <p:nvPr/>
        </p:nvSpPr>
        <p:spPr>
          <a:xfrm>
            <a:off x="156950" y="1790405"/>
            <a:ext cx="11878101" cy="2208690"/>
          </a:xfrm>
          <a:prstGeom prst="roundRect">
            <a:avLst>
              <a:gd name="adj" fmla="val 9234"/>
            </a:avLst>
          </a:prstGeom>
          <a:solidFill>
            <a:srgbClr val="6F47E5"/>
          </a:solidFill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t"/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Aptos" panose="020B0004020202020204" pitchFamily="34" charset="0"/>
              </a:rPr>
              <a:t>L</a:t>
            </a:r>
            <a:r>
              <a:rPr lang="en-KR" altLang="ko-KR" sz="3200" b="1" dirty="0">
                <a:solidFill>
                  <a:schemeClr val="bg1"/>
                </a:solidFill>
                <a:latin typeface="Aptos" panose="020B0004020202020204" pitchFamily="34" charset="0"/>
              </a:rPr>
              <a:t>ong latency </a:t>
            </a:r>
            <a:r>
              <a:rPr lang="en-KR" altLang="ko-KR" sz="3200" dirty="0">
                <a:solidFill>
                  <a:schemeClr val="bg1"/>
                </a:solidFill>
                <a:latin typeface="Aptos" panose="020B0004020202020204" pitchFamily="34" charset="0"/>
              </a:rPr>
              <a:t>and </a:t>
            </a:r>
            <a:r>
              <a:rPr lang="en-KR" altLang="ko-KR" sz="3200" b="1" dirty="0">
                <a:solidFill>
                  <a:schemeClr val="bg1"/>
                </a:solidFill>
                <a:latin typeface="Aptos" panose="020B0004020202020204" pitchFamily="34" charset="0"/>
              </a:rPr>
              <a:t>high voltage </a:t>
            </a:r>
            <a:r>
              <a:rPr lang="en-US" altLang="ko-KR" sz="3200" dirty="0">
                <a:solidFill>
                  <a:schemeClr val="bg1"/>
                </a:solidFill>
                <a:latin typeface="Aptos" panose="020B0004020202020204" pitchFamily="34" charset="0"/>
              </a:rPr>
              <a:t>in erase operations</a:t>
            </a:r>
          </a:p>
          <a:p>
            <a:pPr algn="ctr"/>
            <a:br>
              <a:rPr lang="en-KR" altLang="ko-KR" sz="3200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US" altLang="ko-KR" sz="3200" b="1" dirty="0">
                <a:solidFill>
                  <a:schemeClr val="bg1"/>
                </a:solidFill>
                <a:latin typeface="Aptos" panose="020B0004020202020204" pitchFamily="34" charset="0"/>
              </a:rPr>
              <a:t>Lifetime</a:t>
            </a:r>
            <a:r>
              <a:rPr lang="en-US" altLang="ko-KR" sz="3200" dirty="0">
                <a:solidFill>
                  <a:schemeClr val="bg1"/>
                </a:solidFill>
                <a:latin typeface="Aptos" panose="020B0004020202020204" pitchFamily="34" charset="0"/>
              </a:rPr>
              <a:t>: A</a:t>
            </a:r>
            <a:r>
              <a:rPr lang="en-KR" altLang="ko-KR" sz="3200" dirty="0">
                <a:solidFill>
                  <a:schemeClr val="bg1"/>
                </a:solidFill>
                <a:latin typeface="Aptos" panose="020B0004020202020204" pitchFamily="34" charset="0"/>
              </a:rPr>
              <a:t> block </a:t>
            </a:r>
            <a:r>
              <a:rPr lang="en-US" altLang="ko-KR" sz="3200" dirty="0">
                <a:solidFill>
                  <a:schemeClr val="bg1"/>
                </a:solidFill>
                <a:latin typeface="Aptos" panose="020B0004020202020204" pitchFamily="34" charset="0"/>
              </a:rPr>
              <a:t>becomes </a:t>
            </a:r>
            <a:r>
              <a:rPr lang="en-US" altLang="ko-KR" sz="3200" b="1" dirty="0">
                <a:solidFill>
                  <a:schemeClr val="bg1"/>
                </a:solidFill>
                <a:latin typeface="Aptos" panose="020B0004020202020204" pitchFamily="34" charset="0"/>
              </a:rPr>
              <a:t>unusable </a:t>
            </a:r>
            <a:r>
              <a:rPr lang="en-KR" altLang="ko-KR" sz="3200" dirty="0">
                <a:solidFill>
                  <a:schemeClr val="bg1"/>
                </a:solidFill>
                <a:latin typeface="Aptos" panose="020B0004020202020204" pitchFamily="34" charset="0"/>
              </a:rPr>
              <a:t>after </a:t>
            </a:r>
            <a:r>
              <a:rPr lang="en-US" altLang="ko-KR" sz="3200" dirty="0">
                <a:solidFill>
                  <a:schemeClr val="bg1"/>
                </a:solidFill>
                <a:latin typeface="Aptos" panose="020B0004020202020204" pitchFamily="34" charset="0"/>
              </a:rPr>
              <a:t>experiencing </a:t>
            </a:r>
          </a:p>
          <a:p>
            <a:pPr algn="ctr"/>
            <a:r>
              <a:rPr lang="en-US" altLang="ko-KR" sz="3200" dirty="0">
                <a:solidFill>
                  <a:schemeClr val="bg1"/>
                </a:solidFill>
                <a:latin typeface="Aptos" panose="020B0004020202020204" pitchFamily="34" charset="0"/>
              </a:rPr>
              <a:t>a certain number of program and </a:t>
            </a:r>
            <a:r>
              <a:rPr lang="en-KR" altLang="ko-KR" sz="3200" dirty="0">
                <a:solidFill>
                  <a:schemeClr val="bg1"/>
                </a:solidFill>
                <a:latin typeface="Aptos" panose="020B0004020202020204" pitchFamily="34" charset="0"/>
              </a:rPr>
              <a:t>erase cycles (P/E cycles)</a:t>
            </a:r>
            <a:endParaRPr lang="en-US" altLang="ko-KR" sz="32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2471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18FDC-5CC4-E16C-7B17-9DA453501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Erase Operation: More Details</a:t>
            </a:r>
            <a:endParaRPr lang="en-K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AE5D59-A702-2C85-888B-6552F18B78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KR" dirty="0"/>
                  <a:t>Erase operation consists of </a:t>
                </a:r>
                <a:r>
                  <a:rPr lang="en-KR" dirty="0">
                    <a:latin typeface="Aptos" panose="020B0004020202020204" pitchFamily="34" charset="0"/>
                  </a:rPr>
                  <a:t>two steps</a:t>
                </a:r>
              </a:p>
              <a:p>
                <a:pPr marL="1143000" lvl="1" indent="-457200">
                  <a:buClr>
                    <a:schemeClr val="tx1"/>
                  </a:buClr>
                </a:pPr>
                <a:r>
                  <a:rPr lang="en-KR" dirty="0">
                    <a:solidFill>
                      <a:srgbClr val="298C8C"/>
                    </a:solidFill>
                    <a:latin typeface="Aptos" panose="020B0004020202020204" pitchFamily="34" charset="0"/>
                  </a:rPr>
                  <a:t>Erase pulse (EP): </a:t>
                </a:r>
                <a:r>
                  <a:rPr lang="en-KR" dirty="0">
                    <a:latin typeface="Aptos" panose="020B0004020202020204" pitchFamily="34" charset="0"/>
                  </a:rPr>
                  <a:t>applies</a:t>
                </a:r>
                <a:r>
                  <a:rPr lang="en-KR" dirty="0">
                    <a:solidFill>
                      <a:srgbClr val="298C8C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KR" dirty="0">
                    <a:latin typeface="Aptos" panose="020B0004020202020204" pitchFamily="34" charset="0"/>
                  </a:rPr>
                  <a:t>high voltage for </a:t>
                </a:r>
                <a:r>
                  <a:rPr lang="en-KR" b="1" dirty="0">
                    <a:solidFill>
                      <a:srgbClr val="6F47E5"/>
                    </a:solidFill>
                    <a:latin typeface="Aptos SemiBold" panose="020B0004020202020204" pitchFamily="34" charset="0"/>
                  </a:rPr>
                  <a:t>fixed latency </a:t>
                </a:r>
                <a:r>
                  <a:rPr lang="en-KR" dirty="0">
                    <a:solidFill>
                      <a:srgbClr val="6F47E5"/>
                    </a:solidFill>
                    <a:latin typeface="Aptos" panose="020B0004020202020204" pitchFamily="34" charset="0"/>
                  </a:rPr>
                  <a:t>(3.5 </a:t>
                </a:r>
                <a14:m>
                  <m:oMath xmlns:m="http://schemas.openxmlformats.org/officeDocument/2006/math">
                    <m:r>
                      <a:rPr lang="en-KR" i="1" dirty="0">
                        <a:solidFill>
                          <a:srgbClr val="6F47E5"/>
                        </a:solidFill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en-KR" dirty="0">
                    <a:solidFill>
                      <a:srgbClr val="6F47E5"/>
                    </a:solidFill>
                    <a:latin typeface="Aptos" panose="020B0004020202020204" pitchFamily="34" charset="0"/>
                  </a:rPr>
                  <a:t>)</a:t>
                </a:r>
                <a:endParaRPr lang="en-KR" dirty="0">
                  <a:solidFill>
                    <a:srgbClr val="298C8C"/>
                  </a:solidFill>
                  <a:latin typeface="Aptos" panose="020B0004020202020204" pitchFamily="34" charset="0"/>
                </a:endParaRPr>
              </a:p>
              <a:p>
                <a:pPr marL="1143000" lvl="1" indent="-457200">
                  <a:buClr>
                    <a:schemeClr val="tx1"/>
                  </a:buClr>
                </a:pPr>
                <a:r>
                  <a:rPr lang="en-KR" dirty="0">
                    <a:solidFill>
                      <a:srgbClr val="F1A226"/>
                    </a:solidFill>
                    <a:latin typeface="Aptos" panose="020B0004020202020204" pitchFamily="34" charset="0"/>
                  </a:rPr>
                  <a:t>Verify read (VR): </a:t>
                </a:r>
                <a:r>
                  <a:rPr lang="en-KR" dirty="0">
                    <a:latin typeface="Aptos" panose="020B0004020202020204" pitchFamily="34" charset="0"/>
                  </a:rPr>
                  <a:t>checks if a block is </a:t>
                </a:r>
                <a:r>
                  <a:rPr lang="en-KR" b="1" dirty="0">
                    <a:solidFill>
                      <a:srgbClr val="6F47E5"/>
                    </a:solidFill>
                    <a:latin typeface="Aptos SemiBold" panose="020B0004020202020204" pitchFamily="34" charset="0"/>
                  </a:rPr>
                  <a:t>completely</a:t>
                </a:r>
                <a:r>
                  <a:rPr lang="en-KR" dirty="0">
                    <a:latin typeface="Aptos" panose="020B0004020202020204" pitchFamily="34" charset="0"/>
                  </a:rPr>
                  <a:t> erased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AE5D59-A702-2C85-888B-6552F18B78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79" t="-2792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F7B82-4054-7D1D-7179-90CCFA767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8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31189B-98CD-17E1-7C8A-898A5C735D06}"/>
              </a:ext>
            </a:extLst>
          </p:cNvPr>
          <p:cNvCxnSpPr>
            <a:cxnSpLocks/>
          </p:cNvCxnSpPr>
          <p:nvPr/>
        </p:nvCxnSpPr>
        <p:spPr>
          <a:xfrm>
            <a:off x="6719380" y="3659277"/>
            <a:ext cx="0" cy="1705641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650FA56-1623-46D0-7381-D25C4789686F}"/>
              </a:ext>
            </a:extLst>
          </p:cNvPr>
          <p:cNvCxnSpPr>
            <a:cxnSpLocks/>
          </p:cNvCxnSpPr>
          <p:nvPr/>
        </p:nvCxnSpPr>
        <p:spPr>
          <a:xfrm flipH="1">
            <a:off x="6719380" y="5357776"/>
            <a:ext cx="4694830" cy="0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First EP step">
            <a:extLst>
              <a:ext uri="{FF2B5EF4-FFF2-40B4-BE49-F238E27FC236}">
                <a16:creationId xmlns:a16="http://schemas.microsoft.com/office/drawing/2014/main" id="{5CEE5164-68CC-D9C8-615A-5A4BA1C2081E}"/>
              </a:ext>
            </a:extLst>
          </p:cNvPr>
          <p:cNvSpPr/>
          <p:nvPr/>
        </p:nvSpPr>
        <p:spPr>
          <a:xfrm>
            <a:off x="7183404" y="4637776"/>
            <a:ext cx="1260000" cy="720000"/>
          </a:xfrm>
          <a:prstGeom prst="rect">
            <a:avLst/>
          </a:prstGeom>
          <a:solidFill>
            <a:srgbClr val="298C8C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E69EDDD-D556-981F-9A15-0EC68DA0F662}"/>
              </a:ext>
            </a:extLst>
          </p:cNvPr>
          <p:cNvSpPr/>
          <p:nvPr/>
        </p:nvSpPr>
        <p:spPr>
          <a:xfrm>
            <a:off x="8708354" y="5052077"/>
            <a:ext cx="308848" cy="305699"/>
          </a:xfrm>
          <a:prstGeom prst="rect">
            <a:avLst/>
          </a:prstGeom>
          <a:solidFill>
            <a:srgbClr val="F1A226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E7B1629-603A-6899-5CB5-AAFDA0C1C7A9}"/>
              </a:ext>
            </a:extLst>
          </p:cNvPr>
          <p:cNvSpPr txBox="1"/>
          <p:nvPr/>
        </p:nvSpPr>
        <p:spPr>
          <a:xfrm rot="16200000">
            <a:off x="5915610" y="4281265"/>
            <a:ext cx="11542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Voltage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BDFD86-3D85-98E0-EA8E-148EBC8A2BEA}"/>
              </a:ext>
            </a:extLst>
          </p:cNvPr>
          <p:cNvSpPr txBox="1"/>
          <p:nvPr/>
        </p:nvSpPr>
        <p:spPr>
          <a:xfrm>
            <a:off x="10538200" y="5357682"/>
            <a:ext cx="8595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Time</a:t>
            </a:r>
          </a:p>
        </p:txBody>
      </p:sp>
      <p:grpSp>
        <p:nvGrpSpPr>
          <p:cNvPr id="17" name="WL0">
            <a:extLst>
              <a:ext uri="{FF2B5EF4-FFF2-40B4-BE49-F238E27FC236}">
                <a16:creationId xmlns:a16="http://schemas.microsoft.com/office/drawing/2014/main" id="{0FBC4DB0-2568-3048-C77C-A7C6CD6379D4}"/>
              </a:ext>
            </a:extLst>
          </p:cNvPr>
          <p:cNvGrpSpPr/>
          <p:nvPr/>
        </p:nvGrpSpPr>
        <p:grpSpPr>
          <a:xfrm>
            <a:off x="577217" y="3728302"/>
            <a:ext cx="5106983" cy="461665"/>
            <a:chOff x="3224217" y="3244334"/>
            <a:chExt cx="5106983" cy="46166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F099849-EC7D-24E3-71D9-0DCDA92B99A1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3429000"/>
              <a:ext cx="43252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6E0F1A8-ED5A-7E8F-000D-0C9B90801BB4}"/>
                </a:ext>
              </a:extLst>
            </p:cNvPr>
            <p:cNvSpPr txBox="1"/>
            <p:nvPr/>
          </p:nvSpPr>
          <p:spPr>
            <a:xfrm>
              <a:off x="3224217" y="3244334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latin typeface="Cambria" panose="02040503050406030204" pitchFamily="18" charset="0"/>
                </a:rPr>
                <a:t>WL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</p:grpSp>
      <p:grpSp>
        <p:nvGrpSpPr>
          <p:cNvPr id="20" name="WL1">
            <a:extLst>
              <a:ext uri="{FF2B5EF4-FFF2-40B4-BE49-F238E27FC236}">
                <a16:creationId xmlns:a16="http://schemas.microsoft.com/office/drawing/2014/main" id="{3DAB1FD1-ED51-53E9-AEBB-23DFC8DBFCA7}"/>
              </a:ext>
            </a:extLst>
          </p:cNvPr>
          <p:cNvGrpSpPr/>
          <p:nvPr/>
        </p:nvGrpSpPr>
        <p:grpSpPr>
          <a:xfrm>
            <a:off x="572729" y="4683742"/>
            <a:ext cx="5111471" cy="461665"/>
            <a:chOff x="3219729" y="4199774"/>
            <a:chExt cx="5111471" cy="461665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E64F035-A209-7529-ADA2-0F9BCD89DBE1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4384440"/>
              <a:ext cx="43252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D74FFDF-AC5B-521B-B747-314A35CFA3DD}"/>
                </a:ext>
              </a:extLst>
            </p:cNvPr>
            <p:cNvSpPr txBox="1"/>
            <p:nvPr/>
          </p:nvSpPr>
          <p:spPr>
            <a:xfrm>
              <a:off x="3219729" y="4199774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latin typeface="Cambria" panose="02040503050406030204" pitchFamily="18" charset="0"/>
                </a:rPr>
                <a:t>WL</a:t>
              </a:r>
              <a:r>
                <a:rPr lang="en-KR" sz="2400" baseline="-25000" dirty="0">
                  <a:latin typeface="Cambria" panose="02040503050406030204" pitchFamily="18" charset="0"/>
                </a:rPr>
                <a:t>1</a:t>
              </a:r>
            </a:p>
          </p:txBody>
        </p:sp>
      </p:grp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4B26AA-B993-3E61-F508-CF0AAA409903}"/>
              </a:ext>
            </a:extLst>
          </p:cNvPr>
          <p:cNvCxnSpPr>
            <a:cxnSpLocks/>
          </p:cNvCxnSpPr>
          <p:nvPr/>
        </p:nvCxnSpPr>
        <p:spPr>
          <a:xfrm>
            <a:off x="2300683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AFE43A4-A2CD-D07D-32D1-BDC332A1C7E8}"/>
              </a:ext>
            </a:extLst>
          </p:cNvPr>
          <p:cNvCxnSpPr>
            <a:cxnSpLocks/>
          </p:cNvCxnSpPr>
          <p:nvPr/>
        </p:nvCxnSpPr>
        <p:spPr>
          <a:xfrm>
            <a:off x="3068590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7DAB53C-56BC-EF5B-0C5F-8B07585AAEDE}"/>
              </a:ext>
            </a:extLst>
          </p:cNvPr>
          <p:cNvCxnSpPr>
            <a:cxnSpLocks/>
          </p:cNvCxnSpPr>
          <p:nvPr/>
        </p:nvCxnSpPr>
        <p:spPr>
          <a:xfrm>
            <a:off x="4604402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1FC4FB7-D886-04A7-81BC-E38F67AC4E2C}"/>
              </a:ext>
            </a:extLst>
          </p:cNvPr>
          <p:cNvCxnSpPr>
            <a:cxnSpLocks/>
          </p:cNvCxnSpPr>
          <p:nvPr/>
        </p:nvCxnSpPr>
        <p:spPr>
          <a:xfrm>
            <a:off x="3836496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7" name="Cells (WL0)">
            <a:extLst>
              <a:ext uri="{FF2B5EF4-FFF2-40B4-BE49-F238E27FC236}">
                <a16:creationId xmlns:a16="http://schemas.microsoft.com/office/drawing/2014/main" id="{7C3E334B-9848-BF69-80BB-09D298949390}"/>
              </a:ext>
            </a:extLst>
          </p:cNvPr>
          <p:cNvGrpSpPr/>
          <p:nvPr/>
        </p:nvGrpSpPr>
        <p:grpSpPr>
          <a:xfrm>
            <a:off x="2011400" y="3623168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EFE49A82-196A-BA86-5ACD-001EB9041ED8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ACB6DCDE-6207-B03F-5AAF-BFD10C6B9856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D99F1FE5-70B5-DF93-8DC3-E0776EE0B18E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EFB7C702-45C0-4C30-37FE-68FCE78187B6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 dirty="0"/>
            </a:p>
          </p:txBody>
        </p:sp>
      </p:grpSp>
      <p:grpSp>
        <p:nvGrpSpPr>
          <p:cNvPr id="152" name="Cells (WL1)">
            <a:extLst>
              <a:ext uri="{FF2B5EF4-FFF2-40B4-BE49-F238E27FC236}">
                <a16:creationId xmlns:a16="http://schemas.microsoft.com/office/drawing/2014/main" id="{62F999BD-A015-00CF-9E9E-73930A4D2190}"/>
              </a:ext>
            </a:extLst>
          </p:cNvPr>
          <p:cNvGrpSpPr/>
          <p:nvPr/>
        </p:nvGrpSpPr>
        <p:grpSpPr>
          <a:xfrm>
            <a:off x="2011400" y="4577168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23D9C7B2-7F17-DB91-E24F-379937091768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59792023-0E8C-385A-52F5-92F1CD68D7A5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64D05643-7DA0-C86C-3572-96A34F44441F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6F6B0E43-C12B-21FE-46E7-0535F27AA361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</p:grpSp>
      <p:grpSp>
        <p:nvGrpSpPr>
          <p:cNvPr id="157" name="BL0">
            <a:extLst>
              <a:ext uri="{FF2B5EF4-FFF2-40B4-BE49-F238E27FC236}">
                <a16:creationId xmlns:a16="http://schemas.microsoft.com/office/drawing/2014/main" id="{A1757266-BEF7-F1A8-69C6-8B06DF93CE1C}"/>
              </a:ext>
            </a:extLst>
          </p:cNvPr>
          <p:cNvGrpSpPr/>
          <p:nvPr/>
        </p:nvGrpSpPr>
        <p:grpSpPr>
          <a:xfrm>
            <a:off x="2300683" y="2851116"/>
            <a:ext cx="710220" cy="3021035"/>
            <a:chOff x="4947683" y="1963737"/>
            <a:chExt cx="710220" cy="3021035"/>
          </a:xfrm>
        </p:grpSpPr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1051479D-3372-9C18-6C00-803BEFB06CED}"/>
                </a:ext>
              </a:extLst>
            </p:cNvPr>
            <p:cNvSpPr txBox="1"/>
            <p:nvPr/>
          </p:nvSpPr>
          <p:spPr>
            <a:xfrm>
              <a:off x="5006763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  <p:grpSp>
          <p:nvGrpSpPr>
            <p:cNvPr id="159" name="BL0">
              <a:extLst>
                <a:ext uri="{FF2B5EF4-FFF2-40B4-BE49-F238E27FC236}">
                  <a16:creationId xmlns:a16="http://schemas.microsoft.com/office/drawing/2014/main" id="{7A2CA0FF-2206-F635-689B-F58E3FE1B31C}"/>
                </a:ext>
              </a:extLst>
            </p:cNvPr>
            <p:cNvGrpSpPr/>
            <p:nvPr/>
          </p:nvGrpSpPr>
          <p:grpSpPr>
            <a:xfrm>
              <a:off x="4947683" y="2324911"/>
              <a:ext cx="386687" cy="2659861"/>
              <a:chOff x="4947683" y="2324911"/>
              <a:chExt cx="386687" cy="2659861"/>
            </a:xfrm>
          </p:grpSpPr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D00DAB81-B7EA-F152-028A-8C9E886A35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4370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91B7CB59-7497-6CF7-E99C-DB4B98B66F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768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2" name="BL1">
            <a:extLst>
              <a:ext uri="{FF2B5EF4-FFF2-40B4-BE49-F238E27FC236}">
                <a16:creationId xmlns:a16="http://schemas.microsoft.com/office/drawing/2014/main" id="{D546BB09-83D9-E939-68B8-E8C628224DDF}"/>
              </a:ext>
            </a:extLst>
          </p:cNvPr>
          <p:cNvGrpSpPr/>
          <p:nvPr/>
        </p:nvGrpSpPr>
        <p:grpSpPr>
          <a:xfrm>
            <a:off x="3062313" y="2851116"/>
            <a:ext cx="719116" cy="3021035"/>
            <a:chOff x="5709313" y="1963737"/>
            <a:chExt cx="719116" cy="3021035"/>
          </a:xfrm>
        </p:grpSpPr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28FAAEA5-AEF8-2297-9307-FB66816E8708}"/>
                </a:ext>
              </a:extLst>
            </p:cNvPr>
            <p:cNvSpPr txBox="1"/>
            <p:nvPr/>
          </p:nvSpPr>
          <p:spPr>
            <a:xfrm>
              <a:off x="5777289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1</a:t>
              </a:r>
            </a:p>
          </p:txBody>
        </p:sp>
        <p:grpSp>
          <p:nvGrpSpPr>
            <p:cNvPr id="164" name="BL1">
              <a:extLst>
                <a:ext uri="{FF2B5EF4-FFF2-40B4-BE49-F238E27FC236}">
                  <a16:creationId xmlns:a16="http://schemas.microsoft.com/office/drawing/2014/main" id="{FEA974DF-5188-5418-7B39-6C96173EF88B}"/>
                </a:ext>
              </a:extLst>
            </p:cNvPr>
            <p:cNvGrpSpPr/>
            <p:nvPr/>
          </p:nvGrpSpPr>
          <p:grpSpPr>
            <a:xfrm>
              <a:off x="5709313" y="2324911"/>
              <a:ext cx="390230" cy="2659861"/>
              <a:chOff x="5709313" y="2324911"/>
              <a:chExt cx="390230" cy="2659861"/>
            </a:xfrm>
          </p:grpSpPr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3893C32C-2354-14D1-8267-CF99C1FF75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9543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8ADCCEF6-1EDE-2F0A-FB49-D28B19A8C67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0931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7" name="BL2">
            <a:extLst>
              <a:ext uri="{FF2B5EF4-FFF2-40B4-BE49-F238E27FC236}">
                <a16:creationId xmlns:a16="http://schemas.microsoft.com/office/drawing/2014/main" id="{CE8E388E-B4AC-9510-B8A3-9427C130B11E}"/>
              </a:ext>
            </a:extLst>
          </p:cNvPr>
          <p:cNvGrpSpPr/>
          <p:nvPr/>
        </p:nvGrpSpPr>
        <p:grpSpPr>
          <a:xfrm>
            <a:off x="3833762" y="2851116"/>
            <a:ext cx="711615" cy="3021035"/>
            <a:chOff x="6480762" y="1963737"/>
            <a:chExt cx="711615" cy="3021035"/>
          </a:xfrm>
        </p:grpSpPr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80CA3AF4-986A-A8A5-EFAF-4475778A19D5}"/>
                </a:ext>
              </a:extLst>
            </p:cNvPr>
            <p:cNvSpPr txBox="1"/>
            <p:nvPr/>
          </p:nvSpPr>
          <p:spPr>
            <a:xfrm>
              <a:off x="6541237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2</a:t>
              </a:r>
            </a:p>
          </p:txBody>
        </p:sp>
        <p:grpSp>
          <p:nvGrpSpPr>
            <p:cNvPr id="169" name="BL2">
              <a:extLst>
                <a:ext uri="{FF2B5EF4-FFF2-40B4-BE49-F238E27FC236}">
                  <a16:creationId xmlns:a16="http://schemas.microsoft.com/office/drawing/2014/main" id="{EA3A8F71-1B21-B548-E069-077EA4DDA8AF}"/>
                </a:ext>
              </a:extLst>
            </p:cNvPr>
            <p:cNvGrpSpPr/>
            <p:nvPr/>
          </p:nvGrpSpPr>
          <p:grpSpPr>
            <a:xfrm>
              <a:off x="6480762" y="2324911"/>
              <a:ext cx="386687" cy="2659861"/>
              <a:chOff x="6480762" y="2324911"/>
              <a:chExt cx="386687" cy="2659861"/>
            </a:xfrm>
          </p:grpSpPr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B9058823-3BBA-6F1D-07F5-D3F11E67B0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67449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AC786314-F8AB-0ED8-66F6-5D2EADE8076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076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2" name="BL3">
            <a:extLst>
              <a:ext uri="{FF2B5EF4-FFF2-40B4-BE49-F238E27FC236}">
                <a16:creationId xmlns:a16="http://schemas.microsoft.com/office/drawing/2014/main" id="{CEA57DDF-2D77-EFF9-AD6D-F13FAC94D63D}"/>
              </a:ext>
            </a:extLst>
          </p:cNvPr>
          <p:cNvGrpSpPr/>
          <p:nvPr/>
        </p:nvGrpSpPr>
        <p:grpSpPr>
          <a:xfrm>
            <a:off x="4604402" y="2851116"/>
            <a:ext cx="717280" cy="3021035"/>
            <a:chOff x="7251402" y="1963737"/>
            <a:chExt cx="717280" cy="3021035"/>
          </a:xfrm>
        </p:grpSpPr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C86FA8F2-ECF6-9E9B-8E43-4EE72BEFFE68}"/>
                </a:ext>
              </a:extLst>
            </p:cNvPr>
            <p:cNvSpPr txBox="1"/>
            <p:nvPr/>
          </p:nvSpPr>
          <p:spPr>
            <a:xfrm>
              <a:off x="7317542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3</a:t>
              </a:r>
            </a:p>
          </p:txBody>
        </p:sp>
        <p:grpSp>
          <p:nvGrpSpPr>
            <p:cNvPr id="174" name="BL3">
              <a:extLst>
                <a:ext uri="{FF2B5EF4-FFF2-40B4-BE49-F238E27FC236}">
                  <a16:creationId xmlns:a16="http://schemas.microsoft.com/office/drawing/2014/main" id="{CA827F9B-6FEA-9488-606C-378FADF3BCA1}"/>
                </a:ext>
              </a:extLst>
            </p:cNvPr>
            <p:cNvGrpSpPr/>
            <p:nvPr/>
          </p:nvGrpSpPr>
          <p:grpSpPr>
            <a:xfrm>
              <a:off x="7251402" y="2324911"/>
              <a:ext cx="391710" cy="2659861"/>
              <a:chOff x="7251402" y="2324911"/>
              <a:chExt cx="391710" cy="2659861"/>
            </a:xfrm>
          </p:grpSpPr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9FD4EBC7-99B5-4093-BB24-32B2E29A67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3112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D80F477E-4250-07EE-2664-553CF6744E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140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7" name="Rounded Rectangle 176">
            <a:extLst>
              <a:ext uri="{FF2B5EF4-FFF2-40B4-BE49-F238E27FC236}">
                <a16:creationId xmlns:a16="http://schemas.microsoft.com/office/drawing/2014/main" id="{FCBF5497-492F-EF1A-9557-37E4B1601F72}"/>
              </a:ext>
            </a:extLst>
          </p:cNvPr>
          <p:cNvSpPr/>
          <p:nvPr/>
        </p:nvSpPr>
        <p:spPr>
          <a:xfrm>
            <a:off x="1712368" y="3340468"/>
            <a:ext cx="3680713" cy="2300572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pSp>
        <p:nvGrpSpPr>
          <p:cNvPr id="178" name="Programmed cells WL1">
            <a:extLst>
              <a:ext uri="{FF2B5EF4-FFF2-40B4-BE49-F238E27FC236}">
                <a16:creationId xmlns:a16="http://schemas.microsoft.com/office/drawing/2014/main" id="{8E7E564A-C269-CC08-FC75-A4D04A7D7F17}"/>
              </a:ext>
            </a:extLst>
          </p:cNvPr>
          <p:cNvGrpSpPr/>
          <p:nvPr/>
        </p:nvGrpSpPr>
        <p:grpSpPr>
          <a:xfrm>
            <a:off x="2011400" y="4577379"/>
            <a:ext cx="2798209" cy="581247"/>
            <a:chOff x="7985701" y="4517124"/>
            <a:chExt cx="2798209" cy="581247"/>
          </a:xfrm>
        </p:grpSpPr>
        <p:sp>
          <p:nvSpPr>
            <p:cNvPr id="179" name="Oval 178">
              <a:extLst>
                <a:ext uri="{FF2B5EF4-FFF2-40B4-BE49-F238E27FC236}">
                  <a16:creationId xmlns:a16="http://schemas.microsoft.com/office/drawing/2014/main" id="{E9B31106-A991-55B3-7331-9F72397000BE}"/>
                </a:ext>
              </a:extLst>
            </p:cNvPr>
            <p:cNvSpPr/>
            <p:nvPr/>
          </p:nvSpPr>
          <p:spPr>
            <a:xfrm>
              <a:off x="7985701" y="4517124"/>
              <a:ext cx="581246" cy="581246"/>
            </a:xfrm>
            <a:prstGeom prst="ellipse">
              <a:avLst/>
            </a:prstGeom>
            <a:solidFill>
              <a:srgbClr val="6F47E5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A214FA12-4D38-C2BF-5990-052DB7B0BD44}"/>
                </a:ext>
              </a:extLst>
            </p:cNvPr>
            <p:cNvSpPr/>
            <p:nvPr/>
          </p:nvSpPr>
          <p:spPr>
            <a:xfrm>
              <a:off x="8753608" y="4517124"/>
              <a:ext cx="581246" cy="581246"/>
            </a:xfrm>
            <a:prstGeom prst="ellipse">
              <a:avLst/>
            </a:prstGeom>
            <a:solidFill>
              <a:srgbClr val="6F47E5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3D59367C-B30F-4CC6-9CC2-D826BC50E134}"/>
                </a:ext>
              </a:extLst>
            </p:cNvPr>
            <p:cNvSpPr/>
            <p:nvPr/>
          </p:nvSpPr>
          <p:spPr>
            <a:xfrm>
              <a:off x="9521515" y="4517124"/>
              <a:ext cx="581246" cy="581246"/>
            </a:xfrm>
            <a:prstGeom prst="ellipse">
              <a:avLst/>
            </a:prstGeom>
            <a:solidFill>
              <a:srgbClr val="6F47E5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82" name="Freeform 181">
              <a:extLst>
                <a:ext uri="{FF2B5EF4-FFF2-40B4-BE49-F238E27FC236}">
                  <a16:creationId xmlns:a16="http://schemas.microsoft.com/office/drawing/2014/main" id="{8CBAA182-3CF0-20DE-5E92-A00C868D57DD}"/>
                </a:ext>
              </a:extLst>
            </p:cNvPr>
            <p:cNvSpPr/>
            <p:nvPr/>
          </p:nvSpPr>
          <p:spPr>
            <a:xfrm>
              <a:off x="10374939" y="5014088"/>
              <a:ext cx="408971" cy="84283"/>
            </a:xfrm>
            <a:custGeom>
              <a:avLst/>
              <a:gdLst>
                <a:gd name="connsiteX0" fmla="*/ 0 w 408971"/>
                <a:gd name="connsiteY0" fmla="*/ 0 h 84283"/>
                <a:gd name="connsiteX1" fmla="*/ 408971 w 408971"/>
                <a:gd name="connsiteY1" fmla="*/ 0 h 84283"/>
                <a:gd name="connsiteX2" fmla="*/ 366975 w 408971"/>
                <a:gd name="connsiteY2" fmla="*/ 34650 h 84283"/>
                <a:gd name="connsiteX3" fmla="*/ 204485 w 408971"/>
                <a:gd name="connsiteY3" fmla="*/ 84283 h 84283"/>
                <a:gd name="connsiteX4" fmla="*/ 41995 w 408971"/>
                <a:gd name="connsiteY4" fmla="*/ 34650 h 8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971" h="84283">
                  <a:moveTo>
                    <a:pt x="0" y="0"/>
                  </a:moveTo>
                  <a:lnTo>
                    <a:pt x="408971" y="0"/>
                  </a:lnTo>
                  <a:lnTo>
                    <a:pt x="366975" y="34650"/>
                  </a:lnTo>
                  <a:cubicBezTo>
                    <a:pt x="320592" y="65986"/>
                    <a:pt x="264675" y="84283"/>
                    <a:pt x="204485" y="84283"/>
                  </a:cubicBezTo>
                  <a:cubicBezTo>
                    <a:pt x="144295" y="84283"/>
                    <a:pt x="88378" y="65986"/>
                    <a:pt x="41995" y="34650"/>
                  </a:cubicBezTo>
                  <a:close/>
                </a:path>
              </a:pathLst>
            </a:custGeom>
            <a:solidFill>
              <a:srgbClr val="6F47E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KR"/>
            </a:p>
          </p:txBody>
        </p:sp>
      </p:grpSp>
      <p:grpSp>
        <p:nvGrpSpPr>
          <p:cNvPr id="183" name="Programmed cells WL0">
            <a:extLst>
              <a:ext uri="{FF2B5EF4-FFF2-40B4-BE49-F238E27FC236}">
                <a16:creationId xmlns:a16="http://schemas.microsoft.com/office/drawing/2014/main" id="{3FA22E84-7E63-5271-8EBD-D293B4DE6746}"/>
              </a:ext>
            </a:extLst>
          </p:cNvPr>
          <p:cNvGrpSpPr/>
          <p:nvPr/>
        </p:nvGrpSpPr>
        <p:grpSpPr>
          <a:xfrm>
            <a:off x="2011400" y="3623379"/>
            <a:ext cx="2798209" cy="587226"/>
            <a:chOff x="7985701" y="3234320"/>
            <a:chExt cx="2798209" cy="587226"/>
          </a:xfrm>
        </p:grpSpPr>
        <p:sp>
          <p:nvSpPr>
            <p:cNvPr id="184" name="Oval 183">
              <a:extLst>
                <a:ext uri="{FF2B5EF4-FFF2-40B4-BE49-F238E27FC236}">
                  <a16:creationId xmlns:a16="http://schemas.microsoft.com/office/drawing/2014/main" id="{C43CE1C7-96F8-8E6E-AFA9-77325BDC55B1}"/>
                </a:ext>
              </a:extLst>
            </p:cNvPr>
            <p:cNvSpPr/>
            <p:nvPr/>
          </p:nvSpPr>
          <p:spPr>
            <a:xfrm>
              <a:off x="7985701" y="3234320"/>
              <a:ext cx="581246" cy="581246"/>
            </a:xfrm>
            <a:prstGeom prst="ellipse">
              <a:avLst/>
            </a:prstGeom>
            <a:solidFill>
              <a:srgbClr val="6F47E5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BC4E429C-0617-575C-C516-B6EE17DD29FE}"/>
                </a:ext>
              </a:extLst>
            </p:cNvPr>
            <p:cNvSpPr/>
            <p:nvPr/>
          </p:nvSpPr>
          <p:spPr>
            <a:xfrm>
              <a:off x="9521515" y="3234320"/>
              <a:ext cx="581246" cy="581246"/>
            </a:xfrm>
            <a:prstGeom prst="ellipse">
              <a:avLst/>
            </a:prstGeom>
            <a:solidFill>
              <a:srgbClr val="6F47E5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86" name="Freeform 185">
              <a:extLst>
                <a:ext uri="{FF2B5EF4-FFF2-40B4-BE49-F238E27FC236}">
                  <a16:creationId xmlns:a16="http://schemas.microsoft.com/office/drawing/2014/main" id="{27B40493-C1C3-F536-669F-57A32BDA8B38}"/>
                </a:ext>
              </a:extLst>
            </p:cNvPr>
            <p:cNvSpPr/>
            <p:nvPr/>
          </p:nvSpPr>
          <p:spPr>
            <a:xfrm>
              <a:off x="10374939" y="3737263"/>
              <a:ext cx="408971" cy="84283"/>
            </a:xfrm>
            <a:custGeom>
              <a:avLst/>
              <a:gdLst>
                <a:gd name="connsiteX0" fmla="*/ 0 w 408971"/>
                <a:gd name="connsiteY0" fmla="*/ 0 h 84283"/>
                <a:gd name="connsiteX1" fmla="*/ 408971 w 408971"/>
                <a:gd name="connsiteY1" fmla="*/ 0 h 84283"/>
                <a:gd name="connsiteX2" fmla="*/ 366975 w 408971"/>
                <a:gd name="connsiteY2" fmla="*/ 34650 h 84283"/>
                <a:gd name="connsiteX3" fmla="*/ 204485 w 408971"/>
                <a:gd name="connsiteY3" fmla="*/ 84283 h 84283"/>
                <a:gd name="connsiteX4" fmla="*/ 41995 w 408971"/>
                <a:gd name="connsiteY4" fmla="*/ 34650 h 8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971" h="84283">
                  <a:moveTo>
                    <a:pt x="0" y="0"/>
                  </a:moveTo>
                  <a:lnTo>
                    <a:pt x="408971" y="0"/>
                  </a:lnTo>
                  <a:lnTo>
                    <a:pt x="366975" y="34650"/>
                  </a:lnTo>
                  <a:cubicBezTo>
                    <a:pt x="320592" y="65986"/>
                    <a:pt x="264675" y="84283"/>
                    <a:pt x="204485" y="84283"/>
                  </a:cubicBezTo>
                  <a:cubicBezTo>
                    <a:pt x="144295" y="84283"/>
                    <a:pt x="88378" y="65986"/>
                    <a:pt x="41995" y="34650"/>
                  </a:cubicBezTo>
                  <a:close/>
                </a:path>
              </a:pathLst>
            </a:custGeom>
            <a:solidFill>
              <a:srgbClr val="6F47E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KR"/>
            </a:p>
          </p:txBody>
        </p:sp>
        <p:sp>
          <p:nvSpPr>
            <p:cNvPr id="187" name="Freeform 186">
              <a:extLst>
                <a:ext uri="{FF2B5EF4-FFF2-40B4-BE49-F238E27FC236}">
                  <a16:creationId xmlns:a16="http://schemas.microsoft.com/office/drawing/2014/main" id="{30C108FD-655E-0CDB-2AC4-65C44B969049}"/>
                </a:ext>
              </a:extLst>
            </p:cNvPr>
            <p:cNvSpPr/>
            <p:nvPr/>
          </p:nvSpPr>
          <p:spPr>
            <a:xfrm>
              <a:off x="8839747" y="3737263"/>
              <a:ext cx="408971" cy="84283"/>
            </a:xfrm>
            <a:custGeom>
              <a:avLst/>
              <a:gdLst>
                <a:gd name="connsiteX0" fmla="*/ 0 w 408971"/>
                <a:gd name="connsiteY0" fmla="*/ 0 h 84283"/>
                <a:gd name="connsiteX1" fmla="*/ 408971 w 408971"/>
                <a:gd name="connsiteY1" fmla="*/ 0 h 84283"/>
                <a:gd name="connsiteX2" fmla="*/ 366975 w 408971"/>
                <a:gd name="connsiteY2" fmla="*/ 34650 h 84283"/>
                <a:gd name="connsiteX3" fmla="*/ 204485 w 408971"/>
                <a:gd name="connsiteY3" fmla="*/ 84283 h 84283"/>
                <a:gd name="connsiteX4" fmla="*/ 41995 w 408971"/>
                <a:gd name="connsiteY4" fmla="*/ 34650 h 8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971" h="84283">
                  <a:moveTo>
                    <a:pt x="0" y="0"/>
                  </a:moveTo>
                  <a:lnTo>
                    <a:pt x="408971" y="0"/>
                  </a:lnTo>
                  <a:lnTo>
                    <a:pt x="366975" y="34650"/>
                  </a:lnTo>
                  <a:cubicBezTo>
                    <a:pt x="320592" y="65986"/>
                    <a:pt x="264675" y="84283"/>
                    <a:pt x="204485" y="84283"/>
                  </a:cubicBezTo>
                  <a:cubicBezTo>
                    <a:pt x="144295" y="84283"/>
                    <a:pt x="88378" y="65986"/>
                    <a:pt x="41995" y="34650"/>
                  </a:cubicBezTo>
                  <a:close/>
                </a:path>
              </a:pathLst>
            </a:custGeom>
            <a:solidFill>
              <a:srgbClr val="6F47E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KR"/>
            </a:p>
          </p:txBody>
        </p:sp>
      </p:grpSp>
      <p:sp>
        <p:nvSpPr>
          <p:cNvPr id="188" name="Oval 187">
            <a:extLst>
              <a:ext uri="{FF2B5EF4-FFF2-40B4-BE49-F238E27FC236}">
                <a16:creationId xmlns:a16="http://schemas.microsoft.com/office/drawing/2014/main" id="{4F4EA8D2-B2CF-D2BA-659D-8BEC5E82F630}"/>
              </a:ext>
            </a:extLst>
          </p:cNvPr>
          <p:cNvSpPr/>
          <p:nvPr/>
        </p:nvSpPr>
        <p:spPr>
          <a:xfrm>
            <a:off x="2778200" y="3623379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87ADFF3B-0D4E-066A-A534-281018815D16}"/>
              </a:ext>
            </a:extLst>
          </p:cNvPr>
          <p:cNvSpPr/>
          <p:nvPr/>
        </p:nvSpPr>
        <p:spPr>
          <a:xfrm>
            <a:off x="4315400" y="3623379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90" name="Oval 189">
            <a:extLst>
              <a:ext uri="{FF2B5EF4-FFF2-40B4-BE49-F238E27FC236}">
                <a16:creationId xmlns:a16="http://schemas.microsoft.com/office/drawing/2014/main" id="{897C22A4-FE16-2875-FC07-B85B816A83C0}"/>
              </a:ext>
            </a:extLst>
          </p:cNvPr>
          <p:cNvSpPr/>
          <p:nvPr/>
        </p:nvSpPr>
        <p:spPr>
          <a:xfrm>
            <a:off x="4315400" y="4577379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91" name="Rounded Rectangle 190">
            <a:extLst>
              <a:ext uri="{FF2B5EF4-FFF2-40B4-BE49-F238E27FC236}">
                <a16:creationId xmlns:a16="http://schemas.microsoft.com/office/drawing/2014/main" id="{3B15927D-A2A7-FC2A-E469-95A6E9C526BB}"/>
              </a:ext>
            </a:extLst>
          </p:cNvPr>
          <p:cNvSpPr/>
          <p:nvPr/>
        </p:nvSpPr>
        <p:spPr>
          <a:xfrm>
            <a:off x="1712600" y="3340468"/>
            <a:ext cx="3680713" cy="2300572"/>
          </a:xfrm>
          <a:prstGeom prst="roundRect">
            <a:avLst/>
          </a:prstGeom>
          <a:ln w="50800">
            <a:solidFill>
              <a:srgbClr val="F1A2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pSp>
        <p:nvGrpSpPr>
          <p:cNvPr id="192" name="Cells (WL1)">
            <a:extLst>
              <a:ext uri="{FF2B5EF4-FFF2-40B4-BE49-F238E27FC236}">
                <a16:creationId xmlns:a16="http://schemas.microsoft.com/office/drawing/2014/main" id="{00B9479B-B34E-F61A-6C0B-5B763379D49C}"/>
              </a:ext>
            </a:extLst>
          </p:cNvPr>
          <p:cNvGrpSpPr/>
          <p:nvPr/>
        </p:nvGrpSpPr>
        <p:grpSpPr>
          <a:xfrm>
            <a:off x="2011400" y="4577379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512307FC-7427-650E-5D3D-78FC8435F71C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94" name="Oval 193">
              <a:extLst>
                <a:ext uri="{FF2B5EF4-FFF2-40B4-BE49-F238E27FC236}">
                  <a16:creationId xmlns:a16="http://schemas.microsoft.com/office/drawing/2014/main" id="{207AB77F-16C0-435C-CD42-8245714297C8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95" name="Oval 194">
              <a:extLst>
                <a:ext uri="{FF2B5EF4-FFF2-40B4-BE49-F238E27FC236}">
                  <a16:creationId xmlns:a16="http://schemas.microsoft.com/office/drawing/2014/main" id="{F1607A7E-7999-8D43-4D5B-437372F9469C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96" name="Oval 195">
              <a:extLst>
                <a:ext uri="{FF2B5EF4-FFF2-40B4-BE49-F238E27FC236}">
                  <a16:creationId xmlns:a16="http://schemas.microsoft.com/office/drawing/2014/main" id="{BA1DC74C-33E0-63B6-45E2-6944B7CAC0DE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</p:grpSp>
      <p:grpSp>
        <p:nvGrpSpPr>
          <p:cNvPr id="197" name="Cells (WL0)">
            <a:extLst>
              <a:ext uri="{FF2B5EF4-FFF2-40B4-BE49-F238E27FC236}">
                <a16:creationId xmlns:a16="http://schemas.microsoft.com/office/drawing/2014/main" id="{0C68B663-D61E-E257-E6AF-C36018771971}"/>
              </a:ext>
            </a:extLst>
          </p:cNvPr>
          <p:cNvGrpSpPr/>
          <p:nvPr/>
        </p:nvGrpSpPr>
        <p:grpSpPr>
          <a:xfrm>
            <a:off x="2011400" y="3623379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198" name="Oval 197">
              <a:extLst>
                <a:ext uri="{FF2B5EF4-FFF2-40B4-BE49-F238E27FC236}">
                  <a16:creationId xmlns:a16="http://schemas.microsoft.com/office/drawing/2014/main" id="{F13FBA7E-3DD2-B6E9-94A1-92D7F6BE71A4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99" name="Oval 198">
              <a:extLst>
                <a:ext uri="{FF2B5EF4-FFF2-40B4-BE49-F238E27FC236}">
                  <a16:creationId xmlns:a16="http://schemas.microsoft.com/office/drawing/2014/main" id="{F3FCE4D3-3970-E8CF-2AC3-134A61522FAA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00" name="Oval 199">
              <a:extLst>
                <a:ext uri="{FF2B5EF4-FFF2-40B4-BE49-F238E27FC236}">
                  <a16:creationId xmlns:a16="http://schemas.microsoft.com/office/drawing/2014/main" id="{E832E44C-D1E9-2AB2-1E72-44F8B18FF2C0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01" name="Oval 200">
              <a:extLst>
                <a:ext uri="{FF2B5EF4-FFF2-40B4-BE49-F238E27FC236}">
                  <a16:creationId xmlns:a16="http://schemas.microsoft.com/office/drawing/2014/main" id="{2D77FCFA-0A5E-DAA7-3711-92978F7690EB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</p:grpSp>
      <p:cxnSp>
        <p:nvCxnSpPr>
          <p:cNvPr id="202" name="Straight Arrow Connector 201">
            <a:extLst>
              <a:ext uri="{FF2B5EF4-FFF2-40B4-BE49-F238E27FC236}">
                <a16:creationId xmlns:a16="http://schemas.microsoft.com/office/drawing/2014/main" id="{7EE62342-7422-0CA0-9B2F-4A6EF2778401}"/>
              </a:ext>
            </a:extLst>
          </p:cNvPr>
          <p:cNvCxnSpPr>
            <a:cxnSpLocks/>
          </p:cNvCxnSpPr>
          <p:nvPr/>
        </p:nvCxnSpPr>
        <p:spPr>
          <a:xfrm>
            <a:off x="7184666" y="5482301"/>
            <a:ext cx="12600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72A842F4-8DAC-9B29-8C7F-6376CFA9644D}"/>
                  </a:ext>
                </a:extLst>
              </p:cNvPr>
              <p:cNvSpPr txBox="1"/>
              <p:nvPr/>
            </p:nvSpPr>
            <p:spPr>
              <a:xfrm>
                <a:off x="6899957" y="5485004"/>
                <a:ext cx="1821204" cy="83099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KR" sz="2400" dirty="0">
                    <a:latin typeface="Cambria" panose="02040503050406030204" pitchFamily="18" charset="0"/>
                  </a:rPr>
                  <a:t>tEP = 3.5 </a:t>
                </a:r>
                <a14:m>
                  <m:oMath xmlns:m="http://schemas.openxmlformats.org/officeDocument/2006/math">
                    <m:r>
                      <a:rPr lang="en-KR" sz="2400" i="1" dirty="0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KR" sz="2400" dirty="0">
                  <a:latin typeface="Cambria" panose="02040503050406030204" pitchFamily="18" charset="0"/>
                </a:endParaRPr>
              </a:p>
              <a:p>
                <a:pPr algn="ctr"/>
                <a:r>
                  <a:rPr lang="en-KR" sz="2400" dirty="0">
                    <a:latin typeface="Cambria" panose="02040503050406030204" pitchFamily="18" charset="0"/>
                  </a:rPr>
                  <a:t>(</a:t>
                </a:r>
                <a:r>
                  <a:rPr lang="en-KR" sz="2400" dirty="0">
                    <a:solidFill>
                      <a:srgbClr val="6F47E5"/>
                    </a:solidFill>
                    <a:latin typeface="Cambria" panose="02040503050406030204" pitchFamily="18" charset="0"/>
                  </a:rPr>
                  <a:t>fixed</a:t>
                </a:r>
                <a:r>
                  <a:rPr lang="en-KR" sz="2400" dirty="0">
                    <a:latin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03" name="TextBox 202">
                <a:extLst>
                  <a:ext uri="{FF2B5EF4-FFF2-40B4-BE49-F238E27FC236}">
                    <a16:creationId xmlns:a16="http://schemas.microsoft.com/office/drawing/2014/main" id="{72A842F4-8DAC-9B29-8C7F-6376CFA964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957" y="5485004"/>
                <a:ext cx="1821204" cy="830997"/>
              </a:xfrm>
              <a:prstGeom prst="rect">
                <a:avLst/>
              </a:prstGeom>
              <a:blipFill>
                <a:blip r:embed="rId4"/>
                <a:stretch>
                  <a:fillRect l="-4861" t="-6061" b="-15152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E6DEF942-0F16-050E-A43E-AA2D644AFB6A}"/>
              </a:ext>
            </a:extLst>
          </p:cNvPr>
          <p:cNvCxnSpPr/>
          <p:nvPr/>
        </p:nvCxnSpPr>
        <p:spPr>
          <a:xfrm flipH="1">
            <a:off x="6719380" y="4637776"/>
            <a:ext cx="464024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Arrow Connector 206">
            <a:extLst>
              <a:ext uri="{FF2B5EF4-FFF2-40B4-BE49-F238E27FC236}">
                <a16:creationId xmlns:a16="http://schemas.microsoft.com/office/drawing/2014/main" id="{CBBA69F8-0111-8AF9-2743-6BD44D2A92D5}"/>
              </a:ext>
            </a:extLst>
          </p:cNvPr>
          <p:cNvCxnSpPr>
            <a:cxnSpLocks/>
            <a:stCxn id="208" idx="1"/>
          </p:cNvCxnSpPr>
          <p:nvPr/>
        </p:nvCxnSpPr>
        <p:spPr>
          <a:xfrm flipH="1">
            <a:off x="6719380" y="4357155"/>
            <a:ext cx="362150" cy="28014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8" name="TextBox 207">
            <a:extLst>
              <a:ext uri="{FF2B5EF4-FFF2-40B4-BE49-F238E27FC236}">
                <a16:creationId xmlns:a16="http://schemas.microsoft.com/office/drawing/2014/main" id="{AC4C91C9-1E02-B264-BBAF-6734DCB14595}"/>
              </a:ext>
            </a:extLst>
          </p:cNvPr>
          <p:cNvSpPr txBox="1"/>
          <p:nvPr/>
        </p:nvSpPr>
        <p:spPr>
          <a:xfrm>
            <a:off x="7081530" y="4126322"/>
            <a:ext cx="96391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V</a:t>
            </a:r>
            <a:r>
              <a:rPr lang="en-KR" sz="2400" baseline="-25000" dirty="0">
                <a:latin typeface="Cambria" panose="02040503050406030204" pitchFamily="18" charset="0"/>
              </a:rPr>
              <a:t>ERASE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75E08C77-7389-345E-2759-0C6C5149D704}"/>
              </a:ext>
            </a:extLst>
          </p:cNvPr>
          <p:cNvSpPr txBox="1"/>
          <p:nvPr/>
        </p:nvSpPr>
        <p:spPr>
          <a:xfrm>
            <a:off x="2240446" y="5835792"/>
            <a:ext cx="261353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F1A226"/>
                </a:solidFill>
                <a:latin typeface="Cambria" panose="02040503050406030204" pitchFamily="18" charset="0"/>
              </a:rPr>
              <a:t>Completely erased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E0395022-32F4-065C-E4E2-87FB242C7237}"/>
              </a:ext>
            </a:extLst>
          </p:cNvPr>
          <p:cNvSpPr txBox="1"/>
          <p:nvPr/>
        </p:nvSpPr>
        <p:spPr>
          <a:xfrm>
            <a:off x="9133648" y="4542220"/>
            <a:ext cx="140455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Finished!</a:t>
            </a:r>
          </a:p>
        </p:txBody>
      </p:sp>
      <p:sp>
        <p:nvSpPr>
          <p:cNvPr id="215" name="Rectangle 214">
            <a:extLst>
              <a:ext uri="{FF2B5EF4-FFF2-40B4-BE49-F238E27FC236}">
                <a16:creationId xmlns:a16="http://schemas.microsoft.com/office/drawing/2014/main" id="{6EE232D4-7788-6E68-E5F4-006167E68D06}"/>
              </a:ext>
            </a:extLst>
          </p:cNvPr>
          <p:cNvSpPr/>
          <p:nvPr/>
        </p:nvSpPr>
        <p:spPr>
          <a:xfrm>
            <a:off x="572729" y="1362726"/>
            <a:ext cx="11046542" cy="5049222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7" name="Rounded Rectangle 9">
            <a:extLst>
              <a:ext uri="{FF2B5EF4-FFF2-40B4-BE49-F238E27FC236}">
                <a16:creationId xmlns:a16="http://schemas.microsoft.com/office/drawing/2014/main" id="{0BBD9767-DD5E-567F-9E3C-6FD2FF3D740E}"/>
              </a:ext>
            </a:extLst>
          </p:cNvPr>
          <p:cNvSpPr/>
          <p:nvPr/>
        </p:nvSpPr>
        <p:spPr>
          <a:xfrm>
            <a:off x="156950" y="1790404"/>
            <a:ext cx="11878101" cy="3740485"/>
          </a:xfrm>
          <a:prstGeom prst="roundRect">
            <a:avLst>
              <a:gd name="adj" fmla="val 5742"/>
            </a:avLst>
          </a:prstGeom>
          <a:solidFill>
            <a:srgbClr val="6F47E5"/>
          </a:solidFill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t"/>
          <a:lstStyle/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Aptos" panose="020B0004020202020204" pitchFamily="34" charset="0"/>
              </a:rPr>
              <a:t>L</a:t>
            </a:r>
            <a:r>
              <a:rPr lang="en-KR" altLang="ko-KR" sz="3200" b="1" dirty="0">
                <a:solidFill>
                  <a:schemeClr val="bg1"/>
                </a:solidFill>
                <a:latin typeface="Aptos" panose="020B0004020202020204" pitchFamily="34" charset="0"/>
              </a:rPr>
              <a:t>ong latency </a:t>
            </a:r>
            <a:r>
              <a:rPr lang="en-KR" altLang="ko-KR" sz="3200" dirty="0">
                <a:solidFill>
                  <a:schemeClr val="bg1"/>
                </a:solidFill>
                <a:latin typeface="Aptos" panose="020B0004020202020204" pitchFamily="34" charset="0"/>
              </a:rPr>
              <a:t>and </a:t>
            </a:r>
            <a:r>
              <a:rPr lang="en-KR" altLang="ko-KR" sz="3200" b="1" dirty="0">
                <a:solidFill>
                  <a:schemeClr val="bg1"/>
                </a:solidFill>
                <a:latin typeface="Aptos" panose="020B0004020202020204" pitchFamily="34" charset="0"/>
              </a:rPr>
              <a:t>high voltage </a:t>
            </a:r>
            <a:r>
              <a:rPr lang="en-US" altLang="ko-KR" sz="3200" dirty="0">
                <a:solidFill>
                  <a:schemeClr val="bg1"/>
                </a:solidFill>
                <a:latin typeface="Aptos" panose="020B0004020202020204" pitchFamily="34" charset="0"/>
              </a:rPr>
              <a:t>in erase operations</a:t>
            </a:r>
          </a:p>
          <a:p>
            <a:pPr algn="ctr"/>
            <a:br>
              <a:rPr lang="en-KR" altLang="ko-KR" sz="3200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US" altLang="ko-KR" sz="3200" b="1" dirty="0">
                <a:solidFill>
                  <a:schemeClr val="bg1"/>
                </a:solidFill>
                <a:latin typeface="Aptos" panose="020B0004020202020204" pitchFamily="34" charset="0"/>
              </a:rPr>
              <a:t>Lifetime</a:t>
            </a:r>
            <a:r>
              <a:rPr lang="en-US" altLang="ko-KR" sz="3200" dirty="0">
                <a:solidFill>
                  <a:schemeClr val="bg1"/>
                </a:solidFill>
                <a:latin typeface="Aptos" panose="020B0004020202020204" pitchFamily="34" charset="0"/>
              </a:rPr>
              <a:t>: A</a:t>
            </a:r>
            <a:r>
              <a:rPr lang="en-KR" altLang="ko-KR" sz="3200" dirty="0">
                <a:solidFill>
                  <a:schemeClr val="bg1"/>
                </a:solidFill>
                <a:latin typeface="Aptos" panose="020B0004020202020204" pitchFamily="34" charset="0"/>
              </a:rPr>
              <a:t> block </a:t>
            </a:r>
            <a:r>
              <a:rPr lang="en-US" altLang="ko-KR" sz="3200" dirty="0">
                <a:solidFill>
                  <a:schemeClr val="bg1"/>
                </a:solidFill>
                <a:latin typeface="Aptos" panose="020B0004020202020204" pitchFamily="34" charset="0"/>
              </a:rPr>
              <a:t>becomes </a:t>
            </a:r>
            <a:r>
              <a:rPr lang="en-US" altLang="ko-KR" sz="3200" b="1" dirty="0">
                <a:solidFill>
                  <a:schemeClr val="bg1"/>
                </a:solidFill>
                <a:latin typeface="Aptos" panose="020B0004020202020204" pitchFamily="34" charset="0"/>
              </a:rPr>
              <a:t>unusable </a:t>
            </a:r>
            <a:r>
              <a:rPr lang="en-KR" altLang="ko-KR" sz="3200" dirty="0">
                <a:solidFill>
                  <a:schemeClr val="bg1"/>
                </a:solidFill>
                <a:latin typeface="Aptos" panose="020B0004020202020204" pitchFamily="34" charset="0"/>
              </a:rPr>
              <a:t>after </a:t>
            </a:r>
            <a:r>
              <a:rPr lang="en-US" altLang="ko-KR" sz="3200" dirty="0">
                <a:solidFill>
                  <a:schemeClr val="bg1"/>
                </a:solidFill>
                <a:latin typeface="Aptos" panose="020B0004020202020204" pitchFamily="34" charset="0"/>
              </a:rPr>
              <a:t>experiencing </a:t>
            </a:r>
          </a:p>
          <a:p>
            <a:pPr algn="ctr"/>
            <a:r>
              <a:rPr lang="en-US" altLang="ko-KR" sz="3200" dirty="0">
                <a:solidFill>
                  <a:schemeClr val="bg1"/>
                </a:solidFill>
                <a:latin typeface="Aptos" panose="020B0004020202020204" pitchFamily="34" charset="0"/>
              </a:rPr>
              <a:t>a certain number of program and </a:t>
            </a:r>
            <a:r>
              <a:rPr lang="en-KR" altLang="ko-KR" sz="3200" dirty="0">
                <a:solidFill>
                  <a:schemeClr val="bg1"/>
                </a:solidFill>
                <a:latin typeface="Aptos" panose="020B0004020202020204" pitchFamily="34" charset="0"/>
              </a:rPr>
              <a:t>erase cycles (P/E cycles)</a:t>
            </a:r>
            <a:endParaRPr lang="en-US" altLang="ko-KR" sz="32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algn="ctr"/>
            <a:endParaRPr lang="en-US" altLang="ko-KR" sz="3200" dirty="0">
              <a:solidFill>
                <a:schemeClr val="bg1"/>
              </a:solidFill>
              <a:latin typeface="Aptos" panose="020B0004020202020204" pitchFamily="34" charset="0"/>
            </a:endParaRPr>
          </a:p>
          <a:p>
            <a:pPr algn="ctr"/>
            <a:r>
              <a:rPr lang="en-US" altLang="ko-KR" sz="3200" b="1" dirty="0">
                <a:solidFill>
                  <a:schemeClr val="bg1"/>
                </a:solidFill>
                <a:latin typeface="Aptos" panose="020B0004020202020204" pitchFamily="34" charset="0"/>
              </a:rPr>
              <a:t>Performance</a:t>
            </a:r>
            <a:r>
              <a:rPr lang="en-US" altLang="ko-KR" sz="3200" dirty="0">
                <a:solidFill>
                  <a:schemeClr val="bg1"/>
                </a:solidFill>
                <a:latin typeface="Aptos" panose="020B0004020202020204" pitchFamily="34" charset="0"/>
              </a:rPr>
              <a:t>: An erase operation can delay user requests</a:t>
            </a:r>
            <a:br>
              <a:rPr lang="en-US" altLang="ko-KR" sz="3200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US" altLang="ko-KR" sz="3200" dirty="0">
                <a:solidFill>
                  <a:schemeClr val="bg1"/>
                </a:solidFill>
                <a:latin typeface="Aptos" panose="020B0004020202020204" pitchFamily="34" charset="0"/>
              </a:rPr>
              <a:t>for a long time, significantly increasing read tail latency </a:t>
            </a:r>
            <a:endParaRPr lang="en-KR" altLang="ko-KR" sz="3200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6915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18FDC-5CC4-E16C-7B17-9DA453501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Erase Failure</a:t>
            </a:r>
            <a:endParaRPr lang="en-K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E5D59-A702-2C85-888B-6552F18B7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KR" dirty="0">
                <a:latin typeface="Aptos" panose="020B0004020202020204" pitchFamily="34" charset="0"/>
              </a:rPr>
              <a:t>As P/E cycle increases, it becomes difficult to erase a block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F7B82-4054-7D1D-7179-90CCFA767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9</a:t>
            </a:r>
          </a:p>
        </p:txBody>
      </p:sp>
      <p:grpSp>
        <p:nvGrpSpPr>
          <p:cNvPr id="5" name="WL0">
            <a:extLst>
              <a:ext uri="{FF2B5EF4-FFF2-40B4-BE49-F238E27FC236}">
                <a16:creationId xmlns:a16="http://schemas.microsoft.com/office/drawing/2014/main" id="{86A132F3-00DB-C350-1C7D-3F35187EFB23}"/>
              </a:ext>
            </a:extLst>
          </p:cNvPr>
          <p:cNvGrpSpPr/>
          <p:nvPr/>
        </p:nvGrpSpPr>
        <p:grpSpPr>
          <a:xfrm>
            <a:off x="577217" y="3728302"/>
            <a:ext cx="5106983" cy="461665"/>
            <a:chOff x="3224217" y="3244334"/>
            <a:chExt cx="5106983" cy="46166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5F6D97E-D01B-9A4E-7845-0B6A7325529D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3429000"/>
              <a:ext cx="43252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E587B3A-8D55-239E-449B-B10487251123}"/>
                </a:ext>
              </a:extLst>
            </p:cNvPr>
            <p:cNvSpPr txBox="1"/>
            <p:nvPr/>
          </p:nvSpPr>
          <p:spPr>
            <a:xfrm>
              <a:off x="3224217" y="3244334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latin typeface="Cambria" panose="02040503050406030204" pitchFamily="18" charset="0"/>
                </a:rPr>
                <a:t>WL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</p:grpSp>
      <p:grpSp>
        <p:nvGrpSpPr>
          <p:cNvPr id="8" name="WL1">
            <a:extLst>
              <a:ext uri="{FF2B5EF4-FFF2-40B4-BE49-F238E27FC236}">
                <a16:creationId xmlns:a16="http://schemas.microsoft.com/office/drawing/2014/main" id="{F18F9DF5-0B11-B9CF-7B3A-8FA3E243878F}"/>
              </a:ext>
            </a:extLst>
          </p:cNvPr>
          <p:cNvGrpSpPr/>
          <p:nvPr/>
        </p:nvGrpSpPr>
        <p:grpSpPr>
          <a:xfrm>
            <a:off x="572729" y="4683742"/>
            <a:ext cx="5111471" cy="461665"/>
            <a:chOff x="3219729" y="4199774"/>
            <a:chExt cx="5111471" cy="46166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69B367E-75FF-570A-93A5-93707E189786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4384440"/>
              <a:ext cx="43252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FDBA764-24F5-0D39-C152-3656BDFC0047}"/>
                </a:ext>
              </a:extLst>
            </p:cNvPr>
            <p:cNvSpPr txBox="1"/>
            <p:nvPr/>
          </p:nvSpPr>
          <p:spPr>
            <a:xfrm>
              <a:off x="3219729" y="4199774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latin typeface="Cambria" panose="02040503050406030204" pitchFamily="18" charset="0"/>
                </a:rPr>
                <a:t>WL</a:t>
              </a:r>
              <a:r>
                <a:rPr lang="en-KR" sz="2400" baseline="-25000" dirty="0">
                  <a:latin typeface="Cambria" panose="02040503050406030204" pitchFamily="18" charset="0"/>
                </a:rPr>
                <a:t>1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9D2027-798F-E3D5-29BC-7389B158129C}"/>
              </a:ext>
            </a:extLst>
          </p:cNvPr>
          <p:cNvCxnSpPr>
            <a:cxnSpLocks/>
          </p:cNvCxnSpPr>
          <p:nvPr/>
        </p:nvCxnSpPr>
        <p:spPr>
          <a:xfrm>
            <a:off x="2300683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82C5EA-31FF-D732-9115-CCB691D966C6}"/>
              </a:ext>
            </a:extLst>
          </p:cNvPr>
          <p:cNvCxnSpPr>
            <a:cxnSpLocks/>
          </p:cNvCxnSpPr>
          <p:nvPr/>
        </p:nvCxnSpPr>
        <p:spPr>
          <a:xfrm>
            <a:off x="3068590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23A1DD4-5B54-D39D-559A-1E2B767F91C0}"/>
              </a:ext>
            </a:extLst>
          </p:cNvPr>
          <p:cNvCxnSpPr>
            <a:cxnSpLocks/>
          </p:cNvCxnSpPr>
          <p:nvPr/>
        </p:nvCxnSpPr>
        <p:spPr>
          <a:xfrm>
            <a:off x="4604402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16CEACB-9964-FB9F-D533-25FB8E56EB96}"/>
              </a:ext>
            </a:extLst>
          </p:cNvPr>
          <p:cNvCxnSpPr>
            <a:cxnSpLocks/>
          </p:cNvCxnSpPr>
          <p:nvPr/>
        </p:nvCxnSpPr>
        <p:spPr>
          <a:xfrm>
            <a:off x="3836496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Cells (WL0)">
            <a:extLst>
              <a:ext uri="{FF2B5EF4-FFF2-40B4-BE49-F238E27FC236}">
                <a16:creationId xmlns:a16="http://schemas.microsoft.com/office/drawing/2014/main" id="{757F4222-9919-F760-8C86-F4A87BD66AB9}"/>
              </a:ext>
            </a:extLst>
          </p:cNvPr>
          <p:cNvGrpSpPr/>
          <p:nvPr/>
        </p:nvGrpSpPr>
        <p:grpSpPr>
          <a:xfrm>
            <a:off x="2011400" y="3623168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E3691FC-3EB7-E174-A10D-35095EAD7E74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D35871C-2F9A-ABF6-DD65-6416CCE22FC1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4433976-DF1D-228F-12AA-DDA1C717043A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3541805-0ACA-F3AB-3735-757C956B609C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 dirty="0"/>
            </a:p>
          </p:txBody>
        </p:sp>
      </p:grpSp>
      <p:grpSp>
        <p:nvGrpSpPr>
          <p:cNvPr id="20" name="Cells (WL1)">
            <a:extLst>
              <a:ext uri="{FF2B5EF4-FFF2-40B4-BE49-F238E27FC236}">
                <a16:creationId xmlns:a16="http://schemas.microsoft.com/office/drawing/2014/main" id="{AC25CBD8-C191-109A-17B0-7C992D9D6C58}"/>
              </a:ext>
            </a:extLst>
          </p:cNvPr>
          <p:cNvGrpSpPr/>
          <p:nvPr/>
        </p:nvGrpSpPr>
        <p:grpSpPr>
          <a:xfrm>
            <a:off x="2011400" y="4577168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3C7C4C-47B5-FCA6-B4E0-9285B42C9395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731402D-CBC6-DF34-3897-B221BBEBC8D3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071A231-1DB0-C798-7806-50444B32E0C8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C9EEF7F-83F5-75AE-A67E-30266F5D0A63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</p:grpSp>
      <p:grpSp>
        <p:nvGrpSpPr>
          <p:cNvPr id="25" name="BL0">
            <a:extLst>
              <a:ext uri="{FF2B5EF4-FFF2-40B4-BE49-F238E27FC236}">
                <a16:creationId xmlns:a16="http://schemas.microsoft.com/office/drawing/2014/main" id="{0620AACB-B228-805F-24DC-029720FD54AA}"/>
              </a:ext>
            </a:extLst>
          </p:cNvPr>
          <p:cNvGrpSpPr/>
          <p:nvPr/>
        </p:nvGrpSpPr>
        <p:grpSpPr>
          <a:xfrm>
            <a:off x="2300683" y="2851116"/>
            <a:ext cx="710220" cy="3021035"/>
            <a:chOff x="4947683" y="1963737"/>
            <a:chExt cx="710220" cy="302103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E11D8E5-9D28-85F3-DA2E-50BDEFF907D9}"/>
                </a:ext>
              </a:extLst>
            </p:cNvPr>
            <p:cNvSpPr txBox="1"/>
            <p:nvPr/>
          </p:nvSpPr>
          <p:spPr>
            <a:xfrm>
              <a:off x="5006763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  <p:grpSp>
          <p:nvGrpSpPr>
            <p:cNvPr id="137" name="BL0">
              <a:extLst>
                <a:ext uri="{FF2B5EF4-FFF2-40B4-BE49-F238E27FC236}">
                  <a16:creationId xmlns:a16="http://schemas.microsoft.com/office/drawing/2014/main" id="{472CCBBE-E3A1-9065-F3E3-65CF2E6E635D}"/>
                </a:ext>
              </a:extLst>
            </p:cNvPr>
            <p:cNvGrpSpPr/>
            <p:nvPr/>
          </p:nvGrpSpPr>
          <p:grpSpPr>
            <a:xfrm>
              <a:off x="4947683" y="2324911"/>
              <a:ext cx="386687" cy="2659861"/>
              <a:chOff x="4947683" y="2324911"/>
              <a:chExt cx="386687" cy="2659861"/>
            </a:xfrm>
          </p:grpSpPr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CA06AE09-A924-B047-637E-0D634FBB2A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4370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1552DD3B-3202-102D-76A3-DE28CCB6B5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768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0" name="BL1">
            <a:extLst>
              <a:ext uri="{FF2B5EF4-FFF2-40B4-BE49-F238E27FC236}">
                <a16:creationId xmlns:a16="http://schemas.microsoft.com/office/drawing/2014/main" id="{7C85E064-0434-1FC0-495C-6F5006B4438B}"/>
              </a:ext>
            </a:extLst>
          </p:cNvPr>
          <p:cNvGrpSpPr/>
          <p:nvPr/>
        </p:nvGrpSpPr>
        <p:grpSpPr>
          <a:xfrm>
            <a:off x="3062313" y="2851116"/>
            <a:ext cx="719116" cy="3021035"/>
            <a:chOff x="5709313" y="1963737"/>
            <a:chExt cx="719116" cy="3021035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7EC90B57-9DC3-CE42-7421-098BDC3299B1}"/>
                </a:ext>
              </a:extLst>
            </p:cNvPr>
            <p:cNvSpPr txBox="1"/>
            <p:nvPr/>
          </p:nvSpPr>
          <p:spPr>
            <a:xfrm>
              <a:off x="5777289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1</a:t>
              </a:r>
            </a:p>
          </p:txBody>
        </p:sp>
        <p:grpSp>
          <p:nvGrpSpPr>
            <p:cNvPr id="142" name="BL1">
              <a:extLst>
                <a:ext uri="{FF2B5EF4-FFF2-40B4-BE49-F238E27FC236}">
                  <a16:creationId xmlns:a16="http://schemas.microsoft.com/office/drawing/2014/main" id="{89F4A4D4-D3E5-C5D5-9ACD-D802814DF040}"/>
                </a:ext>
              </a:extLst>
            </p:cNvPr>
            <p:cNvGrpSpPr/>
            <p:nvPr/>
          </p:nvGrpSpPr>
          <p:grpSpPr>
            <a:xfrm>
              <a:off x="5709313" y="2324911"/>
              <a:ext cx="390230" cy="2659861"/>
              <a:chOff x="5709313" y="2324911"/>
              <a:chExt cx="390230" cy="2659861"/>
            </a:xfrm>
          </p:grpSpPr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5C8ABED0-E1D0-2B9B-5F18-3FC28E7AB1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9543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D9A7BA37-8F24-9DA0-A91C-9319251CFA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0931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BL2">
            <a:extLst>
              <a:ext uri="{FF2B5EF4-FFF2-40B4-BE49-F238E27FC236}">
                <a16:creationId xmlns:a16="http://schemas.microsoft.com/office/drawing/2014/main" id="{DEDB892A-89BE-0264-8196-B0F84D4F4854}"/>
              </a:ext>
            </a:extLst>
          </p:cNvPr>
          <p:cNvGrpSpPr/>
          <p:nvPr/>
        </p:nvGrpSpPr>
        <p:grpSpPr>
          <a:xfrm>
            <a:off x="3833762" y="2851116"/>
            <a:ext cx="711615" cy="3021035"/>
            <a:chOff x="6480762" y="1963737"/>
            <a:chExt cx="711615" cy="3021035"/>
          </a:xfrm>
        </p:grpSpPr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5C641AC-083B-AB86-3582-98996ECA72ED}"/>
                </a:ext>
              </a:extLst>
            </p:cNvPr>
            <p:cNvSpPr txBox="1"/>
            <p:nvPr/>
          </p:nvSpPr>
          <p:spPr>
            <a:xfrm>
              <a:off x="6541237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2</a:t>
              </a:r>
            </a:p>
          </p:txBody>
        </p:sp>
        <p:grpSp>
          <p:nvGrpSpPr>
            <p:cNvPr id="147" name="BL2">
              <a:extLst>
                <a:ext uri="{FF2B5EF4-FFF2-40B4-BE49-F238E27FC236}">
                  <a16:creationId xmlns:a16="http://schemas.microsoft.com/office/drawing/2014/main" id="{E978B6A1-C837-3470-EA37-78F544F3340A}"/>
                </a:ext>
              </a:extLst>
            </p:cNvPr>
            <p:cNvGrpSpPr/>
            <p:nvPr/>
          </p:nvGrpSpPr>
          <p:grpSpPr>
            <a:xfrm>
              <a:off x="6480762" y="2324911"/>
              <a:ext cx="386687" cy="2659861"/>
              <a:chOff x="6480762" y="2324911"/>
              <a:chExt cx="386687" cy="2659861"/>
            </a:xfrm>
          </p:grpSpPr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6A3D6A5B-84A2-92FC-B99B-9799132F6B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67449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E3B9FAF6-D430-58AB-9F02-C4070E83E2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076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0" name="BL3">
            <a:extLst>
              <a:ext uri="{FF2B5EF4-FFF2-40B4-BE49-F238E27FC236}">
                <a16:creationId xmlns:a16="http://schemas.microsoft.com/office/drawing/2014/main" id="{8A76968C-1432-010D-CD95-36B87A82FABD}"/>
              </a:ext>
            </a:extLst>
          </p:cNvPr>
          <p:cNvGrpSpPr/>
          <p:nvPr/>
        </p:nvGrpSpPr>
        <p:grpSpPr>
          <a:xfrm>
            <a:off x="4604402" y="2851116"/>
            <a:ext cx="717280" cy="3021035"/>
            <a:chOff x="7251402" y="1963737"/>
            <a:chExt cx="717280" cy="302103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5F95056-E0E8-DDBA-4C50-C8673D6C4056}"/>
                </a:ext>
              </a:extLst>
            </p:cNvPr>
            <p:cNvSpPr txBox="1"/>
            <p:nvPr/>
          </p:nvSpPr>
          <p:spPr>
            <a:xfrm>
              <a:off x="7317542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3</a:t>
              </a:r>
            </a:p>
          </p:txBody>
        </p:sp>
        <p:grpSp>
          <p:nvGrpSpPr>
            <p:cNvPr id="152" name="BL3">
              <a:extLst>
                <a:ext uri="{FF2B5EF4-FFF2-40B4-BE49-F238E27FC236}">
                  <a16:creationId xmlns:a16="http://schemas.microsoft.com/office/drawing/2014/main" id="{E55F007B-3024-28D8-D529-FED2924A5DC8}"/>
                </a:ext>
              </a:extLst>
            </p:cNvPr>
            <p:cNvGrpSpPr/>
            <p:nvPr/>
          </p:nvGrpSpPr>
          <p:grpSpPr>
            <a:xfrm>
              <a:off x="7251402" y="2324911"/>
              <a:ext cx="391710" cy="2659861"/>
              <a:chOff x="7251402" y="2324911"/>
              <a:chExt cx="391710" cy="2659861"/>
            </a:xfrm>
          </p:grpSpPr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AB64B0C-DA41-A1D6-F799-B274B3EEF4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3112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586E303A-ACD5-1400-E5D7-D7F6BEAA8A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140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5" name="Rounded Rectangle 154">
            <a:extLst>
              <a:ext uri="{FF2B5EF4-FFF2-40B4-BE49-F238E27FC236}">
                <a16:creationId xmlns:a16="http://schemas.microsoft.com/office/drawing/2014/main" id="{D9218CE2-4933-A181-B1BD-8E451E745F0E}"/>
              </a:ext>
            </a:extLst>
          </p:cNvPr>
          <p:cNvSpPr/>
          <p:nvPr/>
        </p:nvSpPr>
        <p:spPr>
          <a:xfrm>
            <a:off x="1712368" y="3340468"/>
            <a:ext cx="3680713" cy="2300572"/>
          </a:xfrm>
          <a:prstGeom prst="roundRect">
            <a:avLst/>
          </a:prstGeom>
          <a:ln w="50800">
            <a:solidFill>
              <a:srgbClr val="F1A2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89" name="Freeform 188">
            <a:extLst>
              <a:ext uri="{FF2B5EF4-FFF2-40B4-BE49-F238E27FC236}">
                <a16:creationId xmlns:a16="http://schemas.microsoft.com/office/drawing/2014/main" id="{C7C1653F-3677-4B9B-D367-F68BBB36C1DE}"/>
              </a:ext>
            </a:extLst>
          </p:cNvPr>
          <p:cNvSpPr/>
          <p:nvPr/>
        </p:nvSpPr>
        <p:spPr>
          <a:xfrm>
            <a:off x="2820193" y="4058794"/>
            <a:ext cx="499260" cy="144052"/>
          </a:xfrm>
          <a:custGeom>
            <a:avLst/>
            <a:gdLst>
              <a:gd name="connsiteX0" fmla="*/ 0 w 499260"/>
              <a:gd name="connsiteY0" fmla="*/ 0 h 144052"/>
              <a:gd name="connsiteX1" fmla="*/ 499260 w 499260"/>
              <a:gd name="connsiteY1" fmla="*/ 0 h 144052"/>
              <a:gd name="connsiteX2" fmla="*/ 490619 w 499260"/>
              <a:gd name="connsiteY2" fmla="*/ 15919 h 144052"/>
              <a:gd name="connsiteX3" fmla="*/ 249630 w 499260"/>
              <a:gd name="connsiteY3" fmla="*/ 144052 h 144052"/>
              <a:gd name="connsiteX4" fmla="*/ 8641 w 499260"/>
              <a:gd name="connsiteY4" fmla="*/ 15919 h 1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60" h="144052">
                <a:moveTo>
                  <a:pt x="0" y="0"/>
                </a:moveTo>
                <a:lnTo>
                  <a:pt x="499260" y="0"/>
                </a:lnTo>
                <a:lnTo>
                  <a:pt x="490619" y="15919"/>
                </a:lnTo>
                <a:cubicBezTo>
                  <a:pt x="438392" y="93226"/>
                  <a:pt x="349947" y="144052"/>
                  <a:pt x="249630" y="144052"/>
                </a:cubicBezTo>
                <a:cubicBezTo>
                  <a:pt x="149313" y="144052"/>
                  <a:pt x="60868" y="93226"/>
                  <a:pt x="8641" y="1591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192" name="Freeform 191">
            <a:extLst>
              <a:ext uri="{FF2B5EF4-FFF2-40B4-BE49-F238E27FC236}">
                <a16:creationId xmlns:a16="http://schemas.microsoft.com/office/drawing/2014/main" id="{FB66CA21-F7F0-41EB-9B17-8466228A4444}"/>
              </a:ext>
            </a:extLst>
          </p:cNvPr>
          <p:cNvSpPr/>
          <p:nvPr/>
        </p:nvSpPr>
        <p:spPr>
          <a:xfrm>
            <a:off x="4352412" y="5003614"/>
            <a:ext cx="509225" cy="153232"/>
          </a:xfrm>
          <a:custGeom>
            <a:avLst/>
            <a:gdLst>
              <a:gd name="connsiteX0" fmla="*/ 0 w 509225"/>
              <a:gd name="connsiteY0" fmla="*/ 0 h 153232"/>
              <a:gd name="connsiteX1" fmla="*/ 509225 w 509225"/>
              <a:gd name="connsiteY1" fmla="*/ 0 h 153232"/>
              <a:gd name="connsiteX2" fmla="*/ 495601 w 509225"/>
              <a:gd name="connsiteY2" fmla="*/ 25099 h 153232"/>
              <a:gd name="connsiteX3" fmla="*/ 254612 w 509225"/>
              <a:gd name="connsiteY3" fmla="*/ 153232 h 153232"/>
              <a:gd name="connsiteX4" fmla="*/ 13623 w 509225"/>
              <a:gd name="connsiteY4" fmla="*/ 25099 h 15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225" h="153232">
                <a:moveTo>
                  <a:pt x="0" y="0"/>
                </a:moveTo>
                <a:lnTo>
                  <a:pt x="509225" y="0"/>
                </a:lnTo>
                <a:lnTo>
                  <a:pt x="495601" y="25099"/>
                </a:lnTo>
                <a:cubicBezTo>
                  <a:pt x="443375" y="102406"/>
                  <a:pt x="354929" y="153232"/>
                  <a:pt x="254612" y="153232"/>
                </a:cubicBezTo>
                <a:cubicBezTo>
                  <a:pt x="154295" y="153232"/>
                  <a:pt x="65850" y="102406"/>
                  <a:pt x="13623" y="2509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/>
          </a:p>
        </p:txBody>
      </p:sp>
      <p:sp>
        <p:nvSpPr>
          <p:cNvPr id="187" name="Freeform 186">
            <a:extLst>
              <a:ext uri="{FF2B5EF4-FFF2-40B4-BE49-F238E27FC236}">
                <a16:creationId xmlns:a16="http://schemas.microsoft.com/office/drawing/2014/main" id="{33A318CB-C472-6641-E086-5262FA07FE1C}"/>
              </a:ext>
            </a:extLst>
          </p:cNvPr>
          <p:cNvSpPr/>
          <p:nvPr/>
        </p:nvSpPr>
        <p:spPr>
          <a:xfrm>
            <a:off x="4357393" y="4058794"/>
            <a:ext cx="499260" cy="144052"/>
          </a:xfrm>
          <a:custGeom>
            <a:avLst/>
            <a:gdLst>
              <a:gd name="connsiteX0" fmla="*/ 0 w 499260"/>
              <a:gd name="connsiteY0" fmla="*/ 0 h 144052"/>
              <a:gd name="connsiteX1" fmla="*/ 499260 w 499260"/>
              <a:gd name="connsiteY1" fmla="*/ 0 h 144052"/>
              <a:gd name="connsiteX2" fmla="*/ 490620 w 499260"/>
              <a:gd name="connsiteY2" fmla="*/ 15919 h 144052"/>
              <a:gd name="connsiteX3" fmla="*/ 249630 w 499260"/>
              <a:gd name="connsiteY3" fmla="*/ 144052 h 144052"/>
              <a:gd name="connsiteX4" fmla="*/ 8641 w 499260"/>
              <a:gd name="connsiteY4" fmla="*/ 15919 h 1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60" h="144052">
                <a:moveTo>
                  <a:pt x="0" y="0"/>
                </a:moveTo>
                <a:lnTo>
                  <a:pt x="499260" y="0"/>
                </a:lnTo>
                <a:lnTo>
                  <a:pt x="490620" y="15919"/>
                </a:lnTo>
                <a:cubicBezTo>
                  <a:pt x="438393" y="93226"/>
                  <a:pt x="349947" y="144052"/>
                  <a:pt x="249630" y="144052"/>
                </a:cubicBezTo>
                <a:cubicBezTo>
                  <a:pt x="149313" y="144052"/>
                  <a:pt x="60868" y="93226"/>
                  <a:pt x="8641" y="1591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A819A51C-2D2D-9A82-43BF-B530B5FD2E1B}"/>
              </a:ext>
            </a:extLst>
          </p:cNvPr>
          <p:cNvSpPr/>
          <p:nvPr/>
        </p:nvSpPr>
        <p:spPr>
          <a:xfrm>
            <a:off x="2778200" y="3623379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141AFF1F-6276-F90A-BB45-8BB4701A868D}"/>
              </a:ext>
            </a:extLst>
          </p:cNvPr>
          <p:cNvSpPr/>
          <p:nvPr/>
        </p:nvSpPr>
        <p:spPr>
          <a:xfrm>
            <a:off x="4315400" y="3623379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82CD8565-70F5-29D7-3C5A-B1CEFC9BC362}"/>
              </a:ext>
            </a:extLst>
          </p:cNvPr>
          <p:cNvSpPr/>
          <p:nvPr/>
        </p:nvSpPr>
        <p:spPr>
          <a:xfrm>
            <a:off x="4315400" y="4577379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F2CEDB3F-BDDA-8C39-7F12-80A94895478B}"/>
              </a:ext>
            </a:extLst>
          </p:cNvPr>
          <p:cNvCxnSpPr>
            <a:cxnSpLocks/>
          </p:cNvCxnSpPr>
          <p:nvPr/>
        </p:nvCxnSpPr>
        <p:spPr>
          <a:xfrm>
            <a:off x="6719380" y="3659277"/>
            <a:ext cx="0" cy="1705641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1D11636D-F771-E91E-3C0A-2671E71C91AF}"/>
              </a:ext>
            </a:extLst>
          </p:cNvPr>
          <p:cNvCxnSpPr>
            <a:cxnSpLocks/>
          </p:cNvCxnSpPr>
          <p:nvPr/>
        </p:nvCxnSpPr>
        <p:spPr>
          <a:xfrm flipH="1">
            <a:off x="6719380" y="5357776"/>
            <a:ext cx="4694830" cy="0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First EP step">
            <a:extLst>
              <a:ext uri="{FF2B5EF4-FFF2-40B4-BE49-F238E27FC236}">
                <a16:creationId xmlns:a16="http://schemas.microsoft.com/office/drawing/2014/main" id="{53D46903-0463-592B-BFAE-9452B9ECCD44}"/>
              </a:ext>
            </a:extLst>
          </p:cNvPr>
          <p:cNvSpPr/>
          <p:nvPr/>
        </p:nvSpPr>
        <p:spPr>
          <a:xfrm>
            <a:off x="7183404" y="4637776"/>
            <a:ext cx="1260000" cy="720000"/>
          </a:xfrm>
          <a:prstGeom prst="rect">
            <a:avLst/>
          </a:prstGeom>
          <a:solidFill>
            <a:srgbClr val="298C8C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8C4EBADF-04D7-5905-1B9F-389B43C8E68B}"/>
              </a:ext>
            </a:extLst>
          </p:cNvPr>
          <p:cNvSpPr/>
          <p:nvPr/>
        </p:nvSpPr>
        <p:spPr>
          <a:xfrm>
            <a:off x="8708354" y="5052077"/>
            <a:ext cx="308848" cy="305699"/>
          </a:xfrm>
          <a:prstGeom prst="rect">
            <a:avLst/>
          </a:prstGeom>
          <a:solidFill>
            <a:srgbClr val="F1A226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F6FD7D16-7B24-6C7A-2EAD-1C3F74277AC0}"/>
              </a:ext>
            </a:extLst>
          </p:cNvPr>
          <p:cNvSpPr txBox="1"/>
          <p:nvPr/>
        </p:nvSpPr>
        <p:spPr>
          <a:xfrm rot="16200000">
            <a:off x="5915610" y="4281265"/>
            <a:ext cx="11542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Voltage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B2CF39E4-B630-746D-C383-508ECE014BBB}"/>
              </a:ext>
            </a:extLst>
          </p:cNvPr>
          <p:cNvCxnSpPr>
            <a:cxnSpLocks/>
          </p:cNvCxnSpPr>
          <p:nvPr/>
        </p:nvCxnSpPr>
        <p:spPr>
          <a:xfrm>
            <a:off x="7184666" y="5482301"/>
            <a:ext cx="12600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7BDD3E47-AD0E-EFD2-F4EB-48D6C858381F}"/>
                  </a:ext>
                </a:extLst>
              </p:cNvPr>
              <p:cNvSpPr txBox="1"/>
              <p:nvPr/>
            </p:nvSpPr>
            <p:spPr>
              <a:xfrm>
                <a:off x="6899957" y="5495274"/>
                <a:ext cx="1821204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KR" sz="2400" dirty="0">
                    <a:latin typeface="Cambria" panose="02040503050406030204" pitchFamily="18" charset="0"/>
                  </a:rPr>
                  <a:t>tEP = 3.5 </a:t>
                </a:r>
                <a14:m>
                  <m:oMath xmlns:m="http://schemas.openxmlformats.org/officeDocument/2006/math">
                    <m:r>
                      <a:rPr lang="en-KR" sz="2400" i="1" dirty="0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KR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7BDD3E47-AD0E-EFD2-F4EB-48D6C8583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957" y="5495274"/>
                <a:ext cx="1821204" cy="461665"/>
              </a:xfrm>
              <a:prstGeom prst="rect">
                <a:avLst/>
              </a:prstGeom>
              <a:blipFill>
                <a:blip r:embed="rId3"/>
                <a:stretch>
                  <a:fillRect l="-4861" t="-8108" b="-29730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C9EDE5AA-38E1-DB9F-1987-17D16F7A48BB}"/>
              </a:ext>
            </a:extLst>
          </p:cNvPr>
          <p:cNvCxnSpPr/>
          <p:nvPr/>
        </p:nvCxnSpPr>
        <p:spPr>
          <a:xfrm flipH="1">
            <a:off x="6719380" y="4637776"/>
            <a:ext cx="464024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3A986B38-F4AE-8421-4631-21418B27A657}"/>
              </a:ext>
            </a:extLst>
          </p:cNvPr>
          <p:cNvCxnSpPr>
            <a:cxnSpLocks/>
            <a:stCxn id="179" idx="1"/>
          </p:cNvCxnSpPr>
          <p:nvPr/>
        </p:nvCxnSpPr>
        <p:spPr>
          <a:xfrm flipH="1">
            <a:off x="6719380" y="4357155"/>
            <a:ext cx="354071" cy="28014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CC7D8B48-6AC5-02C3-9520-D0100A4F5B0F}"/>
                  </a:ext>
                </a:extLst>
              </p:cNvPr>
              <p:cNvSpPr txBox="1"/>
              <p:nvPr/>
            </p:nvSpPr>
            <p:spPr>
              <a:xfrm>
                <a:off x="7073451" y="4130586"/>
                <a:ext cx="980076" cy="45313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KR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KR" sz="2400" baseline="-25000" dirty="0">
                    <a:latin typeface="Cambria" panose="02040503050406030204" pitchFamily="18" charset="0"/>
                  </a:rPr>
                  <a:t>ERASE</a:t>
                </a:r>
              </a:p>
            </p:txBody>
          </p:sp>
        </mc:Choice>
        <mc:Fallback xmlns="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CC7D8B48-6AC5-02C3-9520-D0100A4F5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451" y="4130586"/>
                <a:ext cx="980076" cy="453137"/>
              </a:xfrm>
              <a:prstGeom prst="rect">
                <a:avLst/>
              </a:prstGeom>
              <a:blipFill>
                <a:blip r:embed="rId4"/>
                <a:stretch>
                  <a:fillRect r="-2532" b="-27778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2" name="TextBox 181">
            <a:extLst>
              <a:ext uri="{FF2B5EF4-FFF2-40B4-BE49-F238E27FC236}">
                <a16:creationId xmlns:a16="http://schemas.microsoft.com/office/drawing/2014/main" id="{8EFC242A-5EA7-D6C3-7D5C-1544EA4FB1FB}"/>
              </a:ext>
            </a:extLst>
          </p:cNvPr>
          <p:cNvSpPr txBox="1"/>
          <p:nvPr/>
        </p:nvSpPr>
        <p:spPr>
          <a:xfrm>
            <a:off x="2123427" y="5835792"/>
            <a:ext cx="284757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F1A226"/>
                </a:solidFill>
                <a:latin typeface="Cambria" panose="02040503050406030204" pitchFamily="18" charset="0"/>
              </a:rPr>
              <a:t>Incompletely erased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259A986D-7ABA-2B67-7D4E-AADC0CD783F1}"/>
              </a:ext>
            </a:extLst>
          </p:cNvPr>
          <p:cNvSpPr txBox="1"/>
          <p:nvPr/>
        </p:nvSpPr>
        <p:spPr>
          <a:xfrm>
            <a:off x="10625005" y="5357682"/>
            <a:ext cx="8595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22756728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18FDC-5CC4-E16C-7B17-9DA453501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Incremental Step Pulse Erasure (ISPE)</a:t>
            </a:r>
            <a:endParaRPr lang="en-K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E5D59-A702-2C85-888B-6552F18B7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KR" dirty="0">
                <a:latin typeface="Aptos" panose="020B0004020202020204" pitchFamily="34" charset="0"/>
              </a:rPr>
              <a:t>As P/E cycle increases, it becomes difficult to erase a block</a:t>
            </a:r>
          </a:p>
          <a:p>
            <a:pPr marL="1143000" lvl="1" indent="-457200"/>
            <a:r>
              <a:rPr lang="en-KR" dirty="0">
                <a:latin typeface="Aptos" panose="020B0004020202020204" pitchFamily="34" charset="0"/>
              </a:rPr>
              <a:t>Performs 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additional erase pulse </a:t>
            </a:r>
            <a:r>
              <a:rPr lang="en-KR" dirty="0">
                <a:latin typeface="Aptos" panose="020B0004020202020204" pitchFamily="34" charset="0"/>
              </a:rPr>
              <a:t>with higher voltage</a:t>
            </a:r>
          </a:p>
          <a:p>
            <a:pPr lvl="1" indent="0">
              <a:buNone/>
            </a:pPr>
            <a:endParaRPr lang="en-KR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F7B82-4054-7D1D-7179-90CCFA767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10</a:t>
            </a:r>
          </a:p>
        </p:txBody>
      </p:sp>
      <p:grpSp>
        <p:nvGrpSpPr>
          <p:cNvPr id="5" name="WL0">
            <a:extLst>
              <a:ext uri="{FF2B5EF4-FFF2-40B4-BE49-F238E27FC236}">
                <a16:creationId xmlns:a16="http://schemas.microsoft.com/office/drawing/2014/main" id="{86A132F3-00DB-C350-1C7D-3F35187EFB23}"/>
              </a:ext>
            </a:extLst>
          </p:cNvPr>
          <p:cNvGrpSpPr/>
          <p:nvPr/>
        </p:nvGrpSpPr>
        <p:grpSpPr>
          <a:xfrm>
            <a:off x="577217" y="3728302"/>
            <a:ext cx="5106983" cy="461665"/>
            <a:chOff x="3224217" y="3244334"/>
            <a:chExt cx="5106983" cy="46166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05F6D97E-D01B-9A4E-7845-0B6A7325529D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3429000"/>
              <a:ext cx="43252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E587B3A-8D55-239E-449B-B10487251123}"/>
                </a:ext>
              </a:extLst>
            </p:cNvPr>
            <p:cNvSpPr txBox="1"/>
            <p:nvPr/>
          </p:nvSpPr>
          <p:spPr>
            <a:xfrm>
              <a:off x="3224217" y="3244334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latin typeface="Cambria" panose="02040503050406030204" pitchFamily="18" charset="0"/>
                </a:rPr>
                <a:t>WL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</p:grpSp>
      <p:grpSp>
        <p:nvGrpSpPr>
          <p:cNvPr id="8" name="WL1">
            <a:extLst>
              <a:ext uri="{FF2B5EF4-FFF2-40B4-BE49-F238E27FC236}">
                <a16:creationId xmlns:a16="http://schemas.microsoft.com/office/drawing/2014/main" id="{F18F9DF5-0B11-B9CF-7B3A-8FA3E243878F}"/>
              </a:ext>
            </a:extLst>
          </p:cNvPr>
          <p:cNvGrpSpPr/>
          <p:nvPr/>
        </p:nvGrpSpPr>
        <p:grpSpPr>
          <a:xfrm>
            <a:off x="572729" y="4683742"/>
            <a:ext cx="5111471" cy="461665"/>
            <a:chOff x="3219729" y="4199774"/>
            <a:chExt cx="5111471" cy="461665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B69B367E-75FF-570A-93A5-93707E189786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4384440"/>
              <a:ext cx="43252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FDBA764-24F5-0D39-C152-3656BDFC0047}"/>
                </a:ext>
              </a:extLst>
            </p:cNvPr>
            <p:cNvSpPr txBox="1"/>
            <p:nvPr/>
          </p:nvSpPr>
          <p:spPr>
            <a:xfrm>
              <a:off x="3219729" y="4199774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latin typeface="Cambria" panose="02040503050406030204" pitchFamily="18" charset="0"/>
                </a:rPr>
                <a:t>WL</a:t>
              </a:r>
              <a:r>
                <a:rPr lang="en-KR" sz="2400" baseline="-25000" dirty="0">
                  <a:latin typeface="Cambria" panose="02040503050406030204" pitchFamily="18" charset="0"/>
                </a:rPr>
                <a:t>1</a:t>
              </a: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99D2027-798F-E3D5-29BC-7389B158129C}"/>
              </a:ext>
            </a:extLst>
          </p:cNvPr>
          <p:cNvCxnSpPr>
            <a:cxnSpLocks/>
          </p:cNvCxnSpPr>
          <p:nvPr/>
        </p:nvCxnSpPr>
        <p:spPr>
          <a:xfrm>
            <a:off x="2300683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D82C5EA-31FF-D732-9115-CCB691D966C6}"/>
              </a:ext>
            </a:extLst>
          </p:cNvPr>
          <p:cNvCxnSpPr>
            <a:cxnSpLocks/>
          </p:cNvCxnSpPr>
          <p:nvPr/>
        </p:nvCxnSpPr>
        <p:spPr>
          <a:xfrm>
            <a:off x="3068590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23A1DD4-5B54-D39D-559A-1E2B767F91C0}"/>
              </a:ext>
            </a:extLst>
          </p:cNvPr>
          <p:cNvCxnSpPr>
            <a:cxnSpLocks/>
          </p:cNvCxnSpPr>
          <p:nvPr/>
        </p:nvCxnSpPr>
        <p:spPr>
          <a:xfrm>
            <a:off x="4604402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16CEACB-9964-FB9F-D533-25FB8E56EB96}"/>
              </a:ext>
            </a:extLst>
          </p:cNvPr>
          <p:cNvCxnSpPr>
            <a:cxnSpLocks/>
          </p:cNvCxnSpPr>
          <p:nvPr/>
        </p:nvCxnSpPr>
        <p:spPr>
          <a:xfrm>
            <a:off x="3836496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Cells (WL0)">
            <a:extLst>
              <a:ext uri="{FF2B5EF4-FFF2-40B4-BE49-F238E27FC236}">
                <a16:creationId xmlns:a16="http://schemas.microsoft.com/office/drawing/2014/main" id="{757F4222-9919-F760-8C86-F4A87BD66AB9}"/>
              </a:ext>
            </a:extLst>
          </p:cNvPr>
          <p:cNvGrpSpPr/>
          <p:nvPr/>
        </p:nvGrpSpPr>
        <p:grpSpPr>
          <a:xfrm>
            <a:off x="2011400" y="3623168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E3691FC-3EB7-E174-A10D-35095EAD7E74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D35871C-2F9A-ABF6-DD65-6416CCE22FC1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C4433976-DF1D-228F-12AA-DDA1C717043A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23541805-0ACA-F3AB-3735-757C956B609C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 dirty="0"/>
            </a:p>
          </p:txBody>
        </p:sp>
      </p:grpSp>
      <p:grpSp>
        <p:nvGrpSpPr>
          <p:cNvPr id="20" name="Cells (WL1)">
            <a:extLst>
              <a:ext uri="{FF2B5EF4-FFF2-40B4-BE49-F238E27FC236}">
                <a16:creationId xmlns:a16="http://schemas.microsoft.com/office/drawing/2014/main" id="{AC25CBD8-C191-109A-17B0-7C992D9D6C58}"/>
              </a:ext>
            </a:extLst>
          </p:cNvPr>
          <p:cNvGrpSpPr/>
          <p:nvPr/>
        </p:nvGrpSpPr>
        <p:grpSpPr>
          <a:xfrm>
            <a:off x="2011400" y="4577168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13C7C4C-47B5-FCA6-B4E0-9285B42C9395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F731402D-CBC6-DF34-3897-B221BBEBC8D3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071A231-1DB0-C798-7806-50444B32E0C8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C9EEF7F-83F5-75AE-A67E-30266F5D0A63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</p:grpSp>
      <p:grpSp>
        <p:nvGrpSpPr>
          <p:cNvPr id="25" name="BL0">
            <a:extLst>
              <a:ext uri="{FF2B5EF4-FFF2-40B4-BE49-F238E27FC236}">
                <a16:creationId xmlns:a16="http://schemas.microsoft.com/office/drawing/2014/main" id="{0620AACB-B228-805F-24DC-029720FD54AA}"/>
              </a:ext>
            </a:extLst>
          </p:cNvPr>
          <p:cNvGrpSpPr/>
          <p:nvPr/>
        </p:nvGrpSpPr>
        <p:grpSpPr>
          <a:xfrm>
            <a:off x="2300683" y="2851116"/>
            <a:ext cx="710220" cy="3021035"/>
            <a:chOff x="4947683" y="1963737"/>
            <a:chExt cx="710220" cy="302103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E11D8E5-9D28-85F3-DA2E-50BDEFF907D9}"/>
                </a:ext>
              </a:extLst>
            </p:cNvPr>
            <p:cNvSpPr txBox="1"/>
            <p:nvPr/>
          </p:nvSpPr>
          <p:spPr>
            <a:xfrm>
              <a:off x="5006763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  <p:grpSp>
          <p:nvGrpSpPr>
            <p:cNvPr id="137" name="BL0">
              <a:extLst>
                <a:ext uri="{FF2B5EF4-FFF2-40B4-BE49-F238E27FC236}">
                  <a16:creationId xmlns:a16="http://schemas.microsoft.com/office/drawing/2014/main" id="{472CCBBE-E3A1-9065-F3E3-65CF2E6E635D}"/>
                </a:ext>
              </a:extLst>
            </p:cNvPr>
            <p:cNvGrpSpPr/>
            <p:nvPr/>
          </p:nvGrpSpPr>
          <p:grpSpPr>
            <a:xfrm>
              <a:off x="4947683" y="2324911"/>
              <a:ext cx="386687" cy="2659861"/>
              <a:chOff x="4947683" y="2324911"/>
              <a:chExt cx="386687" cy="2659861"/>
            </a:xfrm>
          </p:grpSpPr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CA06AE09-A924-B047-637E-0D634FBB2A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4370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1552DD3B-3202-102D-76A3-DE28CCB6B54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768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0" name="BL1">
            <a:extLst>
              <a:ext uri="{FF2B5EF4-FFF2-40B4-BE49-F238E27FC236}">
                <a16:creationId xmlns:a16="http://schemas.microsoft.com/office/drawing/2014/main" id="{7C85E064-0434-1FC0-495C-6F5006B4438B}"/>
              </a:ext>
            </a:extLst>
          </p:cNvPr>
          <p:cNvGrpSpPr/>
          <p:nvPr/>
        </p:nvGrpSpPr>
        <p:grpSpPr>
          <a:xfrm>
            <a:off x="3062313" y="2851116"/>
            <a:ext cx="719116" cy="3021035"/>
            <a:chOff x="5709313" y="1963737"/>
            <a:chExt cx="719116" cy="3021035"/>
          </a:xfrm>
        </p:grpSpPr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7EC90B57-9DC3-CE42-7421-098BDC3299B1}"/>
                </a:ext>
              </a:extLst>
            </p:cNvPr>
            <p:cNvSpPr txBox="1"/>
            <p:nvPr/>
          </p:nvSpPr>
          <p:spPr>
            <a:xfrm>
              <a:off x="5777289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1</a:t>
              </a:r>
            </a:p>
          </p:txBody>
        </p:sp>
        <p:grpSp>
          <p:nvGrpSpPr>
            <p:cNvPr id="142" name="BL1">
              <a:extLst>
                <a:ext uri="{FF2B5EF4-FFF2-40B4-BE49-F238E27FC236}">
                  <a16:creationId xmlns:a16="http://schemas.microsoft.com/office/drawing/2014/main" id="{89F4A4D4-D3E5-C5D5-9ACD-D802814DF040}"/>
                </a:ext>
              </a:extLst>
            </p:cNvPr>
            <p:cNvGrpSpPr/>
            <p:nvPr/>
          </p:nvGrpSpPr>
          <p:grpSpPr>
            <a:xfrm>
              <a:off x="5709313" y="2324911"/>
              <a:ext cx="390230" cy="2659861"/>
              <a:chOff x="5709313" y="2324911"/>
              <a:chExt cx="390230" cy="2659861"/>
            </a:xfrm>
          </p:grpSpPr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5C8ABED0-E1D0-2B9B-5F18-3FC28E7AB1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9543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D9A7BA37-8F24-9DA0-A91C-9319251CFA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0931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5" name="BL2">
            <a:extLst>
              <a:ext uri="{FF2B5EF4-FFF2-40B4-BE49-F238E27FC236}">
                <a16:creationId xmlns:a16="http://schemas.microsoft.com/office/drawing/2014/main" id="{DEDB892A-89BE-0264-8196-B0F84D4F4854}"/>
              </a:ext>
            </a:extLst>
          </p:cNvPr>
          <p:cNvGrpSpPr/>
          <p:nvPr/>
        </p:nvGrpSpPr>
        <p:grpSpPr>
          <a:xfrm>
            <a:off x="3833762" y="2851116"/>
            <a:ext cx="711615" cy="3021035"/>
            <a:chOff x="6480762" y="1963737"/>
            <a:chExt cx="711615" cy="3021035"/>
          </a:xfrm>
        </p:grpSpPr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85C641AC-083B-AB86-3582-98996ECA72ED}"/>
                </a:ext>
              </a:extLst>
            </p:cNvPr>
            <p:cNvSpPr txBox="1"/>
            <p:nvPr/>
          </p:nvSpPr>
          <p:spPr>
            <a:xfrm>
              <a:off x="6541237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2</a:t>
              </a:r>
            </a:p>
          </p:txBody>
        </p:sp>
        <p:grpSp>
          <p:nvGrpSpPr>
            <p:cNvPr id="147" name="BL2">
              <a:extLst>
                <a:ext uri="{FF2B5EF4-FFF2-40B4-BE49-F238E27FC236}">
                  <a16:creationId xmlns:a16="http://schemas.microsoft.com/office/drawing/2014/main" id="{E978B6A1-C837-3470-EA37-78F544F3340A}"/>
                </a:ext>
              </a:extLst>
            </p:cNvPr>
            <p:cNvGrpSpPr/>
            <p:nvPr/>
          </p:nvGrpSpPr>
          <p:grpSpPr>
            <a:xfrm>
              <a:off x="6480762" y="2324911"/>
              <a:ext cx="386687" cy="2659861"/>
              <a:chOff x="6480762" y="2324911"/>
              <a:chExt cx="386687" cy="2659861"/>
            </a:xfrm>
          </p:grpSpPr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6A3D6A5B-84A2-92FC-B99B-9799132F6B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67449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E3B9FAF6-D430-58AB-9F02-C4070E83E2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076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0" name="BL3">
            <a:extLst>
              <a:ext uri="{FF2B5EF4-FFF2-40B4-BE49-F238E27FC236}">
                <a16:creationId xmlns:a16="http://schemas.microsoft.com/office/drawing/2014/main" id="{8A76968C-1432-010D-CD95-36B87A82FABD}"/>
              </a:ext>
            </a:extLst>
          </p:cNvPr>
          <p:cNvGrpSpPr/>
          <p:nvPr/>
        </p:nvGrpSpPr>
        <p:grpSpPr>
          <a:xfrm>
            <a:off x="4604402" y="2851116"/>
            <a:ext cx="717280" cy="3021035"/>
            <a:chOff x="7251402" y="1963737"/>
            <a:chExt cx="717280" cy="3021035"/>
          </a:xfrm>
        </p:grpSpPr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A5F95056-E0E8-DDBA-4C50-C8673D6C4056}"/>
                </a:ext>
              </a:extLst>
            </p:cNvPr>
            <p:cNvSpPr txBox="1"/>
            <p:nvPr/>
          </p:nvSpPr>
          <p:spPr>
            <a:xfrm>
              <a:off x="7317542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3</a:t>
              </a:r>
            </a:p>
          </p:txBody>
        </p:sp>
        <p:grpSp>
          <p:nvGrpSpPr>
            <p:cNvPr id="152" name="BL3">
              <a:extLst>
                <a:ext uri="{FF2B5EF4-FFF2-40B4-BE49-F238E27FC236}">
                  <a16:creationId xmlns:a16="http://schemas.microsoft.com/office/drawing/2014/main" id="{E55F007B-3024-28D8-D529-FED2924A5DC8}"/>
                </a:ext>
              </a:extLst>
            </p:cNvPr>
            <p:cNvGrpSpPr/>
            <p:nvPr/>
          </p:nvGrpSpPr>
          <p:grpSpPr>
            <a:xfrm>
              <a:off x="7251402" y="2324911"/>
              <a:ext cx="391710" cy="2659861"/>
              <a:chOff x="7251402" y="2324911"/>
              <a:chExt cx="391710" cy="2659861"/>
            </a:xfrm>
          </p:grpSpPr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9AB64B0C-DA41-A1D6-F799-B274B3EEF4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3112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586E303A-ACD5-1400-E5D7-D7F6BEAA8A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140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5" name="Rounded Rectangle 154">
            <a:extLst>
              <a:ext uri="{FF2B5EF4-FFF2-40B4-BE49-F238E27FC236}">
                <a16:creationId xmlns:a16="http://schemas.microsoft.com/office/drawing/2014/main" id="{D9218CE2-4933-A181-B1BD-8E451E745F0E}"/>
              </a:ext>
            </a:extLst>
          </p:cNvPr>
          <p:cNvSpPr/>
          <p:nvPr/>
        </p:nvSpPr>
        <p:spPr>
          <a:xfrm>
            <a:off x="1712368" y="3340468"/>
            <a:ext cx="3680713" cy="2300572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89" name="Freeform 188">
            <a:extLst>
              <a:ext uri="{FF2B5EF4-FFF2-40B4-BE49-F238E27FC236}">
                <a16:creationId xmlns:a16="http://schemas.microsoft.com/office/drawing/2014/main" id="{C7C1653F-3677-4B9B-D367-F68BBB36C1DE}"/>
              </a:ext>
            </a:extLst>
          </p:cNvPr>
          <p:cNvSpPr/>
          <p:nvPr/>
        </p:nvSpPr>
        <p:spPr>
          <a:xfrm>
            <a:off x="2820193" y="4058794"/>
            <a:ext cx="499260" cy="144052"/>
          </a:xfrm>
          <a:custGeom>
            <a:avLst/>
            <a:gdLst>
              <a:gd name="connsiteX0" fmla="*/ 0 w 499260"/>
              <a:gd name="connsiteY0" fmla="*/ 0 h 144052"/>
              <a:gd name="connsiteX1" fmla="*/ 499260 w 499260"/>
              <a:gd name="connsiteY1" fmla="*/ 0 h 144052"/>
              <a:gd name="connsiteX2" fmla="*/ 490619 w 499260"/>
              <a:gd name="connsiteY2" fmla="*/ 15919 h 144052"/>
              <a:gd name="connsiteX3" fmla="*/ 249630 w 499260"/>
              <a:gd name="connsiteY3" fmla="*/ 144052 h 144052"/>
              <a:gd name="connsiteX4" fmla="*/ 8641 w 499260"/>
              <a:gd name="connsiteY4" fmla="*/ 15919 h 1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60" h="144052">
                <a:moveTo>
                  <a:pt x="0" y="0"/>
                </a:moveTo>
                <a:lnTo>
                  <a:pt x="499260" y="0"/>
                </a:lnTo>
                <a:lnTo>
                  <a:pt x="490619" y="15919"/>
                </a:lnTo>
                <a:cubicBezTo>
                  <a:pt x="438392" y="93226"/>
                  <a:pt x="349947" y="144052"/>
                  <a:pt x="249630" y="144052"/>
                </a:cubicBezTo>
                <a:cubicBezTo>
                  <a:pt x="149313" y="144052"/>
                  <a:pt x="60868" y="93226"/>
                  <a:pt x="8641" y="1591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192" name="Freeform 191">
            <a:extLst>
              <a:ext uri="{FF2B5EF4-FFF2-40B4-BE49-F238E27FC236}">
                <a16:creationId xmlns:a16="http://schemas.microsoft.com/office/drawing/2014/main" id="{FB66CA21-F7F0-41EB-9B17-8466228A4444}"/>
              </a:ext>
            </a:extLst>
          </p:cNvPr>
          <p:cNvSpPr/>
          <p:nvPr/>
        </p:nvSpPr>
        <p:spPr>
          <a:xfrm>
            <a:off x="4352412" y="5003614"/>
            <a:ext cx="509225" cy="153232"/>
          </a:xfrm>
          <a:custGeom>
            <a:avLst/>
            <a:gdLst>
              <a:gd name="connsiteX0" fmla="*/ 0 w 509225"/>
              <a:gd name="connsiteY0" fmla="*/ 0 h 153232"/>
              <a:gd name="connsiteX1" fmla="*/ 509225 w 509225"/>
              <a:gd name="connsiteY1" fmla="*/ 0 h 153232"/>
              <a:gd name="connsiteX2" fmla="*/ 495601 w 509225"/>
              <a:gd name="connsiteY2" fmla="*/ 25099 h 153232"/>
              <a:gd name="connsiteX3" fmla="*/ 254612 w 509225"/>
              <a:gd name="connsiteY3" fmla="*/ 153232 h 153232"/>
              <a:gd name="connsiteX4" fmla="*/ 13623 w 509225"/>
              <a:gd name="connsiteY4" fmla="*/ 25099 h 15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225" h="153232">
                <a:moveTo>
                  <a:pt x="0" y="0"/>
                </a:moveTo>
                <a:lnTo>
                  <a:pt x="509225" y="0"/>
                </a:lnTo>
                <a:lnTo>
                  <a:pt x="495601" y="25099"/>
                </a:lnTo>
                <a:cubicBezTo>
                  <a:pt x="443375" y="102406"/>
                  <a:pt x="354929" y="153232"/>
                  <a:pt x="254612" y="153232"/>
                </a:cubicBezTo>
                <a:cubicBezTo>
                  <a:pt x="154295" y="153232"/>
                  <a:pt x="65850" y="102406"/>
                  <a:pt x="13623" y="2509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/>
          </a:p>
        </p:txBody>
      </p:sp>
      <p:sp>
        <p:nvSpPr>
          <p:cNvPr id="187" name="Freeform 186">
            <a:extLst>
              <a:ext uri="{FF2B5EF4-FFF2-40B4-BE49-F238E27FC236}">
                <a16:creationId xmlns:a16="http://schemas.microsoft.com/office/drawing/2014/main" id="{33A318CB-C472-6641-E086-5262FA07FE1C}"/>
              </a:ext>
            </a:extLst>
          </p:cNvPr>
          <p:cNvSpPr/>
          <p:nvPr/>
        </p:nvSpPr>
        <p:spPr>
          <a:xfrm>
            <a:off x="4357393" y="4058794"/>
            <a:ext cx="499260" cy="144052"/>
          </a:xfrm>
          <a:custGeom>
            <a:avLst/>
            <a:gdLst>
              <a:gd name="connsiteX0" fmla="*/ 0 w 499260"/>
              <a:gd name="connsiteY0" fmla="*/ 0 h 144052"/>
              <a:gd name="connsiteX1" fmla="*/ 499260 w 499260"/>
              <a:gd name="connsiteY1" fmla="*/ 0 h 144052"/>
              <a:gd name="connsiteX2" fmla="*/ 490620 w 499260"/>
              <a:gd name="connsiteY2" fmla="*/ 15919 h 144052"/>
              <a:gd name="connsiteX3" fmla="*/ 249630 w 499260"/>
              <a:gd name="connsiteY3" fmla="*/ 144052 h 144052"/>
              <a:gd name="connsiteX4" fmla="*/ 8641 w 499260"/>
              <a:gd name="connsiteY4" fmla="*/ 15919 h 1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60" h="144052">
                <a:moveTo>
                  <a:pt x="0" y="0"/>
                </a:moveTo>
                <a:lnTo>
                  <a:pt x="499260" y="0"/>
                </a:lnTo>
                <a:lnTo>
                  <a:pt x="490620" y="15919"/>
                </a:lnTo>
                <a:cubicBezTo>
                  <a:pt x="438393" y="93226"/>
                  <a:pt x="349947" y="144052"/>
                  <a:pt x="249630" y="144052"/>
                </a:cubicBezTo>
                <a:cubicBezTo>
                  <a:pt x="149313" y="144052"/>
                  <a:pt x="60868" y="93226"/>
                  <a:pt x="8641" y="1591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166" name="Oval 165">
            <a:extLst>
              <a:ext uri="{FF2B5EF4-FFF2-40B4-BE49-F238E27FC236}">
                <a16:creationId xmlns:a16="http://schemas.microsoft.com/office/drawing/2014/main" id="{A819A51C-2D2D-9A82-43BF-B530B5FD2E1B}"/>
              </a:ext>
            </a:extLst>
          </p:cNvPr>
          <p:cNvSpPr/>
          <p:nvPr/>
        </p:nvSpPr>
        <p:spPr>
          <a:xfrm>
            <a:off x="2778200" y="3623379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141AFF1F-6276-F90A-BB45-8BB4701A868D}"/>
              </a:ext>
            </a:extLst>
          </p:cNvPr>
          <p:cNvSpPr/>
          <p:nvPr/>
        </p:nvSpPr>
        <p:spPr>
          <a:xfrm>
            <a:off x="4315400" y="3623379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82CD8565-70F5-29D7-3C5A-B1CEFC9BC362}"/>
              </a:ext>
            </a:extLst>
          </p:cNvPr>
          <p:cNvSpPr/>
          <p:nvPr/>
        </p:nvSpPr>
        <p:spPr>
          <a:xfrm>
            <a:off x="4315400" y="4577379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F2CEDB3F-BDDA-8C39-7F12-80A94895478B}"/>
              </a:ext>
            </a:extLst>
          </p:cNvPr>
          <p:cNvCxnSpPr>
            <a:cxnSpLocks/>
          </p:cNvCxnSpPr>
          <p:nvPr/>
        </p:nvCxnSpPr>
        <p:spPr>
          <a:xfrm>
            <a:off x="6719380" y="3659277"/>
            <a:ext cx="0" cy="1705641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1D11636D-F771-E91E-3C0A-2671E71C91AF}"/>
              </a:ext>
            </a:extLst>
          </p:cNvPr>
          <p:cNvCxnSpPr>
            <a:cxnSpLocks/>
          </p:cNvCxnSpPr>
          <p:nvPr/>
        </p:nvCxnSpPr>
        <p:spPr>
          <a:xfrm flipH="1">
            <a:off x="6719380" y="5357776"/>
            <a:ext cx="4694830" cy="0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1" name="First EP step">
            <a:extLst>
              <a:ext uri="{FF2B5EF4-FFF2-40B4-BE49-F238E27FC236}">
                <a16:creationId xmlns:a16="http://schemas.microsoft.com/office/drawing/2014/main" id="{53D46903-0463-592B-BFAE-9452B9ECCD44}"/>
              </a:ext>
            </a:extLst>
          </p:cNvPr>
          <p:cNvSpPr/>
          <p:nvPr/>
        </p:nvSpPr>
        <p:spPr>
          <a:xfrm>
            <a:off x="7183404" y="4637776"/>
            <a:ext cx="1260000" cy="720000"/>
          </a:xfrm>
          <a:prstGeom prst="rect">
            <a:avLst/>
          </a:prstGeom>
          <a:solidFill>
            <a:srgbClr val="298C8C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8C4EBADF-04D7-5905-1B9F-389B43C8E68B}"/>
              </a:ext>
            </a:extLst>
          </p:cNvPr>
          <p:cNvSpPr/>
          <p:nvPr/>
        </p:nvSpPr>
        <p:spPr>
          <a:xfrm>
            <a:off x="8708354" y="5052077"/>
            <a:ext cx="308848" cy="305699"/>
          </a:xfrm>
          <a:prstGeom prst="rect">
            <a:avLst/>
          </a:prstGeom>
          <a:solidFill>
            <a:srgbClr val="F1A226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F6FD7D16-7B24-6C7A-2EAD-1C3F74277AC0}"/>
              </a:ext>
            </a:extLst>
          </p:cNvPr>
          <p:cNvSpPr txBox="1"/>
          <p:nvPr/>
        </p:nvSpPr>
        <p:spPr>
          <a:xfrm rot="16200000">
            <a:off x="5915610" y="4281265"/>
            <a:ext cx="11542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Voltage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02224245-7882-3BBF-377F-0D8C2110426C}"/>
              </a:ext>
            </a:extLst>
          </p:cNvPr>
          <p:cNvSpPr txBox="1"/>
          <p:nvPr/>
        </p:nvSpPr>
        <p:spPr>
          <a:xfrm>
            <a:off x="10625005" y="5357682"/>
            <a:ext cx="8595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Time</a:t>
            </a:r>
          </a:p>
        </p:txBody>
      </p:sp>
      <p:cxnSp>
        <p:nvCxnSpPr>
          <p:cNvPr id="175" name="Straight Arrow Connector 174">
            <a:extLst>
              <a:ext uri="{FF2B5EF4-FFF2-40B4-BE49-F238E27FC236}">
                <a16:creationId xmlns:a16="http://schemas.microsoft.com/office/drawing/2014/main" id="{B2CF39E4-B630-746D-C383-508ECE014BBB}"/>
              </a:ext>
            </a:extLst>
          </p:cNvPr>
          <p:cNvCxnSpPr>
            <a:cxnSpLocks/>
          </p:cNvCxnSpPr>
          <p:nvPr/>
        </p:nvCxnSpPr>
        <p:spPr>
          <a:xfrm>
            <a:off x="7184666" y="5482301"/>
            <a:ext cx="12600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7BDD3E47-AD0E-EFD2-F4EB-48D6C858381F}"/>
                  </a:ext>
                </a:extLst>
              </p:cNvPr>
              <p:cNvSpPr txBox="1"/>
              <p:nvPr/>
            </p:nvSpPr>
            <p:spPr>
              <a:xfrm>
                <a:off x="6899957" y="5495274"/>
                <a:ext cx="1821204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KR" sz="2400" dirty="0">
                    <a:latin typeface="Cambria" panose="02040503050406030204" pitchFamily="18" charset="0"/>
                  </a:rPr>
                  <a:t>tEP = 3.5 </a:t>
                </a:r>
                <a14:m>
                  <m:oMath xmlns:m="http://schemas.openxmlformats.org/officeDocument/2006/math">
                    <m:r>
                      <a:rPr lang="en-KR" sz="2400" i="1" dirty="0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KR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6" name="TextBox 175">
                <a:extLst>
                  <a:ext uri="{FF2B5EF4-FFF2-40B4-BE49-F238E27FC236}">
                    <a16:creationId xmlns:a16="http://schemas.microsoft.com/office/drawing/2014/main" id="{7BDD3E47-AD0E-EFD2-F4EB-48D6C85838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957" y="5495274"/>
                <a:ext cx="1821204" cy="461665"/>
              </a:xfrm>
              <a:prstGeom prst="rect">
                <a:avLst/>
              </a:prstGeom>
              <a:blipFill>
                <a:blip r:embed="rId3"/>
                <a:stretch>
                  <a:fillRect l="-4861" t="-8108" b="-29730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8" name="Straight Arrow Connector 177">
            <a:extLst>
              <a:ext uri="{FF2B5EF4-FFF2-40B4-BE49-F238E27FC236}">
                <a16:creationId xmlns:a16="http://schemas.microsoft.com/office/drawing/2014/main" id="{3A986B38-F4AE-8421-4631-21418B27A657}"/>
              </a:ext>
            </a:extLst>
          </p:cNvPr>
          <p:cNvCxnSpPr>
            <a:cxnSpLocks/>
          </p:cNvCxnSpPr>
          <p:nvPr/>
        </p:nvCxnSpPr>
        <p:spPr>
          <a:xfrm flipH="1">
            <a:off x="6723588" y="3827962"/>
            <a:ext cx="283515" cy="26404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CC7D8B48-6AC5-02C3-9520-D0100A4F5B0F}"/>
                  </a:ext>
                </a:extLst>
              </p:cNvPr>
              <p:cNvSpPr txBox="1"/>
              <p:nvPr/>
            </p:nvSpPr>
            <p:spPr>
              <a:xfrm>
                <a:off x="7007103" y="3597129"/>
                <a:ext cx="1647054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KR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KR" sz="2400" baseline="-25000" dirty="0">
                    <a:latin typeface="Cambria" panose="02040503050406030204" pitchFamily="18" charset="0"/>
                  </a:rPr>
                  <a:t>ERASE</a:t>
                </a:r>
                <a:r>
                  <a:rPr lang="en-KR" sz="2400" dirty="0">
                    <a:latin typeface="Cambria" panose="02040503050406030204" pitchFamily="18" charset="0"/>
                  </a:rPr>
                  <a:t> +</a:t>
                </a:r>
                <a:r>
                  <a:rPr lang="en-KR" sz="2400" baseline="-25000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K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en-KR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CC7D8B48-6AC5-02C3-9520-D0100A4F5B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103" y="3597129"/>
                <a:ext cx="1647054" cy="461665"/>
              </a:xfrm>
              <a:prstGeom prst="rect">
                <a:avLst/>
              </a:prstGeom>
              <a:blipFill>
                <a:blip r:embed="rId4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Second erase pulse">
            <a:extLst>
              <a:ext uri="{FF2B5EF4-FFF2-40B4-BE49-F238E27FC236}">
                <a16:creationId xmlns:a16="http://schemas.microsoft.com/office/drawing/2014/main" id="{0D8B3458-B975-BF29-96C2-8391BFBA7CFE}"/>
              </a:ext>
            </a:extLst>
          </p:cNvPr>
          <p:cNvSpPr/>
          <p:nvPr/>
        </p:nvSpPr>
        <p:spPr>
          <a:xfrm>
            <a:off x="9282152" y="4097776"/>
            <a:ext cx="1260000" cy="1260000"/>
          </a:xfrm>
          <a:prstGeom prst="rect">
            <a:avLst/>
          </a:prstGeom>
          <a:solidFill>
            <a:srgbClr val="298C8C"/>
          </a:solidFill>
          <a:ln w="25400">
            <a:solidFill>
              <a:srgbClr val="0000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6227C97-4080-C60D-297C-D58EC3C3DDB4}"/>
              </a:ext>
            </a:extLst>
          </p:cNvPr>
          <p:cNvCxnSpPr>
            <a:cxnSpLocks/>
          </p:cNvCxnSpPr>
          <p:nvPr/>
        </p:nvCxnSpPr>
        <p:spPr>
          <a:xfrm flipH="1">
            <a:off x="6719380" y="4096800"/>
            <a:ext cx="2562772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B3459DE-FA13-4FB6-0CBB-6DDAAE3D6343}"/>
              </a:ext>
            </a:extLst>
          </p:cNvPr>
          <p:cNvCxnSpPr>
            <a:cxnSpLocks/>
          </p:cNvCxnSpPr>
          <p:nvPr/>
        </p:nvCxnSpPr>
        <p:spPr>
          <a:xfrm>
            <a:off x="9278200" y="5482301"/>
            <a:ext cx="12600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7EF76D8-F0B1-C491-FA25-00A1D62C5056}"/>
                  </a:ext>
                </a:extLst>
              </p:cNvPr>
              <p:cNvSpPr txBox="1"/>
              <p:nvPr/>
            </p:nvSpPr>
            <p:spPr>
              <a:xfrm>
                <a:off x="8998235" y="5495274"/>
                <a:ext cx="1821204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KR" sz="2400" dirty="0">
                    <a:latin typeface="Cambria" panose="02040503050406030204" pitchFamily="18" charset="0"/>
                  </a:rPr>
                  <a:t>tEP = 3.5 </a:t>
                </a:r>
                <a14:m>
                  <m:oMath xmlns:m="http://schemas.openxmlformats.org/officeDocument/2006/math">
                    <m:r>
                      <a:rPr lang="en-KR" sz="2400" i="1" dirty="0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KR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7EF76D8-F0B1-C491-FA25-00A1D62C50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8235" y="5495274"/>
                <a:ext cx="1821204" cy="461665"/>
              </a:xfrm>
              <a:prstGeom prst="rect">
                <a:avLst/>
              </a:prstGeom>
              <a:blipFill>
                <a:blip r:embed="rId5"/>
                <a:stretch>
                  <a:fillRect l="-4828" t="-8108" b="-29730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0679EE4B-2198-F2B2-D5D2-659794FF80BD}"/>
              </a:ext>
            </a:extLst>
          </p:cNvPr>
          <p:cNvSpPr/>
          <p:nvPr/>
        </p:nvSpPr>
        <p:spPr>
          <a:xfrm>
            <a:off x="1713600" y="3340800"/>
            <a:ext cx="3680713" cy="2300572"/>
          </a:xfrm>
          <a:prstGeom prst="roundRect">
            <a:avLst/>
          </a:prstGeom>
          <a:ln w="50800">
            <a:solidFill>
              <a:srgbClr val="298C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pSp>
        <p:nvGrpSpPr>
          <p:cNvPr id="36" name="Block erasure">
            <a:extLst>
              <a:ext uri="{FF2B5EF4-FFF2-40B4-BE49-F238E27FC236}">
                <a16:creationId xmlns:a16="http://schemas.microsoft.com/office/drawing/2014/main" id="{AADABFA9-32CF-2B68-9DB0-FB15B16F9A98}"/>
              </a:ext>
            </a:extLst>
          </p:cNvPr>
          <p:cNvGrpSpPr/>
          <p:nvPr/>
        </p:nvGrpSpPr>
        <p:grpSpPr>
          <a:xfrm>
            <a:off x="5374843" y="3051330"/>
            <a:ext cx="2018716" cy="461665"/>
            <a:chOff x="8021843" y="2163951"/>
            <a:chExt cx="2018716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Erase text">
                  <a:extLst>
                    <a:ext uri="{FF2B5EF4-FFF2-40B4-BE49-F238E27FC236}">
                      <a16:creationId xmlns:a16="http://schemas.microsoft.com/office/drawing/2014/main" id="{2485E4B7-3CB6-4A67-4441-037A2631B797}"/>
                    </a:ext>
                  </a:extLst>
                </p:cNvPr>
                <p:cNvSpPr txBox="1"/>
                <p:nvPr/>
              </p:nvSpPr>
              <p:spPr>
                <a:xfrm>
                  <a:off x="8393506" y="2163951"/>
                  <a:ext cx="1647053" cy="46166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KR" sz="2400" i="1" dirty="0" smtClean="0">
                          <a:solidFill>
                            <a:srgbClr val="298C8C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a14:m>
                  <a:r>
                    <a:rPr lang="en-KR" sz="2400" baseline="-25000" dirty="0">
                      <a:solidFill>
                        <a:srgbClr val="298C8C"/>
                      </a:solidFill>
                      <a:latin typeface="Cambria" panose="02040503050406030204" pitchFamily="18" charset="0"/>
                    </a:rPr>
                    <a:t>ERASE</a:t>
                  </a:r>
                  <a:r>
                    <a:rPr lang="en-KR" sz="2400" dirty="0">
                      <a:solidFill>
                        <a:srgbClr val="298C8C"/>
                      </a:solidFill>
                      <a:latin typeface="Cambria" panose="02040503050406030204" pitchFamily="18" charset="0"/>
                    </a:rPr>
                    <a:t> +</a:t>
                  </a:r>
                  <a:r>
                    <a:rPr lang="en-KR" sz="2400" baseline="-25000" dirty="0">
                      <a:solidFill>
                        <a:srgbClr val="298C8C"/>
                      </a:solidFill>
                      <a:latin typeface="Cambria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en-KR" sz="2400" i="1">
                          <a:solidFill>
                            <a:srgbClr val="298C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2400" i="1">
                          <a:solidFill>
                            <a:srgbClr val="298C8C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</m:oMath>
                  </a14:m>
                  <a:endParaRPr lang="en-KR" sz="2400" dirty="0">
                    <a:solidFill>
                      <a:srgbClr val="298C8C"/>
                    </a:solidFill>
                    <a:latin typeface="Cambria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37" name="Erase text">
                  <a:extLst>
                    <a:ext uri="{FF2B5EF4-FFF2-40B4-BE49-F238E27FC236}">
                      <a16:creationId xmlns:a16="http://schemas.microsoft.com/office/drawing/2014/main" id="{2485E4B7-3CB6-4A67-4441-037A2631B7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93506" y="2163951"/>
                  <a:ext cx="1647053" cy="461665"/>
                </a:xfrm>
                <a:prstGeom prst="rect">
                  <a:avLst/>
                </a:prstGeom>
                <a:blipFill>
                  <a:blip r:embed="rId6"/>
                  <a:stretch>
                    <a:fillRect t="-10811" b="-27027"/>
                  </a:stretch>
                </a:blipFill>
              </p:spPr>
              <p:txBody>
                <a:bodyPr/>
                <a:lstStyle/>
                <a:p>
                  <a:r>
                    <a:rPr lang="en-K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D14EB3E3-FC9B-3539-CBFD-DC36B447378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21843" y="2394784"/>
              <a:ext cx="353633" cy="220176"/>
            </a:xfrm>
            <a:prstGeom prst="straightConnector1">
              <a:avLst/>
            </a:prstGeom>
            <a:ln w="25400">
              <a:solidFill>
                <a:srgbClr val="298C8C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Right Brace 39">
            <a:extLst>
              <a:ext uri="{FF2B5EF4-FFF2-40B4-BE49-F238E27FC236}">
                <a16:creationId xmlns:a16="http://schemas.microsoft.com/office/drawing/2014/main" id="{BB54DEBD-5E25-8ADC-2618-44E2FEC440D5}"/>
              </a:ext>
            </a:extLst>
          </p:cNvPr>
          <p:cNvSpPr/>
          <p:nvPr/>
        </p:nvSpPr>
        <p:spPr>
          <a:xfrm rot="16200000">
            <a:off x="9777038" y="3254393"/>
            <a:ext cx="262328" cy="1260001"/>
          </a:xfrm>
          <a:prstGeom prst="rightBrace">
            <a:avLst/>
          </a:prstGeom>
          <a:ln w="25400">
            <a:solidFill>
              <a:srgbClr val="6F47E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3FB78FC-76E4-FC7C-61F6-1E1B746DC48F}"/>
              </a:ext>
            </a:extLst>
          </p:cNvPr>
          <p:cNvSpPr txBox="1"/>
          <p:nvPr/>
        </p:nvSpPr>
        <p:spPr>
          <a:xfrm>
            <a:off x="8352966" y="3266637"/>
            <a:ext cx="311046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Additional erase pulse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8F7EACA6-EE5F-9923-EC66-1AFC1CB01ED7}"/>
              </a:ext>
            </a:extLst>
          </p:cNvPr>
          <p:cNvSpPr/>
          <p:nvPr/>
        </p:nvSpPr>
        <p:spPr>
          <a:xfrm>
            <a:off x="2779200" y="3621600"/>
            <a:ext cx="581246" cy="58124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4A19F6D0-1C0D-442E-6FA5-4001667D186E}"/>
              </a:ext>
            </a:extLst>
          </p:cNvPr>
          <p:cNvSpPr/>
          <p:nvPr/>
        </p:nvSpPr>
        <p:spPr>
          <a:xfrm>
            <a:off x="4316400" y="3621600"/>
            <a:ext cx="581246" cy="58124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BECA80EB-2BB0-94AC-8BCA-11F400833CE2}"/>
              </a:ext>
            </a:extLst>
          </p:cNvPr>
          <p:cNvSpPr/>
          <p:nvPr/>
        </p:nvSpPr>
        <p:spPr>
          <a:xfrm>
            <a:off x="4316400" y="4575600"/>
            <a:ext cx="581246" cy="58124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DAACA76-2D72-1253-A5CB-BD58D6B66BE8}"/>
              </a:ext>
            </a:extLst>
          </p:cNvPr>
          <p:cNvSpPr/>
          <p:nvPr/>
        </p:nvSpPr>
        <p:spPr>
          <a:xfrm>
            <a:off x="10823980" y="5052077"/>
            <a:ext cx="308848" cy="305699"/>
          </a:xfrm>
          <a:prstGeom prst="rect">
            <a:avLst/>
          </a:prstGeom>
          <a:solidFill>
            <a:srgbClr val="F1A226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4D054AE-8F3A-5B9E-71C3-54A7B84D8AA7}"/>
              </a:ext>
            </a:extLst>
          </p:cNvPr>
          <p:cNvSpPr txBox="1"/>
          <p:nvPr/>
        </p:nvSpPr>
        <p:spPr>
          <a:xfrm>
            <a:off x="10538200" y="4405675"/>
            <a:ext cx="140455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Finished!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58C0110-0CB1-B39A-A379-4A067723609C}"/>
              </a:ext>
            </a:extLst>
          </p:cNvPr>
          <p:cNvSpPr txBox="1"/>
          <p:nvPr/>
        </p:nvSpPr>
        <p:spPr>
          <a:xfrm>
            <a:off x="2240447" y="5835792"/>
            <a:ext cx="261353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F1A226"/>
                </a:solidFill>
                <a:latin typeface="Cambria" panose="02040503050406030204" pitchFamily="18" charset="0"/>
              </a:rPr>
              <a:t>Completely erased</a:t>
            </a:r>
          </a:p>
        </p:txBody>
      </p:sp>
    </p:spTree>
    <p:extLst>
      <p:ext uri="{BB962C8B-B14F-4D97-AF65-F5344CB8AC3E}">
        <p14:creationId xmlns:p14="http://schemas.microsoft.com/office/powerpoint/2010/main" val="4085413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7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2A227"/>
                                      </p:to>
                                    </p:animClr>
                                    <p:set>
                                      <p:cBhvr>
                                        <p:cTn id="39" dur="1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4" grpId="0"/>
      <p:bldP spid="40" grpId="0" animBg="1"/>
      <p:bldP spid="41" grpId="0"/>
      <p:bldP spid="42" grpId="0" animBg="1"/>
      <p:bldP spid="43" grpId="0" animBg="1"/>
      <p:bldP spid="44" grpId="0" animBg="1"/>
      <p:bldP spid="29" grpId="0" animBg="1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1F319-052F-AD7A-B612-EBC048C0B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Latency of Erase Operation</a:t>
            </a:r>
            <a:endParaRPr lang="en-K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7F091-7029-5A1D-FC71-8908A8117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Erase failur</a:t>
            </a:r>
            <a:r>
              <a:rPr lang="en-US" dirty="0">
                <a:highlight>
                  <a:srgbClr val="FFFFFF"/>
                </a:highlight>
                <a:latin typeface="Aptos" panose="020B0004020202020204" pitchFamily="34" charset="0"/>
              </a:rPr>
              <a:t>e </a:t>
            </a:r>
            <a:r>
              <a:rPr lang="en-US" b="1" dirty="0">
                <a:solidFill>
                  <a:srgbClr val="6F47E5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frequently</a:t>
            </a:r>
            <a:r>
              <a:rPr lang="en-US" dirty="0">
                <a:highlight>
                  <a:srgbClr val="FFFFFF"/>
                </a:highlight>
                <a:latin typeface="Aptos" panose="020B0004020202020204" pitchFamily="34" charset="0"/>
              </a:rPr>
              <a:t> occurs as P/E cycle increases</a:t>
            </a:r>
            <a:endParaRPr lang="en-KR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B5698-09C0-423F-4DFA-6B5CD2312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11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56FFBE17-BE68-31ED-46B2-9B0B1D006B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65195432"/>
              </p:ext>
            </p:extLst>
          </p:nvPr>
        </p:nvGraphicFramePr>
        <p:xfrm>
          <a:off x="401683" y="2108578"/>
          <a:ext cx="5565775" cy="4361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9FFA909-9863-06ED-C94A-8D13FD3550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45867"/>
              </p:ext>
            </p:extLst>
          </p:nvPr>
        </p:nvGraphicFramePr>
        <p:xfrm>
          <a:off x="5105048" y="1886223"/>
          <a:ext cx="556577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155">
                  <a:extLst>
                    <a:ext uri="{9D8B030D-6E8A-4147-A177-3AD203B41FA5}">
                      <a16:colId xmlns:a16="http://schemas.microsoft.com/office/drawing/2014/main" val="104932562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2412376556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243043933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1393240746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2603988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7237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EC5EDF95-CE66-B17E-EDFB-825E3E82D732}"/>
              </a:ext>
            </a:extLst>
          </p:cNvPr>
          <p:cNvSpPr/>
          <p:nvPr/>
        </p:nvSpPr>
        <p:spPr>
          <a:xfrm>
            <a:off x="5247097" y="1973977"/>
            <a:ext cx="213360" cy="213360"/>
          </a:xfrm>
          <a:prstGeom prst="rect">
            <a:avLst/>
          </a:prstGeom>
          <a:solidFill>
            <a:srgbClr val="A559AA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49DAEF7-51E6-ED60-B9FD-FB29A67CAAE4}"/>
              </a:ext>
            </a:extLst>
          </p:cNvPr>
          <p:cNvSpPr/>
          <p:nvPr/>
        </p:nvSpPr>
        <p:spPr>
          <a:xfrm>
            <a:off x="8565928" y="1973977"/>
            <a:ext cx="213360" cy="213360"/>
          </a:xfrm>
          <a:prstGeom prst="rect">
            <a:avLst/>
          </a:prstGeom>
          <a:solidFill>
            <a:srgbClr val="E02B35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4B41B69-D440-55F6-936A-D26D510F8752}"/>
              </a:ext>
            </a:extLst>
          </p:cNvPr>
          <p:cNvSpPr/>
          <p:nvPr/>
        </p:nvSpPr>
        <p:spPr>
          <a:xfrm>
            <a:off x="9680681" y="1973977"/>
            <a:ext cx="213360" cy="213360"/>
          </a:xfrm>
          <a:prstGeom prst="rect">
            <a:avLst/>
          </a:prstGeom>
          <a:solidFill>
            <a:srgbClr val="082A54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1042BF-9E3F-DF92-3EE4-6AB13A3DE512}"/>
              </a:ext>
            </a:extLst>
          </p:cNvPr>
          <p:cNvSpPr/>
          <p:nvPr/>
        </p:nvSpPr>
        <p:spPr>
          <a:xfrm>
            <a:off x="7459651" y="1973977"/>
            <a:ext cx="213360" cy="213360"/>
          </a:xfrm>
          <a:prstGeom prst="rect">
            <a:avLst/>
          </a:prstGeom>
          <a:solidFill>
            <a:srgbClr val="F0C571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850805-C07D-9872-168C-F2E087D6162F}"/>
              </a:ext>
            </a:extLst>
          </p:cNvPr>
          <p:cNvSpPr/>
          <p:nvPr/>
        </p:nvSpPr>
        <p:spPr>
          <a:xfrm>
            <a:off x="6353374" y="1973977"/>
            <a:ext cx="213360" cy="213360"/>
          </a:xfrm>
          <a:prstGeom prst="rect">
            <a:avLst/>
          </a:prstGeom>
          <a:solidFill>
            <a:srgbClr val="59A89C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3EFBCBA-95FC-CD41-CE60-1ED5E25262F0}"/>
              </a:ext>
            </a:extLst>
          </p:cNvPr>
          <p:cNvSpPr txBox="1"/>
          <p:nvPr/>
        </p:nvSpPr>
        <p:spPr>
          <a:xfrm>
            <a:off x="5094628" y="2243245"/>
            <a:ext cx="10438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A559AA"/>
                </a:solidFill>
                <a:latin typeface="Cambria" panose="02040503050406030204" pitchFamily="18" charset="0"/>
              </a:rPr>
              <a:t>3.5 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835F59-85AF-4D26-7078-086637935421}"/>
              </a:ext>
            </a:extLst>
          </p:cNvPr>
          <p:cNvSpPr txBox="1"/>
          <p:nvPr/>
        </p:nvSpPr>
        <p:spPr>
          <a:xfrm>
            <a:off x="6203958" y="2243245"/>
            <a:ext cx="104387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59A89C"/>
                </a:solidFill>
                <a:latin typeface="Cambria" panose="02040503050406030204" pitchFamily="18" charset="0"/>
              </a:rPr>
              <a:t>7.0 ms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5B4AE9-C561-D4FB-21BD-4E416F9A7F53}"/>
              </a:ext>
            </a:extLst>
          </p:cNvPr>
          <p:cNvSpPr txBox="1"/>
          <p:nvPr/>
        </p:nvSpPr>
        <p:spPr>
          <a:xfrm>
            <a:off x="7237674" y="2243245"/>
            <a:ext cx="12137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F0C571"/>
                </a:solidFill>
                <a:latin typeface="Cambria" panose="02040503050406030204" pitchFamily="18" charset="0"/>
              </a:rPr>
              <a:t>10.5 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224DE7D-C0E9-69CF-1152-3857432B5A1A}"/>
              </a:ext>
            </a:extLst>
          </p:cNvPr>
          <p:cNvSpPr txBox="1"/>
          <p:nvPr/>
        </p:nvSpPr>
        <p:spPr>
          <a:xfrm>
            <a:off x="8355613" y="2243245"/>
            <a:ext cx="12137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E02B35"/>
                </a:solidFill>
                <a:latin typeface="Cambria" panose="02040503050406030204" pitchFamily="18" charset="0"/>
              </a:rPr>
              <a:t>14.0 ms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655F6B9-6943-3916-A86B-2C80DE23F0C8}"/>
              </a:ext>
            </a:extLst>
          </p:cNvPr>
          <p:cNvSpPr txBox="1"/>
          <p:nvPr/>
        </p:nvSpPr>
        <p:spPr>
          <a:xfrm>
            <a:off x="9457029" y="2243245"/>
            <a:ext cx="12137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082A54"/>
                </a:solidFill>
                <a:latin typeface="Cambria" panose="02040503050406030204" pitchFamily="18" charset="0"/>
              </a:rPr>
              <a:t>17.5 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0FE8DC6-117A-9083-A2ED-801BAD09A04E}"/>
              </a:ext>
            </a:extLst>
          </p:cNvPr>
          <p:cNvSpPr txBox="1"/>
          <p:nvPr/>
        </p:nvSpPr>
        <p:spPr>
          <a:xfrm>
            <a:off x="3187658" y="1808809"/>
            <a:ext cx="195649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KR" sz="2400" dirty="0">
                <a:latin typeface="Cambria" panose="02040503050406030204" pitchFamily="18" charset="0"/>
              </a:rPr>
              <a:t># of EP steps: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B7181F-53C4-AD9E-3432-028D29A348C9}"/>
              </a:ext>
            </a:extLst>
          </p:cNvPr>
          <p:cNvSpPr txBox="1"/>
          <p:nvPr/>
        </p:nvSpPr>
        <p:spPr>
          <a:xfrm>
            <a:off x="1463786" y="2243245"/>
            <a:ext cx="368639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2400" i="0" dirty="0">
                <a:latin typeface="Cambria" panose="02040503050406030204" pitchFamily="18" charset="0"/>
              </a:rPr>
              <a:t>Total erase latency (</a:t>
            </a:r>
            <a:r>
              <a:rPr lang="en-US" sz="2400" i="0" dirty="0">
                <a:latin typeface="+mj-lt"/>
              </a:rPr>
              <a:t>∑ </a:t>
            </a:r>
            <a:r>
              <a:rPr lang="en-US" sz="2400" b="0" i="0" dirty="0" err="1">
                <a:latin typeface="Cambria" panose="02040503050406030204" pitchFamily="18" charset="0"/>
              </a:rPr>
              <a:t>tEP</a:t>
            </a:r>
            <a:r>
              <a:rPr lang="en-US" sz="2400" b="0" i="0" dirty="0">
                <a:latin typeface="Cambria" panose="02040503050406030204" pitchFamily="18" charset="0"/>
              </a:rPr>
              <a:t>)</a:t>
            </a:r>
            <a:r>
              <a:rPr lang="en-KR" sz="2400" dirty="0">
                <a:latin typeface="Cambria" panose="020405030504060302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5717843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1F319-052F-AD7A-B612-EBC048C0B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Latency of Erase Operation</a:t>
            </a:r>
            <a:endParaRPr lang="en-K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7F091-7029-5A1D-FC71-8908A8117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Erase failur</a:t>
            </a:r>
            <a:r>
              <a:rPr lang="en-US" dirty="0">
                <a:highlight>
                  <a:srgbClr val="FFFFFF"/>
                </a:highlight>
                <a:latin typeface="Aptos" panose="020B0004020202020204" pitchFamily="34" charset="0"/>
              </a:rPr>
              <a:t>e </a:t>
            </a:r>
            <a:r>
              <a:rPr lang="en-US" b="1" dirty="0">
                <a:solidFill>
                  <a:srgbClr val="6F47E5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frequently</a:t>
            </a:r>
            <a:r>
              <a:rPr lang="en-US" dirty="0">
                <a:highlight>
                  <a:srgbClr val="FFFFFF"/>
                </a:highlight>
                <a:latin typeface="Aptos" panose="020B0004020202020204" pitchFamily="34" charset="0"/>
              </a:rPr>
              <a:t> occurs as P/E cycle increases</a:t>
            </a:r>
            <a:endParaRPr lang="en-KR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B5698-09C0-423F-4DFA-6B5CD2312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11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E692A50E-7293-60EC-386C-282EC9AEF31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5183815"/>
              </p:ext>
            </p:extLst>
          </p:nvPr>
        </p:nvGraphicFramePr>
        <p:xfrm>
          <a:off x="401683" y="2108578"/>
          <a:ext cx="5565775" cy="4361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25BFB04-A4CF-6999-93D4-EE224E54F6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260900"/>
              </p:ext>
            </p:extLst>
          </p:nvPr>
        </p:nvGraphicFramePr>
        <p:xfrm>
          <a:off x="5105048" y="1886223"/>
          <a:ext cx="556577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155">
                  <a:extLst>
                    <a:ext uri="{9D8B030D-6E8A-4147-A177-3AD203B41FA5}">
                      <a16:colId xmlns:a16="http://schemas.microsoft.com/office/drawing/2014/main" val="104932562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2412376556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243043933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1393240746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2603988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7237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064D3B91-0755-443A-72A6-12229594071E}"/>
              </a:ext>
            </a:extLst>
          </p:cNvPr>
          <p:cNvSpPr/>
          <p:nvPr/>
        </p:nvSpPr>
        <p:spPr>
          <a:xfrm>
            <a:off x="5247097" y="1973977"/>
            <a:ext cx="213360" cy="213360"/>
          </a:xfrm>
          <a:prstGeom prst="rect">
            <a:avLst/>
          </a:prstGeom>
          <a:solidFill>
            <a:srgbClr val="A559AA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760A76C-457A-71B3-88F9-D8FE1ACE4242}"/>
              </a:ext>
            </a:extLst>
          </p:cNvPr>
          <p:cNvSpPr/>
          <p:nvPr/>
        </p:nvSpPr>
        <p:spPr>
          <a:xfrm>
            <a:off x="8565928" y="1973977"/>
            <a:ext cx="213360" cy="213360"/>
          </a:xfrm>
          <a:prstGeom prst="rect">
            <a:avLst/>
          </a:prstGeom>
          <a:solidFill>
            <a:srgbClr val="E02B35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9B629AE-EC65-7BA8-DA9E-D1BECC9D782A}"/>
              </a:ext>
            </a:extLst>
          </p:cNvPr>
          <p:cNvSpPr/>
          <p:nvPr/>
        </p:nvSpPr>
        <p:spPr>
          <a:xfrm>
            <a:off x="9680681" y="1973977"/>
            <a:ext cx="213360" cy="213360"/>
          </a:xfrm>
          <a:prstGeom prst="rect">
            <a:avLst/>
          </a:prstGeom>
          <a:solidFill>
            <a:srgbClr val="082A54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BBA109-44E1-1046-47F4-6730E80A4E2F}"/>
              </a:ext>
            </a:extLst>
          </p:cNvPr>
          <p:cNvSpPr/>
          <p:nvPr/>
        </p:nvSpPr>
        <p:spPr>
          <a:xfrm>
            <a:off x="7459651" y="1973977"/>
            <a:ext cx="213360" cy="213360"/>
          </a:xfrm>
          <a:prstGeom prst="rect">
            <a:avLst/>
          </a:prstGeom>
          <a:solidFill>
            <a:srgbClr val="F0C571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ECCC72C-8533-79D4-5087-60A1051F2F30}"/>
              </a:ext>
            </a:extLst>
          </p:cNvPr>
          <p:cNvSpPr/>
          <p:nvPr/>
        </p:nvSpPr>
        <p:spPr>
          <a:xfrm>
            <a:off x="6353374" y="1973977"/>
            <a:ext cx="213360" cy="213360"/>
          </a:xfrm>
          <a:prstGeom prst="rect">
            <a:avLst/>
          </a:prstGeom>
          <a:solidFill>
            <a:srgbClr val="59A89C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4E9991F-B83F-9144-0591-A030CAE1FB8D}"/>
              </a:ext>
            </a:extLst>
          </p:cNvPr>
          <p:cNvSpPr txBox="1"/>
          <p:nvPr/>
        </p:nvSpPr>
        <p:spPr>
          <a:xfrm>
            <a:off x="5094628" y="2243245"/>
            <a:ext cx="10438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A559AA"/>
                </a:solidFill>
                <a:latin typeface="Cambria" panose="02040503050406030204" pitchFamily="18" charset="0"/>
              </a:rPr>
              <a:t>3.5 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D2111B8-FCCB-330C-1F59-0DD991818A4B}"/>
              </a:ext>
            </a:extLst>
          </p:cNvPr>
          <p:cNvSpPr txBox="1"/>
          <p:nvPr/>
        </p:nvSpPr>
        <p:spPr>
          <a:xfrm>
            <a:off x="6203958" y="2243245"/>
            <a:ext cx="104387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59A89C"/>
                </a:solidFill>
                <a:latin typeface="Cambria" panose="02040503050406030204" pitchFamily="18" charset="0"/>
              </a:rPr>
              <a:t>7.0 ms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547D2C-4822-77EE-75E0-CBB857008E22}"/>
              </a:ext>
            </a:extLst>
          </p:cNvPr>
          <p:cNvSpPr txBox="1"/>
          <p:nvPr/>
        </p:nvSpPr>
        <p:spPr>
          <a:xfrm>
            <a:off x="7237674" y="2243245"/>
            <a:ext cx="12137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F0C571"/>
                </a:solidFill>
                <a:latin typeface="Cambria" panose="02040503050406030204" pitchFamily="18" charset="0"/>
              </a:rPr>
              <a:t>10.5 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D3A246-20CC-C2F8-D74D-6C8B661DCDE5}"/>
              </a:ext>
            </a:extLst>
          </p:cNvPr>
          <p:cNvSpPr txBox="1"/>
          <p:nvPr/>
        </p:nvSpPr>
        <p:spPr>
          <a:xfrm>
            <a:off x="8355613" y="2243245"/>
            <a:ext cx="12137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E02B35"/>
                </a:solidFill>
                <a:latin typeface="Cambria" panose="02040503050406030204" pitchFamily="18" charset="0"/>
              </a:rPr>
              <a:t>14.0 ms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056718D-4383-3CAF-3325-D9FF135852E3}"/>
              </a:ext>
            </a:extLst>
          </p:cNvPr>
          <p:cNvSpPr txBox="1"/>
          <p:nvPr/>
        </p:nvSpPr>
        <p:spPr>
          <a:xfrm>
            <a:off x="9457029" y="2243245"/>
            <a:ext cx="12137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082A54"/>
                </a:solidFill>
                <a:latin typeface="Cambria" panose="02040503050406030204" pitchFamily="18" charset="0"/>
              </a:rPr>
              <a:t>17.5 ms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464973F-6C4B-164E-DD11-51F2A69136E3}"/>
              </a:ext>
            </a:extLst>
          </p:cNvPr>
          <p:cNvSpPr txBox="1"/>
          <p:nvPr/>
        </p:nvSpPr>
        <p:spPr>
          <a:xfrm>
            <a:off x="3187658" y="1808809"/>
            <a:ext cx="195649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KR" sz="2400" dirty="0">
                <a:latin typeface="Cambria" panose="02040503050406030204" pitchFamily="18" charset="0"/>
              </a:rPr>
              <a:t># of EP steps: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76FFD7-0625-20AB-9706-661973EE1BD2}"/>
              </a:ext>
            </a:extLst>
          </p:cNvPr>
          <p:cNvSpPr txBox="1"/>
          <p:nvPr/>
        </p:nvSpPr>
        <p:spPr>
          <a:xfrm>
            <a:off x="1463786" y="2243245"/>
            <a:ext cx="368639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2400" i="0" dirty="0">
                <a:latin typeface="Cambria" panose="02040503050406030204" pitchFamily="18" charset="0"/>
              </a:rPr>
              <a:t>Total erase latency (</a:t>
            </a:r>
            <a:r>
              <a:rPr lang="en-US" sz="2400" i="0" dirty="0">
                <a:latin typeface="+mj-lt"/>
              </a:rPr>
              <a:t>∑ </a:t>
            </a:r>
            <a:r>
              <a:rPr lang="en-US" sz="2400" b="0" i="0" dirty="0" err="1">
                <a:latin typeface="Cambria" panose="02040503050406030204" pitchFamily="18" charset="0"/>
              </a:rPr>
              <a:t>tEP</a:t>
            </a:r>
            <a:r>
              <a:rPr lang="en-US" sz="2400" b="0" i="0" dirty="0">
                <a:latin typeface="Cambria" panose="02040503050406030204" pitchFamily="18" charset="0"/>
              </a:rPr>
              <a:t>)</a:t>
            </a:r>
            <a:r>
              <a:rPr lang="en-KR" sz="2400" dirty="0"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8C9523EA-6C70-2375-5277-A8D148B70AC8}"/>
              </a:ext>
            </a:extLst>
          </p:cNvPr>
          <p:cNvSpPr/>
          <p:nvPr/>
        </p:nvSpPr>
        <p:spPr>
          <a:xfrm>
            <a:off x="8393073" y="1900041"/>
            <a:ext cx="2249757" cy="788248"/>
          </a:xfrm>
          <a:prstGeom prst="roundRect">
            <a:avLst>
              <a:gd name="adj" fmla="val 6844"/>
            </a:avLst>
          </a:prstGeom>
          <a:noFill/>
          <a:ln w="50800">
            <a:solidFill>
              <a:srgbClr val="6F47E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BC6A5A9-A23B-1BAB-E1A3-A7F8A6E6D16D}"/>
              </a:ext>
            </a:extLst>
          </p:cNvPr>
          <p:cNvCxnSpPr>
            <a:cxnSpLocks/>
          </p:cNvCxnSpPr>
          <p:nvPr/>
        </p:nvCxnSpPr>
        <p:spPr>
          <a:xfrm flipH="1">
            <a:off x="1825113" y="2804738"/>
            <a:ext cx="39299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8027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9B261C14-EA9C-B1D3-1A7E-122FAC66EE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5415802"/>
              </p:ext>
            </p:extLst>
          </p:nvPr>
        </p:nvGraphicFramePr>
        <p:xfrm>
          <a:off x="401683" y="2108578"/>
          <a:ext cx="5565775" cy="4361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4F1F319-052F-AD7A-B612-EBC048C0B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 Latency of Erase Operation</a:t>
            </a:r>
            <a:endParaRPr lang="en-K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7F091-7029-5A1D-FC71-8908A8117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effectLst/>
                <a:highlight>
                  <a:srgbClr val="FFFFFF"/>
                </a:highlight>
                <a:latin typeface="Aptos" panose="020B0004020202020204" pitchFamily="34" charset="0"/>
              </a:rPr>
              <a:t>Erase failur</a:t>
            </a:r>
            <a:r>
              <a:rPr lang="en-US" dirty="0">
                <a:highlight>
                  <a:srgbClr val="FFFFFF"/>
                </a:highlight>
                <a:latin typeface="Aptos" panose="020B0004020202020204" pitchFamily="34" charset="0"/>
              </a:rPr>
              <a:t>e </a:t>
            </a:r>
            <a:r>
              <a:rPr lang="en-US" b="1" dirty="0">
                <a:solidFill>
                  <a:srgbClr val="6F47E5"/>
                </a:solidFill>
                <a:highlight>
                  <a:srgbClr val="FFFFFF"/>
                </a:highlight>
                <a:latin typeface="Aptos" panose="020B0004020202020204" pitchFamily="34" charset="0"/>
              </a:rPr>
              <a:t>frequently</a:t>
            </a:r>
            <a:r>
              <a:rPr lang="en-US" dirty="0">
                <a:highlight>
                  <a:srgbClr val="FFFFFF"/>
                </a:highlight>
                <a:latin typeface="Aptos" panose="020B0004020202020204" pitchFamily="34" charset="0"/>
              </a:rPr>
              <a:t> occurs as P/E cycle increases</a:t>
            </a:r>
            <a:endParaRPr lang="en-KR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B5698-09C0-423F-4DFA-6B5CD2312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12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FB4B864-D1FD-E5E7-3933-185374B07D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45867"/>
              </p:ext>
            </p:extLst>
          </p:nvPr>
        </p:nvGraphicFramePr>
        <p:xfrm>
          <a:off x="5105048" y="1886223"/>
          <a:ext cx="556577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155">
                  <a:extLst>
                    <a:ext uri="{9D8B030D-6E8A-4147-A177-3AD203B41FA5}">
                      <a16:colId xmlns:a16="http://schemas.microsoft.com/office/drawing/2014/main" val="104932562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2412376556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243043933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1393240746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2603988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72374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1B2001AA-809C-3D5A-F76F-20975337B92E}"/>
              </a:ext>
            </a:extLst>
          </p:cNvPr>
          <p:cNvSpPr/>
          <p:nvPr/>
        </p:nvSpPr>
        <p:spPr>
          <a:xfrm>
            <a:off x="5247097" y="1973977"/>
            <a:ext cx="213360" cy="213360"/>
          </a:xfrm>
          <a:prstGeom prst="rect">
            <a:avLst/>
          </a:prstGeom>
          <a:solidFill>
            <a:srgbClr val="A559AA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FB30E4-11C9-BD87-68B6-C7491E4ABCAF}"/>
              </a:ext>
            </a:extLst>
          </p:cNvPr>
          <p:cNvSpPr/>
          <p:nvPr/>
        </p:nvSpPr>
        <p:spPr>
          <a:xfrm>
            <a:off x="8565928" y="1973977"/>
            <a:ext cx="213360" cy="213360"/>
          </a:xfrm>
          <a:prstGeom prst="rect">
            <a:avLst/>
          </a:prstGeom>
          <a:solidFill>
            <a:srgbClr val="E02B35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AABB3B4-6A27-57E7-989B-B49BBE453EAE}"/>
              </a:ext>
            </a:extLst>
          </p:cNvPr>
          <p:cNvSpPr/>
          <p:nvPr/>
        </p:nvSpPr>
        <p:spPr>
          <a:xfrm>
            <a:off x="9680681" y="1973977"/>
            <a:ext cx="213360" cy="213360"/>
          </a:xfrm>
          <a:prstGeom prst="rect">
            <a:avLst/>
          </a:prstGeom>
          <a:solidFill>
            <a:srgbClr val="082A54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F48B66E-C44F-B864-1364-F449818B4074}"/>
              </a:ext>
            </a:extLst>
          </p:cNvPr>
          <p:cNvSpPr/>
          <p:nvPr/>
        </p:nvSpPr>
        <p:spPr>
          <a:xfrm>
            <a:off x="7459651" y="1973977"/>
            <a:ext cx="213360" cy="213360"/>
          </a:xfrm>
          <a:prstGeom prst="rect">
            <a:avLst/>
          </a:prstGeom>
          <a:solidFill>
            <a:srgbClr val="F0C571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94505AD-A3DE-1B66-2C85-262A62073C8B}"/>
              </a:ext>
            </a:extLst>
          </p:cNvPr>
          <p:cNvSpPr/>
          <p:nvPr/>
        </p:nvSpPr>
        <p:spPr>
          <a:xfrm>
            <a:off x="6353374" y="1973977"/>
            <a:ext cx="213360" cy="213360"/>
          </a:xfrm>
          <a:prstGeom prst="rect">
            <a:avLst/>
          </a:prstGeom>
          <a:solidFill>
            <a:srgbClr val="59A89C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8E66FA-7210-0D2C-DC82-FC44D6576633}"/>
              </a:ext>
            </a:extLst>
          </p:cNvPr>
          <p:cNvSpPr txBox="1"/>
          <p:nvPr/>
        </p:nvSpPr>
        <p:spPr>
          <a:xfrm>
            <a:off x="5094628" y="2243245"/>
            <a:ext cx="10438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A559AA"/>
                </a:solidFill>
                <a:latin typeface="Cambria" panose="02040503050406030204" pitchFamily="18" charset="0"/>
              </a:rPr>
              <a:t>3.5 ms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920F104-B2B4-6EB0-3F8E-5422E492C56F}"/>
              </a:ext>
            </a:extLst>
          </p:cNvPr>
          <p:cNvSpPr txBox="1"/>
          <p:nvPr/>
        </p:nvSpPr>
        <p:spPr>
          <a:xfrm>
            <a:off x="6203958" y="2243245"/>
            <a:ext cx="104387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59A89C"/>
                </a:solidFill>
                <a:latin typeface="Cambria" panose="02040503050406030204" pitchFamily="18" charset="0"/>
              </a:rPr>
              <a:t>7.0 ms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9A1C611-AE4B-E7BA-D9F5-E82E739107A4}"/>
              </a:ext>
            </a:extLst>
          </p:cNvPr>
          <p:cNvSpPr txBox="1"/>
          <p:nvPr/>
        </p:nvSpPr>
        <p:spPr>
          <a:xfrm>
            <a:off x="7237674" y="2243245"/>
            <a:ext cx="12137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F0C571"/>
                </a:solidFill>
                <a:latin typeface="Cambria" panose="02040503050406030204" pitchFamily="18" charset="0"/>
              </a:rPr>
              <a:t>10.5 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BB788A7-B009-EF8D-FA68-ABD2596CF4D8}"/>
              </a:ext>
            </a:extLst>
          </p:cNvPr>
          <p:cNvSpPr txBox="1"/>
          <p:nvPr/>
        </p:nvSpPr>
        <p:spPr>
          <a:xfrm>
            <a:off x="8355613" y="2243245"/>
            <a:ext cx="12137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E02B35"/>
                </a:solidFill>
                <a:latin typeface="Cambria" panose="02040503050406030204" pitchFamily="18" charset="0"/>
              </a:rPr>
              <a:t>14.0 ms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140CF6-F7FC-72DE-B34F-109BD45EA8C4}"/>
              </a:ext>
            </a:extLst>
          </p:cNvPr>
          <p:cNvSpPr txBox="1"/>
          <p:nvPr/>
        </p:nvSpPr>
        <p:spPr>
          <a:xfrm>
            <a:off x="9457029" y="2243245"/>
            <a:ext cx="12137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082A54"/>
                </a:solidFill>
                <a:latin typeface="Cambria" panose="02040503050406030204" pitchFamily="18" charset="0"/>
              </a:rPr>
              <a:t>17.5 ms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2041F99-4591-07DD-9342-76490AFE7B00}"/>
              </a:ext>
            </a:extLst>
          </p:cNvPr>
          <p:cNvSpPr txBox="1"/>
          <p:nvPr/>
        </p:nvSpPr>
        <p:spPr>
          <a:xfrm>
            <a:off x="3187658" y="1808809"/>
            <a:ext cx="195649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KR" sz="2400" dirty="0">
                <a:latin typeface="Cambria" panose="02040503050406030204" pitchFamily="18" charset="0"/>
              </a:rPr>
              <a:t># of EP steps: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5ADE927-250C-3AE7-FA87-2A1E4DC8A945}"/>
              </a:ext>
            </a:extLst>
          </p:cNvPr>
          <p:cNvSpPr txBox="1"/>
          <p:nvPr/>
        </p:nvSpPr>
        <p:spPr>
          <a:xfrm>
            <a:off x="1463786" y="2243245"/>
            <a:ext cx="368639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2400" i="0" dirty="0">
                <a:latin typeface="Cambria" panose="02040503050406030204" pitchFamily="18" charset="0"/>
              </a:rPr>
              <a:t>Total erase latency (</a:t>
            </a:r>
            <a:r>
              <a:rPr lang="en-US" sz="2400" i="0" dirty="0">
                <a:latin typeface="+mj-lt"/>
              </a:rPr>
              <a:t>∑ </a:t>
            </a:r>
            <a:r>
              <a:rPr lang="en-US" sz="2400" b="0" i="0" dirty="0" err="1">
                <a:latin typeface="Cambria" panose="02040503050406030204" pitchFamily="18" charset="0"/>
              </a:rPr>
              <a:t>tEP</a:t>
            </a:r>
            <a:r>
              <a:rPr lang="en-US" sz="2400" b="0" i="0" dirty="0">
                <a:latin typeface="Cambria" panose="02040503050406030204" pitchFamily="18" charset="0"/>
              </a:rPr>
              <a:t>)</a:t>
            </a:r>
            <a:r>
              <a:rPr lang="en-KR" sz="2400" dirty="0"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956C2B90-6624-1227-8E51-539DA381E65B}"/>
              </a:ext>
            </a:extLst>
          </p:cNvPr>
          <p:cNvSpPr/>
          <p:nvPr/>
        </p:nvSpPr>
        <p:spPr>
          <a:xfrm>
            <a:off x="8393073" y="1900041"/>
            <a:ext cx="2249757" cy="788248"/>
          </a:xfrm>
          <a:prstGeom prst="roundRect">
            <a:avLst>
              <a:gd name="adj" fmla="val 6844"/>
            </a:avLst>
          </a:prstGeom>
          <a:noFill/>
          <a:ln w="50800">
            <a:solidFill>
              <a:srgbClr val="6F47E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E41CA199-461A-4A8F-8423-9D82FE668A44}"/>
              </a:ext>
            </a:extLst>
          </p:cNvPr>
          <p:cNvSpPr/>
          <p:nvPr/>
        </p:nvSpPr>
        <p:spPr>
          <a:xfrm>
            <a:off x="364792" y="1362726"/>
            <a:ext cx="11502088" cy="5010780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1C6C41B9-605C-9B3A-6AF7-252F842B0360}"/>
              </a:ext>
            </a:extLst>
          </p:cNvPr>
          <p:cNvSpPr/>
          <p:nvPr/>
        </p:nvSpPr>
        <p:spPr>
          <a:xfrm>
            <a:off x="156950" y="3081542"/>
            <a:ext cx="11878101" cy="1676486"/>
          </a:xfrm>
          <a:prstGeom prst="roundRect">
            <a:avLst/>
          </a:prstGeom>
          <a:solidFill>
            <a:srgbClr val="6F47E5"/>
          </a:solidFill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KR" sz="4000" dirty="0">
                <a:solidFill>
                  <a:schemeClr val="bg1"/>
                </a:solidFill>
                <a:latin typeface="Aptos" panose="020B0004020202020204" pitchFamily="34" charset="0"/>
              </a:rPr>
              <a:t>The negative impacts of erase operation</a:t>
            </a:r>
            <a:br>
              <a:rPr lang="en-KR" sz="4000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KR" sz="4000" dirty="0">
                <a:solidFill>
                  <a:schemeClr val="bg1"/>
                </a:solidFill>
                <a:latin typeface="Aptos" panose="020B0004020202020204" pitchFamily="34" charset="0"/>
              </a:rPr>
              <a:t>become much higher </a:t>
            </a:r>
            <a:r>
              <a:rPr lang="en-KR" sz="4000" b="1" dirty="0">
                <a:solidFill>
                  <a:schemeClr val="bg1"/>
                </a:solidFill>
                <a:latin typeface="Aptos" panose="020B0004020202020204" pitchFamily="34" charset="0"/>
              </a:rPr>
              <a:t>as P/E cycle increases </a:t>
            </a:r>
          </a:p>
        </p:txBody>
      </p:sp>
    </p:spTree>
    <p:extLst>
      <p:ext uri="{BB962C8B-B14F-4D97-AF65-F5344CB8AC3E}">
        <p14:creationId xmlns:p14="http://schemas.microsoft.com/office/powerpoint/2010/main" val="974489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1F319-052F-AD7A-B612-EBC048C0B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Erase Latency Variation</a:t>
            </a:r>
            <a:endParaRPr lang="en-K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7F091-7029-5A1D-FC71-8908A8117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Actual erase latency significantly </a:t>
            </a:r>
            <a:r>
              <a:rPr lang="en-US" b="1" dirty="0">
                <a:solidFill>
                  <a:srgbClr val="6F47E5"/>
                </a:solidFill>
                <a:latin typeface="Aptos SemiBold" panose="020B0004020202020204" pitchFamily="34" charset="0"/>
              </a:rPr>
              <a:t>varies</a:t>
            </a:r>
            <a:r>
              <a:rPr lang="en-US" dirty="0"/>
              <a:t> across flash blocks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B5698-09C0-423F-4DFA-6B5CD2312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13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D81D466-75FB-041B-B0EF-D712CB6A0392}"/>
              </a:ext>
            </a:extLst>
          </p:cNvPr>
          <p:cNvSpPr/>
          <p:nvPr/>
        </p:nvSpPr>
        <p:spPr>
          <a:xfrm>
            <a:off x="3918638" y="5574769"/>
            <a:ext cx="481919" cy="461665"/>
          </a:xfrm>
          <a:prstGeom prst="roundRect">
            <a:avLst>
              <a:gd name="adj" fmla="val 6844"/>
            </a:avLst>
          </a:prstGeom>
          <a:noFill/>
          <a:ln w="50800">
            <a:solidFill>
              <a:srgbClr val="6F47E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aphicFrame>
        <p:nvGraphicFramePr>
          <p:cNvPr id="45" name="Chart 44">
            <a:extLst>
              <a:ext uri="{FF2B5EF4-FFF2-40B4-BE49-F238E27FC236}">
                <a16:creationId xmlns:a16="http://schemas.microsoft.com/office/drawing/2014/main" id="{50D3A342-E458-5659-0E6F-7A83FD2F47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4612224"/>
              </p:ext>
            </p:extLst>
          </p:nvPr>
        </p:nvGraphicFramePr>
        <p:xfrm>
          <a:off x="401683" y="2108578"/>
          <a:ext cx="5565775" cy="4361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2B46BA85-156E-F7E4-7FB7-74513C56007C}"/>
              </a:ext>
            </a:extLst>
          </p:cNvPr>
          <p:cNvCxnSpPr>
            <a:cxnSpLocks/>
          </p:cNvCxnSpPr>
          <p:nvPr/>
        </p:nvCxnSpPr>
        <p:spPr>
          <a:xfrm flipH="1">
            <a:off x="1825113" y="2804738"/>
            <a:ext cx="39299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C11A39A-0EAB-F7C3-3A46-7C000BAFD8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6260900"/>
              </p:ext>
            </p:extLst>
          </p:nvPr>
        </p:nvGraphicFramePr>
        <p:xfrm>
          <a:off x="5105048" y="1886223"/>
          <a:ext cx="556577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155">
                  <a:extLst>
                    <a:ext uri="{9D8B030D-6E8A-4147-A177-3AD203B41FA5}">
                      <a16:colId xmlns:a16="http://schemas.microsoft.com/office/drawing/2014/main" val="104932562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2412376556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243043933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1393240746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2603988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7237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53CBA9E-4220-DD18-18C2-A81E744186BF}"/>
              </a:ext>
            </a:extLst>
          </p:cNvPr>
          <p:cNvSpPr/>
          <p:nvPr/>
        </p:nvSpPr>
        <p:spPr>
          <a:xfrm>
            <a:off x="5247097" y="1973977"/>
            <a:ext cx="213360" cy="213360"/>
          </a:xfrm>
          <a:prstGeom prst="rect">
            <a:avLst/>
          </a:prstGeom>
          <a:solidFill>
            <a:srgbClr val="A559AA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D2393D-B33B-8AD8-FD86-8DB515850A34}"/>
              </a:ext>
            </a:extLst>
          </p:cNvPr>
          <p:cNvSpPr/>
          <p:nvPr/>
        </p:nvSpPr>
        <p:spPr>
          <a:xfrm>
            <a:off x="8565928" y="1973977"/>
            <a:ext cx="213360" cy="213360"/>
          </a:xfrm>
          <a:prstGeom prst="rect">
            <a:avLst/>
          </a:prstGeom>
          <a:solidFill>
            <a:srgbClr val="E02B35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4B8D6F8-C391-3EF5-BBD2-0EB75B4ACAA3}"/>
              </a:ext>
            </a:extLst>
          </p:cNvPr>
          <p:cNvSpPr/>
          <p:nvPr/>
        </p:nvSpPr>
        <p:spPr>
          <a:xfrm>
            <a:off x="9680681" y="1973977"/>
            <a:ext cx="213360" cy="213360"/>
          </a:xfrm>
          <a:prstGeom prst="rect">
            <a:avLst/>
          </a:prstGeom>
          <a:solidFill>
            <a:srgbClr val="082A54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4BD569-98E4-F6D0-E12F-69CB2BAFCBE1}"/>
              </a:ext>
            </a:extLst>
          </p:cNvPr>
          <p:cNvSpPr/>
          <p:nvPr/>
        </p:nvSpPr>
        <p:spPr>
          <a:xfrm>
            <a:off x="7459651" y="1973977"/>
            <a:ext cx="213360" cy="213360"/>
          </a:xfrm>
          <a:prstGeom prst="rect">
            <a:avLst/>
          </a:prstGeom>
          <a:solidFill>
            <a:srgbClr val="F0C571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1B90C0C-851C-5EA5-71A9-7BA5DED287EF}"/>
              </a:ext>
            </a:extLst>
          </p:cNvPr>
          <p:cNvSpPr/>
          <p:nvPr/>
        </p:nvSpPr>
        <p:spPr>
          <a:xfrm>
            <a:off x="6353374" y="1973977"/>
            <a:ext cx="213360" cy="213360"/>
          </a:xfrm>
          <a:prstGeom prst="rect">
            <a:avLst/>
          </a:prstGeom>
          <a:solidFill>
            <a:srgbClr val="59A89C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FCD2A2-E96E-BFE5-0E85-53F28D1AFC66}"/>
              </a:ext>
            </a:extLst>
          </p:cNvPr>
          <p:cNvSpPr txBox="1"/>
          <p:nvPr/>
        </p:nvSpPr>
        <p:spPr>
          <a:xfrm>
            <a:off x="5094628" y="2243245"/>
            <a:ext cx="10438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A559AA"/>
                </a:solidFill>
                <a:latin typeface="Cambria" panose="02040503050406030204" pitchFamily="18" charset="0"/>
              </a:rPr>
              <a:t>3.5 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CDE4A4-08C2-BD1F-C2B3-D88C3C68D6E0}"/>
              </a:ext>
            </a:extLst>
          </p:cNvPr>
          <p:cNvSpPr txBox="1"/>
          <p:nvPr/>
        </p:nvSpPr>
        <p:spPr>
          <a:xfrm>
            <a:off x="6203958" y="2243245"/>
            <a:ext cx="104387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59A89C"/>
                </a:solidFill>
                <a:latin typeface="Cambria" panose="02040503050406030204" pitchFamily="18" charset="0"/>
              </a:rPr>
              <a:t>7.0 ms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6C58E5-056C-AC1F-97EF-8EEAC1A40635}"/>
              </a:ext>
            </a:extLst>
          </p:cNvPr>
          <p:cNvSpPr txBox="1"/>
          <p:nvPr/>
        </p:nvSpPr>
        <p:spPr>
          <a:xfrm>
            <a:off x="7237674" y="2243245"/>
            <a:ext cx="12137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F0C571"/>
                </a:solidFill>
                <a:latin typeface="Cambria" panose="02040503050406030204" pitchFamily="18" charset="0"/>
              </a:rPr>
              <a:t>10.5 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247827-7EA4-F244-48B3-B3CF9FB04B50}"/>
              </a:ext>
            </a:extLst>
          </p:cNvPr>
          <p:cNvSpPr txBox="1"/>
          <p:nvPr/>
        </p:nvSpPr>
        <p:spPr>
          <a:xfrm>
            <a:off x="8355613" y="2243245"/>
            <a:ext cx="12137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E02B35"/>
                </a:solidFill>
                <a:latin typeface="Cambria" panose="02040503050406030204" pitchFamily="18" charset="0"/>
              </a:rPr>
              <a:t>14.0 ms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AA268A-4DCC-ED2E-CAE0-AA8E9EF2A576}"/>
              </a:ext>
            </a:extLst>
          </p:cNvPr>
          <p:cNvSpPr txBox="1"/>
          <p:nvPr/>
        </p:nvSpPr>
        <p:spPr>
          <a:xfrm>
            <a:off x="9457029" y="2243245"/>
            <a:ext cx="12137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082A54"/>
                </a:solidFill>
                <a:latin typeface="Cambria" panose="02040503050406030204" pitchFamily="18" charset="0"/>
              </a:rPr>
              <a:t>17.5 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0F2800-1892-08E2-7E96-256249266FFB}"/>
              </a:ext>
            </a:extLst>
          </p:cNvPr>
          <p:cNvSpPr txBox="1"/>
          <p:nvPr/>
        </p:nvSpPr>
        <p:spPr>
          <a:xfrm>
            <a:off x="3187658" y="1808809"/>
            <a:ext cx="195649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KR" sz="2400" dirty="0">
                <a:latin typeface="Cambria" panose="02040503050406030204" pitchFamily="18" charset="0"/>
              </a:rPr>
              <a:t># of EP steps: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7E93390-796A-BCEC-09B4-804825DFB6C6}"/>
              </a:ext>
            </a:extLst>
          </p:cNvPr>
          <p:cNvSpPr txBox="1"/>
          <p:nvPr/>
        </p:nvSpPr>
        <p:spPr>
          <a:xfrm>
            <a:off x="1463786" y="2243245"/>
            <a:ext cx="368639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2400" i="0" dirty="0">
                <a:latin typeface="Cambria" panose="02040503050406030204" pitchFamily="18" charset="0"/>
              </a:rPr>
              <a:t>Total erase latency (</a:t>
            </a:r>
            <a:r>
              <a:rPr lang="en-US" sz="2400" i="0" dirty="0">
                <a:latin typeface="+mj-lt"/>
              </a:rPr>
              <a:t>∑ </a:t>
            </a:r>
            <a:r>
              <a:rPr lang="en-US" sz="2400" b="0" i="0" dirty="0" err="1">
                <a:latin typeface="Cambria" panose="02040503050406030204" pitchFamily="18" charset="0"/>
              </a:rPr>
              <a:t>tEP</a:t>
            </a:r>
            <a:r>
              <a:rPr lang="en-US" sz="2400" b="0" i="0" dirty="0">
                <a:latin typeface="Cambria" panose="02040503050406030204" pitchFamily="18" charset="0"/>
              </a:rPr>
              <a:t>)</a:t>
            </a:r>
            <a:r>
              <a:rPr lang="en-KR" sz="2400" dirty="0"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DFBF551B-1EEC-5D86-7B64-B74770B24373}"/>
              </a:ext>
            </a:extLst>
          </p:cNvPr>
          <p:cNvSpPr/>
          <p:nvPr/>
        </p:nvSpPr>
        <p:spPr>
          <a:xfrm>
            <a:off x="6215214" y="1900040"/>
            <a:ext cx="4446278" cy="781157"/>
          </a:xfrm>
          <a:prstGeom prst="roundRect">
            <a:avLst>
              <a:gd name="adj" fmla="val 6844"/>
            </a:avLst>
          </a:prstGeom>
          <a:noFill/>
          <a:ln w="50800">
            <a:solidFill>
              <a:srgbClr val="6F47E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4089471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1F319-052F-AD7A-B612-EBC048C0B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Erase Latency Variation</a:t>
            </a:r>
            <a:endParaRPr lang="en-K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7F091-7029-5A1D-FC71-8908A8117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Actual erase latency significantly </a:t>
            </a:r>
            <a:r>
              <a:rPr lang="en-US" altLang="ko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varies</a:t>
            </a:r>
            <a:r>
              <a:rPr lang="en-US" altLang="ko-KR" dirty="0"/>
              <a:t> across flash blocks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B5698-09C0-423F-4DFA-6B5CD2312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13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DFF4711-7640-5E8C-6D52-6FFA89CBF0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2647412"/>
              </p:ext>
            </p:extLst>
          </p:nvPr>
        </p:nvGraphicFramePr>
        <p:xfrm>
          <a:off x="5105048" y="1886223"/>
          <a:ext cx="556577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155">
                  <a:extLst>
                    <a:ext uri="{9D8B030D-6E8A-4147-A177-3AD203B41FA5}">
                      <a16:colId xmlns:a16="http://schemas.microsoft.com/office/drawing/2014/main" val="104932562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2412376556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243043933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1393240746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2603988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72374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41D66F6A-05C2-1045-D58E-64631E04C67F}"/>
              </a:ext>
            </a:extLst>
          </p:cNvPr>
          <p:cNvSpPr/>
          <p:nvPr/>
        </p:nvSpPr>
        <p:spPr>
          <a:xfrm>
            <a:off x="5247097" y="1973977"/>
            <a:ext cx="213360" cy="213360"/>
          </a:xfrm>
          <a:prstGeom prst="rect">
            <a:avLst/>
          </a:prstGeom>
          <a:solidFill>
            <a:srgbClr val="A559AA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71994E5-9EE9-2F89-9E31-056AB777A6D2}"/>
              </a:ext>
            </a:extLst>
          </p:cNvPr>
          <p:cNvSpPr/>
          <p:nvPr/>
        </p:nvSpPr>
        <p:spPr>
          <a:xfrm>
            <a:off x="8565928" y="1973977"/>
            <a:ext cx="213360" cy="213360"/>
          </a:xfrm>
          <a:prstGeom prst="rect">
            <a:avLst/>
          </a:prstGeom>
          <a:solidFill>
            <a:srgbClr val="E02B35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17F093A-16BF-FCA8-A60E-F84CEE778FE6}"/>
              </a:ext>
            </a:extLst>
          </p:cNvPr>
          <p:cNvSpPr/>
          <p:nvPr/>
        </p:nvSpPr>
        <p:spPr>
          <a:xfrm>
            <a:off x="9680681" y="1973977"/>
            <a:ext cx="213360" cy="213360"/>
          </a:xfrm>
          <a:prstGeom prst="rect">
            <a:avLst/>
          </a:prstGeom>
          <a:solidFill>
            <a:srgbClr val="082A54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3CE65B-5F38-2E96-C0B4-0F3AB0902766}"/>
              </a:ext>
            </a:extLst>
          </p:cNvPr>
          <p:cNvSpPr/>
          <p:nvPr/>
        </p:nvSpPr>
        <p:spPr>
          <a:xfrm>
            <a:off x="7459651" y="1973977"/>
            <a:ext cx="213360" cy="213360"/>
          </a:xfrm>
          <a:prstGeom prst="rect">
            <a:avLst/>
          </a:prstGeom>
          <a:solidFill>
            <a:srgbClr val="F0C571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8B22724-2BF8-9236-0E82-656BF9BD242A}"/>
              </a:ext>
            </a:extLst>
          </p:cNvPr>
          <p:cNvSpPr/>
          <p:nvPr/>
        </p:nvSpPr>
        <p:spPr>
          <a:xfrm>
            <a:off x="6353374" y="1973977"/>
            <a:ext cx="213360" cy="213360"/>
          </a:xfrm>
          <a:prstGeom prst="rect">
            <a:avLst/>
          </a:prstGeom>
          <a:solidFill>
            <a:srgbClr val="59A89C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BCE74C4-D59F-1059-7DA3-DE3B57DBC59B}"/>
              </a:ext>
            </a:extLst>
          </p:cNvPr>
          <p:cNvSpPr txBox="1"/>
          <p:nvPr/>
        </p:nvSpPr>
        <p:spPr>
          <a:xfrm>
            <a:off x="5094628" y="2243245"/>
            <a:ext cx="10438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A559AA"/>
                </a:solidFill>
                <a:latin typeface="Cambria" panose="02040503050406030204" pitchFamily="18" charset="0"/>
              </a:rPr>
              <a:t>3.5 ms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855999-0D9C-3C9B-710E-783599F9CD34}"/>
              </a:ext>
            </a:extLst>
          </p:cNvPr>
          <p:cNvSpPr txBox="1"/>
          <p:nvPr/>
        </p:nvSpPr>
        <p:spPr>
          <a:xfrm>
            <a:off x="6203958" y="2243245"/>
            <a:ext cx="104387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59A89C"/>
                </a:solidFill>
                <a:latin typeface="Cambria" panose="02040503050406030204" pitchFamily="18" charset="0"/>
              </a:rPr>
              <a:t>7.0 ms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F38DC20-74DE-1828-3CE2-F47E0C0C9627}"/>
              </a:ext>
            </a:extLst>
          </p:cNvPr>
          <p:cNvSpPr txBox="1"/>
          <p:nvPr/>
        </p:nvSpPr>
        <p:spPr>
          <a:xfrm>
            <a:off x="7237674" y="2243245"/>
            <a:ext cx="12137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F0C571"/>
                </a:solidFill>
                <a:latin typeface="Cambria" panose="02040503050406030204" pitchFamily="18" charset="0"/>
              </a:rPr>
              <a:t>10.5 ms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0A54FEC-3C19-573E-7344-4FD1DFAADA81}"/>
              </a:ext>
            </a:extLst>
          </p:cNvPr>
          <p:cNvSpPr txBox="1"/>
          <p:nvPr/>
        </p:nvSpPr>
        <p:spPr>
          <a:xfrm>
            <a:off x="8355613" y="2243245"/>
            <a:ext cx="12137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E02B35"/>
                </a:solidFill>
                <a:latin typeface="Cambria" panose="02040503050406030204" pitchFamily="18" charset="0"/>
              </a:rPr>
              <a:t>14.0 ms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EA43560-AB1F-2D1E-D27A-C6767231545A}"/>
              </a:ext>
            </a:extLst>
          </p:cNvPr>
          <p:cNvSpPr txBox="1"/>
          <p:nvPr/>
        </p:nvSpPr>
        <p:spPr>
          <a:xfrm>
            <a:off x="9457029" y="2243245"/>
            <a:ext cx="12137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082A54"/>
                </a:solidFill>
                <a:latin typeface="Cambria" panose="02040503050406030204" pitchFamily="18" charset="0"/>
              </a:rPr>
              <a:t>17.5 ms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DF734DC-8051-006B-BC38-D96660C0780B}"/>
              </a:ext>
            </a:extLst>
          </p:cNvPr>
          <p:cNvSpPr txBox="1"/>
          <p:nvPr/>
        </p:nvSpPr>
        <p:spPr>
          <a:xfrm>
            <a:off x="3187658" y="1808809"/>
            <a:ext cx="195649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KR" sz="2400" dirty="0">
                <a:latin typeface="Cambria" panose="02040503050406030204" pitchFamily="18" charset="0"/>
              </a:rPr>
              <a:t># of EP steps: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2E06DAB-28E1-3BCA-838A-21F9B2A12A06}"/>
              </a:ext>
            </a:extLst>
          </p:cNvPr>
          <p:cNvSpPr txBox="1"/>
          <p:nvPr/>
        </p:nvSpPr>
        <p:spPr>
          <a:xfrm>
            <a:off x="1463786" y="2243245"/>
            <a:ext cx="368639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2400" i="0" dirty="0">
                <a:latin typeface="Cambria" panose="02040503050406030204" pitchFamily="18" charset="0"/>
              </a:rPr>
              <a:t>Total erase latency (</a:t>
            </a:r>
            <a:r>
              <a:rPr lang="en-US" sz="2400" i="0" dirty="0">
                <a:latin typeface="+mj-lt"/>
              </a:rPr>
              <a:t>∑ </a:t>
            </a:r>
            <a:r>
              <a:rPr lang="en-US" sz="2400" b="0" i="0" dirty="0" err="1">
                <a:latin typeface="Cambria" panose="02040503050406030204" pitchFamily="18" charset="0"/>
              </a:rPr>
              <a:t>tEP</a:t>
            </a:r>
            <a:r>
              <a:rPr lang="en-US" sz="2400" b="0" i="0" dirty="0">
                <a:latin typeface="Cambria" panose="02040503050406030204" pitchFamily="18" charset="0"/>
              </a:rPr>
              <a:t>)</a:t>
            </a:r>
            <a:r>
              <a:rPr lang="en-KR" sz="2400" dirty="0"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8B8EFFE-5DDC-E9CD-E947-12F3422C1936}"/>
              </a:ext>
            </a:extLst>
          </p:cNvPr>
          <p:cNvSpPr/>
          <p:nvPr/>
        </p:nvSpPr>
        <p:spPr>
          <a:xfrm>
            <a:off x="7283307" y="1900040"/>
            <a:ext cx="1138181" cy="781157"/>
          </a:xfrm>
          <a:prstGeom prst="roundRect">
            <a:avLst>
              <a:gd name="adj" fmla="val 6844"/>
            </a:avLst>
          </a:prstGeom>
          <a:noFill/>
          <a:ln w="50800">
            <a:solidFill>
              <a:srgbClr val="6F47E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id="{C152CCD5-1476-8AF1-D14F-EB92F41299B6}"/>
              </a:ext>
            </a:extLst>
          </p:cNvPr>
          <p:cNvSpPr/>
          <p:nvPr/>
        </p:nvSpPr>
        <p:spPr>
          <a:xfrm>
            <a:off x="3918638" y="5574769"/>
            <a:ext cx="481919" cy="461665"/>
          </a:xfrm>
          <a:prstGeom prst="roundRect">
            <a:avLst>
              <a:gd name="adj" fmla="val 6844"/>
            </a:avLst>
          </a:prstGeom>
          <a:noFill/>
          <a:ln w="50800">
            <a:solidFill>
              <a:srgbClr val="6F47E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aphicFrame>
        <p:nvGraphicFramePr>
          <p:cNvPr id="35" name="Chart 34">
            <a:extLst>
              <a:ext uri="{FF2B5EF4-FFF2-40B4-BE49-F238E27FC236}">
                <a16:creationId xmlns:a16="http://schemas.microsoft.com/office/drawing/2014/main" id="{947D7EB6-AA2C-5E0D-2CDF-02748D34E3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8480653"/>
              </p:ext>
            </p:extLst>
          </p:nvPr>
        </p:nvGraphicFramePr>
        <p:xfrm>
          <a:off x="401683" y="2108578"/>
          <a:ext cx="5565775" cy="4361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46C43DF2-1A35-E537-A462-85E2E3B1B859}"/>
              </a:ext>
            </a:extLst>
          </p:cNvPr>
          <p:cNvCxnSpPr>
            <a:cxnSpLocks/>
          </p:cNvCxnSpPr>
          <p:nvPr/>
        </p:nvCxnSpPr>
        <p:spPr>
          <a:xfrm>
            <a:off x="3978000" y="3708755"/>
            <a:ext cx="363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17092B5-ED14-EB78-B38B-39D311F69E58}"/>
              </a:ext>
            </a:extLst>
          </p:cNvPr>
          <p:cNvCxnSpPr>
            <a:cxnSpLocks/>
          </p:cNvCxnSpPr>
          <p:nvPr/>
        </p:nvCxnSpPr>
        <p:spPr>
          <a:xfrm flipH="1">
            <a:off x="1825113" y="2804738"/>
            <a:ext cx="39299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29321EDB-5984-6604-64A9-6348955C1C2F}"/>
              </a:ext>
            </a:extLst>
          </p:cNvPr>
          <p:cNvSpPr txBox="1"/>
          <p:nvPr/>
        </p:nvSpPr>
        <p:spPr>
          <a:xfrm rot="16200000">
            <a:off x="3746158" y="4058335"/>
            <a:ext cx="79861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45%</a:t>
            </a:r>
          </a:p>
        </p:txBody>
      </p:sp>
    </p:spTree>
    <p:extLst>
      <p:ext uri="{BB962C8B-B14F-4D97-AF65-F5344CB8AC3E}">
        <p14:creationId xmlns:p14="http://schemas.microsoft.com/office/powerpoint/2010/main" val="8374224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3542B-310D-C13C-3D5E-0094875A5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Noto Sans ExtraBold" panose="020B0502040504020204" pitchFamily="34" charset="0"/>
                <a:cs typeface="Noto Sans ExtraBold" panose="020B0502040504020204" pitchFamily="34" charset="0"/>
              </a:rPr>
              <a:t>Executive Summary</a:t>
            </a:r>
            <a:endParaRPr lang="en-KR" dirty="0">
              <a:ea typeface="Noto Sans ExtraBold" panose="020B0502040504020204" pitchFamily="34" charset="0"/>
              <a:cs typeface="Noto Sans ExtraBold" panose="020B050204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67F63-CEDA-8CF0-6AFA-039E2C9DCB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730" y="1362726"/>
            <a:ext cx="11046541" cy="5216204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KR" b="1" i="1" dirty="0">
                <a:latin typeface="Aptos SemiBold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Problem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en-KR" sz="2800" b="1" dirty="0">
                <a:solidFill>
                  <a:srgbClr val="6F47E5"/>
                </a:solidFill>
                <a:latin typeface="Aptos SemiBold" panose="020B0004020202020204" pitchFamily="34" charset="0"/>
                <a:ea typeface="Gmarket Sans Medium" panose="02000000000000000000" pitchFamily="2" charset="-128"/>
                <a:cs typeface="Arial" panose="020B0604020202020204" pitchFamily="34" charset="0"/>
              </a:rPr>
              <a:t>Long and fixed latency </a:t>
            </a:r>
            <a:r>
              <a:rPr lang="en-KR" sz="2800" dirty="0">
                <a:latin typeface="Aptos" panose="020B0004020202020204" pitchFamily="34" charset="0"/>
                <a:ea typeface="Gmarket Sans Medium" panose="02000000000000000000" pitchFamily="2" charset="-128"/>
                <a:cs typeface="Arial" panose="020B0604020202020204" pitchFamily="34" charset="0"/>
              </a:rPr>
              <a:t>of erase operation in modern SSDs degrade lifetime and I/O performance</a:t>
            </a:r>
          </a:p>
          <a:p>
            <a:pPr marL="0" indent="0" algn="just">
              <a:spcBef>
                <a:spcPts val="2200"/>
              </a:spcBef>
              <a:buNone/>
            </a:pPr>
            <a:r>
              <a:rPr lang="en-KR" b="1" i="1" dirty="0">
                <a:latin typeface="Aptos SemiBold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Goal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en-KR" sz="2800" dirty="0">
                <a:latin typeface="Aptos" panose="020B0004020202020204" pitchFamily="34" charset="0"/>
                <a:ea typeface="Noto Sans Medium" panose="020B0502040504020204" pitchFamily="34" charset="0"/>
                <a:cs typeface="Noto Sans Medium" panose="020B0502040504020204" pitchFamily="34" charset="0"/>
              </a:rPr>
              <a:t>Improve lifetime and I/O performance of modern SSDs </a:t>
            </a:r>
            <a:r>
              <a:rPr lang="en-KR" sz="2800" b="1" dirty="0">
                <a:solidFill>
                  <a:srgbClr val="6F47E5"/>
                </a:solidFill>
                <a:latin typeface="Aptos SemiBold" panose="020B0004020202020204" pitchFamily="34" charset="0"/>
                <a:ea typeface="Noto Sans Medium" panose="020B0502040504020204" pitchFamily="34" charset="0"/>
                <a:cs typeface="Noto Sans Medium" panose="020B0502040504020204" pitchFamily="34" charset="0"/>
              </a:rPr>
              <a:t>by minimizing </a:t>
            </a:r>
            <a:r>
              <a:rPr lang="en-US" altLang="ko-KR" sz="2800" b="1" dirty="0">
                <a:solidFill>
                  <a:srgbClr val="6F47E5"/>
                </a:solidFill>
                <a:latin typeface="Aptos SemiBold" panose="020B0004020202020204" pitchFamily="34" charset="0"/>
                <a:ea typeface="Noto Sans Medium" panose="020B0502040504020204" pitchFamily="34" charset="0"/>
                <a:cs typeface="Noto Sans Medium" panose="020B0502040504020204" pitchFamily="34" charset="0"/>
              </a:rPr>
              <a:t>the negative impacts of erase operations</a:t>
            </a:r>
            <a:endParaRPr lang="en-KR" sz="2800" b="1" dirty="0">
              <a:solidFill>
                <a:srgbClr val="6F47E5"/>
              </a:solidFill>
              <a:latin typeface="Aptos SemiBold" panose="020B0004020202020204" pitchFamily="34" charset="0"/>
              <a:ea typeface="Noto Sans Medium" panose="020B0502040504020204" pitchFamily="34" charset="0"/>
              <a:cs typeface="Noto Sans Medium" panose="020B0502040504020204" pitchFamily="34" charset="0"/>
            </a:endParaRPr>
          </a:p>
          <a:p>
            <a:pPr marL="0" indent="0" algn="just">
              <a:spcBef>
                <a:spcPts val="2200"/>
              </a:spcBef>
              <a:buNone/>
            </a:pPr>
            <a:r>
              <a:rPr lang="en-KR" b="1" i="1" dirty="0">
                <a:latin typeface="Aptos SemiBold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AERO (Adaptive ERase Operation)</a:t>
            </a:r>
          </a:p>
          <a:p>
            <a:pPr algn="just">
              <a:spcBef>
                <a:spcPts val="200"/>
              </a:spcBef>
            </a:pPr>
            <a:r>
              <a:rPr lang="en-KR" sz="2800" dirty="0">
                <a:latin typeface="Aptos" panose="020B0004020202020204" pitchFamily="34" charset="0"/>
                <a:ea typeface="Noto Sans Medium" panose="020B0502040504020204" pitchFamily="34" charset="0"/>
                <a:cs typeface="Noto Sans Medium" panose="020B0502040504020204" pitchFamily="34" charset="0"/>
              </a:rPr>
              <a:t>Apply erase latency to be </a:t>
            </a:r>
            <a:r>
              <a:rPr lang="en-KR" sz="2800" b="1" dirty="0">
                <a:solidFill>
                  <a:srgbClr val="6F47E5"/>
                </a:solidFill>
                <a:latin typeface="Aptos SemiBold" panose="020B0004020202020204" pitchFamily="34" charset="0"/>
                <a:ea typeface="Noto Sans Medium" panose="020B0502040504020204" pitchFamily="34" charset="0"/>
                <a:cs typeface="Noto Sans Medium" panose="020B0502040504020204" pitchFamily="34" charset="0"/>
              </a:rPr>
              <a:t>just long enough</a:t>
            </a:r>
            <a:r>
              <a:rPr lang="en-KR" sz="2800" dirty="0">
                <a:latin typeface="Aptos" panose="020B0004020202020204" pitchFamily="34" charset="0"/>
                <a:ea typeface="Noto Sans Medium" panose="020B0502040504020204" pitchFamily="34" charset="0"/>
                <a:cs typeface="Noto Sans Medium" panose="020B0502040504020204" pitchFamily="34" charset="0"/>
              </a:rPr>
              <a:t> for reliably erasing </a:t>
            </a:r>
            <a:r>
              <a:rPr lang="en-US" sz="2800" dirty="0">
                <a:latin typeface="Aptos" panose="020B0004020202020204" pitchFamily="34" charset="0"/>
                <a:ea typeface="Noto Sans Medium" panose="020B0502040504020204" pitchFamily="34" charset="0"/>
                <a:cs typeface="Noto Sans Medium" panose="020B0502040504020204" pitchFamily="34" charset="0"/>
              </a:rPr>
              <a:t>a </a:t>
            </a:r>
            <a:r>
              <a:rPr lang="en-KR" sz="2800" dirty="0">
                <a:latin typeface="Aptos" panose="020B0004020202020204" pitchFamily="34" charset="0"/>
                <a:ea typeface="Noto Sans Medium" panose="020B0502040504020204" pitchFamily="34" charset="0"/>
                <a:cs typeface="Noto Sans Medium" panose="020B0502040504020204" pitchFamily="34" charset="0"/>
              </a:rPr>
              <a:t>target flash block by </a:t>
            </a:r>
            <a:r>
              <a:rPr lang="en-US" sz="2800" dirty="0">
                <a:latin typeface="Aptos" panose="020B0004020202020204" pitchFamily="34" charset="0"/>
                <a:ea typeface="Noto Sans Medium" panose="020B0502040504020204" pitchFamily="34" charset="0"/>
                <a:cs typeface="Noto Sans Medium" panose="020B0502040504020204" pitchFamily="34" charset="0"/>
              </a:rPr>
              <a:t>accurately predicting</a:t>
            </a:r>
            <a:r>
              <a:rPr lang="en-KR" sz="2800" dirty="0">
                <a:latin typeface="Aptos" panose="020B0004020202020204" pitchFamily="34" charset="0"/>
                <a:ea typeface="Noto Sans Medium" panose="020B0502040504020204" pitchFamily="34" charset="0"/>
                <a:cs typeface="Noto Sans Medium" panose="020B0502040504020204" pitchFamily="34" charset="0"/>
              </a:rPr>
              <a:t> </a:t>
            </a:r>
            <a:r>
              <a:rPr lang="en-US" sz="2800" dirty="0">
                <a:latin typeface="Aptos" panose="020B0004020202020204" pitchFamily="34" charset="0"/>
                <a:ea typeface="Noto Sans Medium" panose="020B0502040504020204" pitchFamily="34" charset="0"/>
                <a:cs typeface="Noto Sans Medium" panose="020B0502040504020204" pitchFamily="34" charset="0"/>
              </a:rPr>
              <a:t>the minimum erase latency</a:t>
            </a:r>
            <a:r>
              <a:rPr lang="en-KR" sz="2800" dirty="0">
                <a:latin typeface="Aptos" panose="020B0004020202020204" pitchFamily="34" charset="0"/>
                <a:ea typeface="Noto Sans Medium" panose="020B0502040504020204" pitchFamily="34" charset="0"/>
                <a:cs typeface="Noto Sans Medium" panose="020B0502040504020204" pitchFamily="34" charset="0"/>
              </a:rPr>
              <a:t> of </a:t>
            </a:r>
            <a:r>
              <a:rPr lang="en-US" sz="2800" dirty="0">
                <a:latin typeface="Aptos" panose="020B0004020202020204" pitchFamily="34" charset="0"/>
                <a:ea typeface="Noto Sans Medium" panose="020B0502040504020204" pitchFamily="34" charset="0"/>
                <a:cs typeface="Noto Sans Medium" panose="020B0502040504020204" pitchFamily="34" charset="0"/>
              </a:rPr>
              <a:t>the </a:t>
            </a:r>
            <a:r>
              <a:rPr lang="en-KR" sz="2800" dirty="0">
                <a:latin typeface="Aptos" panose="020B0004020202020204" pitchFamily="34" charset="0"/>
                <a:ea typeface="Noto Sans Medium" panose="020B0502040504020204" pitchFamily="34" charset="0"/>
                <a:cs typeface="Noto Sans Medium" panose="020B0502040504020204" pitchFamily="34" charset="0"/>
              </a:rPr>
              <a:t>flash block</a:t>
            </a:r>
            <a:endParaRPr lang="en-KR" sz="2800" b="1" dirty="0">
              <a:solidFill>
                <a:srgbClr val="6F47E5"/>
              </a:solidFill>
              <a:latin typeface="Aptos SemiBold" panose="020B0004020202020204" pitchFamily="34" charset="0"/>
              <a:ea typeface="Noto Sans Medium" panose="020B0502040504020204" pitchFamily="34" charset="0"/>
              <a:cs typeface="Noto Sans Medium" panose="020B0502040504020204" pitchFamily="34" charset="0"/>
            </a:endParaRPr>
          </a:p>
          <a:p>
            <a:pPr marL="0" indent="0" algn="just">
              <a:spcBef>
                <a:spcPts val="2200"/>
              </a:spcBef>
              <a:buNone/>
            </a:pPr>
            <a:r>
              <a:rPr lang="en-KR" b="1" i="1" dirty="0">
                <a:latin typeface="Aptos SemiBold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Results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en-KR" sz="2800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Improves lifetime by </a:t>
            </a:r>
            <a:r>
              <a:rPr lang="en-KR" sz="2800" b="1" dirty="0">
                <a:solidFill>
                  <a:srgbClr val="6F47E5"/>
                </a:solidFill>
                <a:latin typeface="Aptos SemiBold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43% </a:t>
            </a:r>
            <a:r>
              <a:rPr lang="en-KR" sz="2800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and reduces read tail latency (P99.99) by </a:t>
            </a:r>
            <a:r>
              <a:rPr lang="en-KR" sz="2800" b="1" dirty="0">
                <a:solidFill>
                  <a:srgbClr val="6F47E5"/>
                </a:solidFill>
                <a:latin typeface="Aptos SemiBold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26%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CA4FAD-5DC1-C738-BDEF-85080C631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AAA4-2878-EC4A-B18E-DF378CE3ECDA}" type="slidenum">
              <a:rPr lang="en-KR" smtClean="0">
                <a:latin typeface="Helvetica" pitchFamily="2" charset="0"/>
              </a:rPr>
              <a:t>1</a:t>
            </a:fld>
            <a:endParaRPr lang="en-KR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00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1F319-052F-AD7A-B612-EBC048C0B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Erase Latency Variation: Key Problem</a:t>
            </a:r>
            <a:endParaRPr lang="en-K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7F091-7029-5A1D-FC71-8908A8117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Actual erase latency significantly </a:t>
            </a:r>
            <a:r>
              <a:rPr lang="en-US" altLang="ko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varies</a:t>
            </a:r>
            <a:r>
              <a:rPr lang="en-US" altLang="ko-KR" dirty="0"/>
              <a:t> across flash blocks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B5698-09C0-423F-4DFA-6B5CD2312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14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1C17664E-6AA4-38CD-961A-CF5CD73E5F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69119619"/>
              </p:ext>
            </p:extLst>
          </p:nvPr>
        </p:nvGraphicFramePr>
        <p:xfrm>
          <a:off x="6082872" y="2405075"/>
          <a:ext cx="5829300" cy="43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6306C8A9-37FD-2ECA-6593-89E04A5294FD}"/>
              </a:ext>
            </a:extLst>
          </p:cNvPr>
          <p:cNvSpPr/>
          <p:nvPr/>
        </p:nvSpPr>
        <p:spPr>
          <a:xfrm>
            <a:off x="7485686" y="5574769"/>
            <a:ext cx="4030453" cy="461665"/>
          </a:xfrm>
          <a:prstGeom prst="roundRect">
            <a:avLst>
              <a:gd name="adj" fmla="val 6844"/>
            </a:avLst>
          </a:prstGeom>
          <a:noFill/>
          <a:ln w="50800">
            <a:solidFill>
              <a:srgbClr val="6F47E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4D6B6E74-3A2C-8317-295A-F5A318C3BD76}"/>
              </a:ext>
            </a:extLst>
          </p:cNvPr>
          <p:cNvSpPr/>
          <p:nvPr/>
        </p:nvSpPr>
        <p:spPr>
          <a:xfrm>
            <a:off x="3918638" y="5574769"/>
            <a:ext cx="481919" cy="461665"/>
          </a:xfrm>
          <a:prstGeom prst="roundRect">
            <a:avLst>
              <a:gd name="adj" fmla="val 6844"/>
            </a:avLst>
          </a:prstGeom>
          <a:noFill/>
          <a:ln w="50800">
            <a:solidFill>
              <a:srgbClr val="6F47E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605750D9-4E1A-7AFC-2091-D4C469E745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37890450"/>
              </p:ext>
            </p:extLst>
          </p:nvPr>
        </p:nvGraphicFramePr>
        <p:xfrm>
          <a:off x="401683" y="2108578"/>
          <a:ext cx="5565775" cy="4361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E03E5DF-6C9C-52D6-EE7B-94C1EE624AFB}"/>
              </a:ext>
            </a:extLst>
          </p:cNvPr>
          <p:cNvSpPr txBox="1"/>
          <p:nvPr/>
        </p:nvSpPr>
        <p:spPr>
          <a:xfrm rot="16200000">
            <a:off x="3746158" y="4058335"/>
            <a:ext cx="79861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45%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48AE8EF-14B1-D487-2C70-883E3F589FE9}"/>
              </a:ext>
            </a:extLst>
          </p:cNvPr>
          <p:cNvCxnSpPr/>
          <p:nvPr/>
        </p:nvCxnSpPr>
        <p:spPr>
          <a:xfrm>
            <a:off x="4563705" y="4153091"/>
            <a:ext cx="1706573" cy="0"/>
          </a:xfrm>
          <a:prstGeom prst="straightConnector1">
            <a:avLst/>
          </a:prstGeom>
          <a:ln w="101600">
            <a:solidFill>
              <a:srgbClr val="6F47E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7D880A23-693F-389B-F7D5-27704A9F5034}"/>
              </a:ext>
            </a:extLst>
          </p:cNvPr>
          <p:cNvCxnSpPr>
            <a:cxnSpLocks/>
          </p:cNvCxnSpPr>
          <p:nvPr/>
        </p:nvCxnSpPr>
        <p:spPr>
          <a:xfrm>
            <a:off x="3978000" y="3708755"/>
            <a:ext cx="363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2F792D83-1703-88B5-0402-799912EB4847}"/>
              </a:ext>
            </a:extLst>
          </p:cNvPr>
          <p:cNvCxnSpPr>
            <a:cxnSpLocks/>
          </p:cNvCxnSpPr>
          <p:nvPr/>
        </p:nvCxnSpPr>
        <p:spPr>
          <a:xfrm flipH="1">
            <a:off x="1825113" y="2804738"/>
            <a:ext cx="39299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303FBA7-0409-E8D8-B0A0-3B07D823C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426067"/>
              </p:ext>
            </p:extLst>
          </p:nvPr>
        </p:nvGraphicFramePr>
        <p:xfrm>
          <a:off x="5105048" y="1886223"/>
          <a:ext cx="556577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155">
                  <a:extLst>
                    <a:ext uri="{9D8B030D-6E8A-4147-A177-3AD203B41FA5}">
                      <a16:colId xmlns:a16="http://schemas.microsoft.com/office/drawing/2014/main" val="104932562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2412376556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243043933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1393240746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2603988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7237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5A925C62-B512-945D-02F8-6F7738B01B91}"/>
              </a:ext>
            </a:extLst>
          </p:cNvPr>
          <p:cNvSpPr/>
          <p:nvPr/>
        </p:nvSpPr>
        <p:spPr>
          <a:xfrm>
            <a:off x="5247097" y="1973977"/>
            <a:ext cx="213360" cy="213360"/>
          </a:xfrm>
          <a:prstGeom prst="rect">
            <a:avLst/>
          </a:prstGeom>
          <a:solidFill>
            <a:srgbClr val="A559AA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19146F-F49C-C6A2-44AB-1A0F129F7B7C}"/>
              </a:ext>
            </a:extLst>
          </p:cNvPr>
          <p:cNvSpPr/>
          <p:nvPr/>
        </p:nvSpPr>
        <p:spPr>
          <a:xfrm>
            <a:off x="8565928" y="1973977"/>
            <a:ext cx="213360" cy="213360"/>
          </a:xfrm>
          <a:prstGeom prst="rect">
            <a:avLst/>
          </a:prstGeom>
          <a:solidFill>
            <a:srgbClr val="E02B35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1CE58F5-960E-E990-5430-5FABAAD94B98}"/>
              </a:ext>
            </a:extLst>
          </p:cNvPr>
          <p:cNvSpPr/>
          <p:nvPr/>
        </p:nvSpPr>
        <p:spPr>
          <a:xfrm>
            <a:off x="9680681" y="1973977"/>
            <a:ext cx="213360" cy="213360"/>
          </a:xfrm>
          <a:prstGeom prst="rect">
            <a:avLst/>
          </a:prstGeom>
          <a:solidFill>
            <a:srgbClr val="082A54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E6E89AC-5841-0D34-81B3-3EA0957B23CC}"/>
              </a:ext>
            </a:extLst>
          </p:cNvPr>
          <p:cNvSpPr/>
          <p:nvPr/>
        </p:nvSpPr>
        <p:spPr>
          <a:xfrm>
            <a:off x="7459651" y="1973977"/>
            <a:ext cx="213360" cy="213360"/>
          </a:xfrm>
          <a:prstGeom prst="rect">
            <a:avLst/>
          </a:prstGeom>
          <a:solidFill>
            <a:srgbClr val="F0C571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D12FCC6-2BF2-3458-FB12-D46D0AA5549B}"/>
              </a:ext>
            </a:extLst>
          </p:cNvPr>
          <p:cNvSpPr/>
          <p:nvPr/>
        </p:nvSpPr>
        <p:spPr>
          <a:xfrm>
            <a:off x="6353374" y="1973977"/>
            <a:ext cx="213360" cy="213360"/>
          </a:xfrm>
          <a:prstGeom prst="rect">
            <a:avLst/>
          </a:prstGeom>
          <a:solidFill>
            <a:srgbClr val="59A89C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D088E0B-36C8-4B58-9318-75449BC78F33}"/>
              </a:ext>
            </a:extLst>
          </p:cNvPr>
          <p:cNvSpPr txBox="1"/>
          <p:nvPr/>
        </p:nvSpPr>
        <p:spPr>
          <a:xfrm>
            <a:off x="5094628" y="2243245"/>
            <a:ext cx="10438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A559AA"/>
                </a:solidFill>
                <a:latin typeface="Cambria" panose="02040503050406030204" pitchFamily="18" charset="0"/>
              </a:rPr>
              <a:t>3.5 ms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211FDDF-0BCE-108D-EA65-EABC6AF906AC}"/>
              </a:ext>
            </a:extLst>
          </p:cNvPr>
          <p:cNvSpPr txBox="1"/>
          <p:nvPr/>
        </p:nvSpPr>
        <p:spPr>
          <a:xfrm>
            <a:off x="6203958" y="2243245"/>
            <a:ext cx="104387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59A89C"/>
                </a:solidFill>
                <a:latin typeface="Cambria" panose="02040503050406030204" pitchFamily="18" charset="0"/>
              </a:rPr>
              <a:t>7.0 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C9F040-6494-52A6-0C8D-AD17A6FE8771}"/>
              </a:ext>
            </a:extLst>
          </p:cNvPr>
          <p:cNvSpPr txBox="1"/>
          <p:nvPr/>
        </p:nvSpPr>
        <p:spPr>
          <a:xfrm>
            <a:off x="7237674" y="2243245"/>
            <a:ext cx="12137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F0C571"/>
                </a:solidFill>
                <a:latin typeface="Cambria" panose="02040503050406030204" pitchFamily="18" charset="0"/>
              </a:rPr>
              <a:t>10.5 ms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3731CD2-2319-B615-8E73-6840B227CB41}"/>
              </a:ext>
            </a:extLst>
          </p:cNvPr>
          <p:cNvSpPr txBox="1"/>
          <p:nvPr/>
        </p:nvSpPr>
        <p:spPr>
          <a:xfrm>
            <a:off x="8355613" y="2243245"/>
            <a:ext cx="12137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E02B35"/>
                </a:solidFill>
                <a:latin typeface="Cambria" panose="02040503050406030204" pitchFamily="18" charset="0"/>
              </a:rPr>
              <a:t>14.0 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AB07E5-6099-7AC3-40CF-D9CF9FD2D016}"/>
              </a:ext>
            </a:extLst>
          </p:cNvPr>
          <p:cNvSpPr txBox="1"/>
          <p:nvPr/>
        </p:nvSpPr>
        <p:spPr>
          <a:xfrm>
            <a:off x="9457029" y="2243245"/>
            <a:ext cx="12137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082A54"/>
                </a:solidFill>
                <a:latin typeface="Cambria" panose="02040503050406030204" pitchFamily="18" charset="0"/>
              </a:rPr>
              <a:t>17.5 ms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5B035DA-D522-5440-595C-AD17F9385AF3}"/>
              </a:ext>
            </a:extLst>
          </p:cNvPr>
          <p:cNvSpPr txBox="1"/>
          <p:nvPr/>
        </p:nvSpPr>
        <p:spPr>
          <a:xfrm>
            <a:off x="3187658" y="1808809"/>
            <a:ext cx="195649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KR" sz="2400" dirty="0">
                <a:latin typeface="Cambria" panose="02040503050406030204" pitchFamily="18" charset="0"/>
              </a:rPr>
              <a:t># of EP steps: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8A9045E-02EE-5353-573C-579A5FB19E51}"/>
              </a:ext>
            </a:extLst>
          </p:cNvPr>
          <p:cNvSpPr txBox="1"/>
          <p:nvPr/>
        </p:nvSpPr>
        <p:spPr>
          <a:xfrm>
            <a:off x="1463786" y="2243245"/>
            <a:ext cx="368639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2400" i="0" dirty="0">
                <a:latin typeface="Cambria" panose="02040503050406030204" pitchFamily="18" charset="0"/>
              </a:rPr>
              <a:t>Total erase latency (</a:t>
            </a:r>
            <a:r>
              <a:rPr lang="en-US" sz="2400" i="0" dirty="0">
                <a:latin typeface="+mj-lt"/>
              </a:rPr>
              <a:t>∑ </a:t>
            </a:r>
            <a:r>
              <a:rPr lang="en-US" sz="2400" b="0" i="0" dirty="0" err="1">
                <a:latin typeface="Cambria" panose="02040503050406030204" pitchFamily="18" charset="0"/>
              </a:rPr>
              <a:t>tEP</a:t>
            </a:r>
            <a:r>
              <a:rPr lang="en-US" sz="2400" b="0" i="0" dirty="0">
                <a:latin typeface="Cambria" panose="02040503050406030204" pitchFamily="18" charset="0"/>
              </a:rPr>
              <a:t>)</a:t>
            </a:r>
            <a:r>
              <a:rPr lang="en-KR" sz="2400" dirty="0"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722A0AA4-D874-7BDC-BF98-DF5486FC736A}"/>
              </a:ext>
            </a:extLst>
          </p:cNvPr>
          <p:cNvSpPr/>
          <p:nvPr/>
        </p:nvSpPr>
        <p:spPr>
          <a:xfrm>
            <a:off x="7283307" y="1900040"/>
            <a:ext cx="1138181" cy="781157"/>
          </a:xfrm>
          <a:prstGeom prst="roundRect">
            <a:avLst>
              <a:gd name="adj" fmla="val 6844"/>
            </a:avLst>
          </a:prstGeom>
          <a:noFill/>
          <a:ln w="50800">
            <a:solidFill>
              <a:srgbClr val="6F47E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5290813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1F319-052F-AD7A-B612-EBC048C0B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Erase Latency Variation: Key Problem</a:t>
            </a:r>
            <a:endParaRPr lang="en-K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7F091-7029-5A1D-FC71-8908A8117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Actual erase latency significantly </a:t>
            </a:r>
            <a:r>
              <a:rPr lang="en-US" b="1" dirty="0">
                <a:solidFill>
                  <a:srgbClr val="6F47E5"/>
                </a:solidFill>
                <a:latin typeface="Aptos SemiBold" panose="020B0004020202020204" pitchFamily="34" charset="0"/>
              </a:rPr>
              <a:t>varies</a:t>
            </a:r>
            <a:r>
              <a:rPr lang="en-US" dirty="0"/>
              <a:t> across flash blocks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B5698-09C0-423F-4DFA-6B5CD2312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14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1C17664E-6AA4-38CD-961A-CF5CD73E5F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43386568"/>
              </p:ext>
            </p:extLst>
          </p:nvPr>
        </p:nvGraphicFramePr>
        <p:xfrm>
          <a:off x="6082872" y="2405075"/>
          <a:ext cx="5829300" cy="43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3" name="Chart 42">
            <a:extLst>
              <a:ext uri="{FF2B5EF4-FFF2-40B4-BE49-F238E27FC236}">
                <a16:creationId xmlns:a16="http://schemas.microsoft.com/office/drawing/2014/main" id="{F0E1DDC8-85EE-6B77-5947-17046D9243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5842447"/>
              </p:ext>
            </p:extLst>
          </p:nvPr>
        </p:nvGraphicFramePr>
        <p:xfrm>
          <a:off x="401683" y="2108578"/>
          <a:ext cx="5565775" cy="4361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E03E5DF-6C9C-52D6-EE7B-94C1EE624AFB}"/>
              </a:ext>
            </a:extLst>
          </p:cNvPr>
          <p:cNvSpPr txBox="1"/>
          <p:nvPr/>
        </p:nvSpPr>
        <p:spPr>
          <a:xfrm rot="16200000">
            <a:off x="3746158" y="4058335"/>
            <a:ext cx="79861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45%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88EE360-52C2-58E3-EAA8-6C001B40D2E1}"/>
              </a:ext>
            </a:extLst>
          </p:cNvPr>
          <p:cNvCxnSpPr/>
          <p:nvPr/>
        </p:nvCxnSpPr>
        <p:spPr>
          <a:xfrm>
            <a:off x="4563705" y="4153091"/>
            <a:ext cx="1706573" cy="0"/>
          </a:xfrm>
          <a:prstGeom prst="straightConnector1">
            <a:avLst/>
          </a:prstGeom>
          <a:ln w="101600">
            <a:solidFill>
              <a:srgbClr val="6F47E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EB45C1E7-C119-D5F6-30CC-E8DD790064DA}"/>
              </a:ext>
            </a:extLst>
          </p:cNvPr>
          <p:cNvCxnSpPr>
            <a:cxnSpLocks/>
          </p:cNvCxnSpPr>
          <p:nvPr/>
        </p:nvCxnSpPr>
        <p:spPr>
          <a:xfrm>
            <a:off x="3978000" y="3708755"/>
            <a:ext cx="363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595479D8-E7C6-6C2C-25C9-E21267509E1A}"/>
              </a:ext>
            </a:extLst>
          </p:cNvPr>
          <p:cNvCxnSpPr>
            <a:cxnSpLocks/>
          </p:cNvCxnSpPr>
          <p:nvPr/>
        </p:nvCxnSpPr>
        <p:spPr>
          <a:xfrm flipH="1">
            <a:off x="1825113" y="2804738"/>
            <a:ext cx="39299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4CCFF4F-8426-DF41-181E-218ADE1D8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426067"/>
              </p:ext>
            </p:extLst>
          </p:nvPr>
        </p:nvGraphicFramePr>
        <p:xfrm>
          <a:off x="5105048" y="1886223"/>
          <a:ext cx="556577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155">
                  <a:extLst>
                    <a:ext uri="{9D8B030D-6E8A-4147-A177-3AD203B41FA5}">
                      <a16:colId xmlns:a16="http://schemas.microsoft.com/office/drawing/2014/main" val="104932562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2412376556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243043933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1393240746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2603988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7237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2C69148-EA98-5615-12DA-47861A4EF60E}"/>
              </a:ext>
            </a:extLst>
          </p:cNvPr>
          <p:cNvSpPr/>
          <p:nvPr/>
        </p:nvSpPr>
        <p:spPr>
          <a:xfrm>
            <a:off x="5247097" y="1973977"/>
            <a:ext cx="213360" cy="213360"/>
          </a:xfrm>
          <a:prstGeom prst="rect">
            <a:avLst/>
          </a:prstGeom>
          <a:solidFill>
            <a:srgbClr val="A559AA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A530F0-35D1-8AB5-C8BA-9FE404B91CD5}"/>
              </a:ext>
            </a:extLst>
          </p:cNvPr>
          <p:cNvSpPr/>
          <p:nvPr/>
        </p:nvSpPr>
        <p:spPr>
          <a:xfrm>
            <a:off x="8565928" y="1973977"/>
            <a:ext cx="213360" cy="213360"/>
          </a:xfrm>
          <a:prstGeom prst="rect">
            <a:avLst/>
          </a:prstGeom>
          <a:solidFill>
            <a:srgbClr val="E02B35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B21F30B-6965-BE24-CC71-8577C6EB0395}"/>
              </a:ext>
            </a:extLst>
          </p:cNvPr>
          <p:cNvSpPr/>
          <p:nvPr/>
        </p:nvSpPr>
        <p:spPr>
          <a:xfrm>
            <a:off x="9680681" y="1973977"/>
            <a:ext cx="213360" cy="213360"/>
          </a:xfrm>
          <a:prstGeom prst="rect">
            <a:avLst/>
          </a:prstGeom>
          <a:solidFill>
            <a:srgbClr val="082A54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C1EEBD-4741-5683-D8D1-F63D80D20727}"/>
              </a:ext>
            </a:extLst>
          </p:cNvPr>
          <p:cNvSpPr/>
          <p:nvPr/>
        </p:nvSpPr>
        <p:spPr>
          <a:xfrm>
            <a:off x="7459651" y="1973977"/>
            <a:ext cx="213360" cy="213360"/>
          </a:xfrm>
          <a:prstGeom prst="rect">
            <a:avLst/>
          </a:prstGeom>
          <a:solidFill>
            <a:srgbClr val="F0C571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0224D52-BF56-97BB-723D-78CF51F082C6}"/>
              </a:ext>
            </a:extLst>
          </p:cNvPr>
          <p:cNvSpPr/>
          <p:nvPr/>
        </p:nvSpPr>
        <p:spPr>
          <a:xfrm>
            <a:off x="6353374" y="1973977"/>
            <a:ext cx="213360" cy="213360"/>
          </a:xfrm>
          <a:prstGeom prst="rect">
            <a:avLst/>
          </a:prstGeom>
          <a:solidFill>
            <a:srgbClr val="59A89C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227EFF-BE65-410D-986A-C929E637E507}"/>
              </a:ext>
            </a:extLst>
          </p:cNvPr>
          <p:cNvSpPr txBox="1"/>
          <p:nvPr/>
        </p:nvSpPr>
        <p:spPr>
          <a:xfrm>
            <a:off x="5094628" y="2243245"/>
            <a:ext cx="10438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A559AA"/>
                </a:solidFill>
                <a:latin typeface="Cambria" panose="02040503050406030204" pitchFamily="18" charset="0"/>
              </a:rPr>
              <a:t>3.5 ms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04A8F95-DEB9-8580-8DAE-2188E175E40D}"/>
              </a:ext>
            </a:extLst>
          </p:cNvPr>
          <p:cNvSpPr txBox="1"/>
          <p:nvPr/>
        </p:nvSpPr>
        <p:spPr>
          <a:xfrm>
            <a:off x="6203958" y="2243245"/>
            <a:ext cx="104387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59A89C"/>
                </a:solidFill>
                <a:latin typeface="Cambria" panose="02040503050406030204" pitchFamily="18" charset="0"/>
              </a:rPr>
              <a:t>7.0 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F25B37-A672-01CC-C78D-9048FB6B5343}"/>
              </a:ext>
            </a:extLst>
          </p:cNvPr>
          <p:cNvSpPr txBox="1"/>
          <p:nvPr/>
        </p:nvSpPr>
        <p:spPr>
          <a:xfrm>
            <a:off x="7200805" y="2243245"/>
            <a:ext cx="128753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b="1" dirty="0">
                <a:solidFill>
                  <a:srgbClr val="6F47E5"/>
                </a:solidFill>
                <a:latin typeface="Cambria" panose="02040503050406030204" pitchFamily="18" charset="0"/>
              </a:rPr>
              <a:t>10.5 ms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08BED9-6411-4C74-8A7D-7E85CA6797BA}"/>
              </a:ext>
            </a:extLst>
          </p:cNvPr>
          <p:cNvSpPr txBox="1"/>
          <p:nvPr/>
        </p:nvSpPr>
        <p:spPr>
          <a:xfrm>
            <a:off x="8355613" y="2243245"/>
            <a:ext cx="12137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E02B35"/>
                </a:solidFill>
                <a:latin typeface="Cambria" panose="02040503050406030204" pitchFamily="18" charset="0"/>
              </a:rPr>
              <a:t>14.0 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01BD756-6E9B-4BFF-E388-8871FAD16325}"/>
              </a:ext>
            </a:extLst>
          </p:cNvPr>
          <p:cNvSpPr txBox="1"/>
          <p:nvPr/>
        </p:nvSpPr>
        <p:spPr>
          <a:xfrm>
            <a:off x="9457029" y="2243245"/>
            <a:ext cx="12137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082A54"/>
                </a:solidFill>
                <a:latin typeface="Cambria" panose="02040503050406030204" pitchFamily="18" charset="0"/>
              </a:rPr>
              <a:t>17.5 ms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7A8E4D7-7981-D67F-186E-AD09734A92F6}"/>
              </a:ext>
            </a:extLst>
          </p:cNvPr>
          <p:cNvSpPr txBox="1"/>
          <p:nvPr/>
        </p:nvSpPr>
        <p:spPr>
          <a:xfrm>
            <a:off x="3187658" y="1808809"/>
            <a:ext cx="195649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KR" sz="2400" dirty="0">
                <a:latin typeface="Cambria" panose="02040503050406030204" pitchFamily="18" charset="0"/>
              </a:rPr>
              <a:t># of EP steps: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FC951F-D41A-77CF-F7A5-42FA860ADA61}"/>
              </a:ext>
            </a:extLst>
          </p:cNvPr>
          <p:cNvSpPr txBox="1"/>
          <p:nvPr/>
        </p:nvSpPr>
        <p:spPr>
          <a:xfrm>
            <a:off x="1463786" y="2243245"/>
            <a:ext cx="368639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2400" i="0" dirty="0">
                <a:latin typeface="Cambria" panose="02040503050406030204" pitchFamily="18" charset="0"/>
              </a:rPr>
              <a:t>Total erase latency (</a:t>
            </a:r>
            <a:r>
              <a:rPr lang="en-US" sz="2400" i="0" dirty="0">
                <a:latin typeface="+mj-lt"/>
              </a:rPr>
              <a:t>∑ </a:t>
            </a:r>
            <a:r>
              <a:rPr lang="en-US" sz="2400" b="0" i="0" dirty="0" err="1">
                <a:latin typeface="Cambria" panose="02040503050406030204" pitchFamily="18" charset="0"/>
              </a:rPr>
              <a:t>tEP</a:t>
            </a:r>
            <a:r>
              <a:rPr lang="en-US" sz="2400" b="0" i="0" dirty="0">
                <a:latin typeface="Cambria" panose="02040503050406030204" pitchFamily="18" charset="0"/>
              </a:rPr>
              <a:t>)</a:t>
            </a:r>
            <a:r>
              <a:rPr lang="en-KR" sz="2400" dirty="0"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DE657E88-192A-9C8E-2A73-097AC4A9EDBF}"/>
              </a:ext>
            </a:extLst>
          </p:cNvPr>
          <p:cNvSpPr/>
          <p:nvPr/>
        </p:nvSpPr>
        <p:spPr>
          <a:xfrm>
            <a:off x="7283307" y="1900040"/>
            <a:ext cx="1138181" cy="781157"/>
          </a:xfrm>
          <a:prstGeom prst="roundRect">
            <a:avLst>
              <a:gd name="adj" fmla="val 6844"/>
            </a:avLst>
          </a:prstGeom>
          <a:noFill/>
          <a:ln w="50800">
            <a:solidFill>
              <a:srgbClr val="6F47E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0A17DDD-24A7-DE1B-C9E9-8E54B8C373E7}"/>
              </a:ext>
            </a:extLst>
          </p:cNvPr>
          <p:cNvSpPr/>
          <p:nvPr/>
        </p:nvSpPr>
        <p:spPr>
          <a:xfrm>
            <a:off x="7485686" y="5574769"/>
            <a:ext cx="4030453" cy="461665"/>
          </a:xfrm>
          <a:prstGeom prst="roundRect">
            <a:avLst>
              <a:gd name="adj" fmla="val 6844"/>
            </a:avLst>
          </a:prstGeom>
          <a:noFill/>
          <a:ln w="50800">
            <a:solidFill>
              <a:srgbClr val="6F47E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FEC0E8D-FFD9-8046-8263-CF360473EDCF}"/>
              </a:ext>
            </a:extLst>
          </p:cNvPr>
          <p:cNvSpPr/>
          <p:nvPr/>
        </p:nvSpPr>
        <p:spPr>
          <a:xfrm>
            <a:off x="3918638" y="5574769"/>
            <a:ext cx="481919" cy="461665"/>
          </a:xfrm>
          <a:prstGeom prst="roundRect">
            <a:avLst>
              <a:gd name="adj" fmla="val 6844"/>
            </a:avLst>
          </a:prstGeom>
          <a:noFill/>
          <a:ln w="50800">
            <a:solidFill>
              <a:srgbClr val="6F47E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3723435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1F319-052F-AD7A-B612-EBC048C0B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Erase Latency Variation: Key Problem</a:t>
            </a:r>
            <a:endParaRPr lang="en-K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7F091-7029-5A1D-FC71-8908A8117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6F47E5"/>
                </a:solidFill>
                <a:highlight>
                  <a:srgbClr val="FFFFFF"/>
                </a:highlight>
                <a:latin typeface="Aptos SemiBold" panose="020B0004020202020204" pitchFamily="34" charset="0"/>
              </a:rPr>
              <a:t>Fixed</a:t>
            </a:r>
            <a:r>
              <a:rPr lang="en-US" dirty="0">
                <a:highlight>
                  <a:srgbClr val="FFFFFF"/>
                </a:highlight>
                <a:latin typeface="Aptos" panose="020B0004020202020204" pitchFamily="34" charset="0"/>
              </a:rPr>
              <a:t> latency of erase operation causes </a:t>
            </a:r>
            <a:r>
              <a:rPr lang="en-US" b="1" dirty="0">
                <a:solidFill>
                  <a:srgbClr val="6F47E5"/>
                </a:solidFill>
                <a:highlight>
                  <a:srgbClr val="FFFFFF"/>
                </a:highlight>
                <a:latin typeface="Aptos SemiBold" panose="020B0004020202020204" pitchFamily="34" charset="0"/>
              </a:rPr>
              <a:t>over-erase</a:t>
            </a:r>
            <a:endParaRPr lang="en-KR" b="1" dirty="0">
              <a:solidFill>
                <a:srgbClr val="6F47E5"/>
              </a:solidFill>
              <a:latin typeface="Aptos SemiBold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B5698-09C0-423F-4DFA-6B5CD2312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14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1C17664E-6AA4-38CD-961A-CF5CD73E5F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4295785"/>
              </p:ext>
            </p:extLst>
          </p:nvPr>
        </p:nvGraphicFramePr>
        <p:xfrm>
          <a:off x="6082872" y="2405075"/>
          <a:ext cx="5829300" cy="43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A5D142C-A9D4-FAC2-792F-2619C4F9B23A}"/>
              </a:ext>
            </a:extLst>
          </p:cNvPr>
          <p:cNvSpPr/>
          <p:nvPr/>
        </p:nvSpPr>
        <p:spPr>
          <a:xfrm>
            <a:off x="7481455" y="2926081"/>
            <a:ext cx="3275214" cy="3075708"/>
          </a:xfrm>
          <a:prstGeom prst="roundRect">
            <a:avLst>
              <a:gd name="adj" fmla="val 6844"/>
            </a:avLst>
          </a:prstGeom>
          <a:noFill/>
          <a:ln w="50800">
            <a:solidFill>
              <a:srgbClr val="6F47E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99D2DC-3BDD-9A7D-1CA0-BFB17D662851}"/>
              </a:ext>
            </a:extLst>
          </p:cNvPr>
          <p:cNvSpPr txBox="1"/>
          <p:nvPr/>
        </p:nvSpPr>
        <p:spPr>
          <a:xfrm>
            <a:off x="8243534" y="2926080"/>
            <a:ext cx="175105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over-erase</a:t>
            </a:r>
            <a:r>
              <a:rPr lang="en-US" sz="2400" dirty="0">
                <a:solidFill>
                  <a:srgbClr val="6F47E5"/>
                </a:solidFill>
                <a:latin typeface="Cambria" panose="02040503050406030204" pitchFamily="18" charset="0"/>
              </a:rPr>
              <a:t>d</a:t>
            </a:r>
            <a:endParaRPr lang="en-KR" sz="2400" dirty="0">
              <a:solidFill>
                <a:srgbClr val="6F47E5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254B92-3C6D-0371-6697-D46A55376B2A}"/>
              </a:ext>
            </a:extLst>
          </p:cNvPr>
          <p:cNvSpPr txBox="1"/>
          <p:nvPr/>
        </p:nvSpPr>
        <p:spPr>
          <a:xfrm>
            <a:off x="10756669" y="2801848"/>
            <a:ext cx="79861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89%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4357F854-2AAC-3FCA-B7DA-23C462B18E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656813"/>
              </p:ext>
            </p:extLst>
          </p:nvPr>
        </p:nvGraphicFramePr>
        <p:xfrm>
          <a:off x="401683" y="2108578"/>
          <a:ext cx="5565775" cy="4361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E03E5DF-6C9C-52D6-EE7B-94C1EE624AFB}"/>
              </a:ext>
            </a:extLst>
          </p:cNvPr>
          <p:cNvSpPr txBox="1"/>
          <p:nvPr/>
        </p:nvSpPr>
        <p:spPr>
          <a:xfrm rot="16200000">
            <a:off x="3746158" y="4058335"/>
            <a:ext cx="79861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45%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5EC0F3F-2E1F-3EEB-A6D0-7288AFE3AD3F}"/>
              </a:ext>
            </a:extLst>
          </p:cNvPr>
          <p:cNvCxnSpPr/>
          <p:nvPr/>
        </p:nvCxnSpPr>
        <p:spPr>
          <a:xfrm>
            <a:off x="4563705" y="4153091"/>
            <a:ext cx="1706573" cy="0"/>
          </a:xfrm>
          <a:prstGeom prst="straightConnector1">
            <a:avLst/>
          </a:prstGeom>
          <a:ln w="101600">
            <a:solidFill>
              <a:srgbClr val="6F47E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6D113233-A380-8135-5210-6EEFDDCDFA21}"/>
              </a:ext>
            </a:extLst>
          </p:cNvPr>
          <p:cNvCxnSpPr>
            <a:cxnSpLocks/>
          </p:cNvCxnSpPr>
          <p:nvPr/>
        </p:nvCxnSpPr>
        <p:spPr>
          <a:xfrm>
            <a:off x="3978000" y="3708755"/>
            <a:ext cx="3636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0D92E18E-8BC4-7E00-B8AB-81A3194DA9CF}"/>
              </a:ext>
            </a:extLst>
          </p:cNvPr>
          <p:cNvCxnSpPr>
            <a:cxnSpLocks/>
          </p:cNvCxnSpPr>
          <p:nvPr/>
        </p:nvCxnSpPr>
        <p:spPr>
          <a:xfrm flipH="1">
            <a:off x="1825113" y="2804738"/>
            <a:ext cx="39299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F8A3E27-F6C4-847D-234E-BE9A0200C6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426067"/>
              </p:ext>
            </p:extLst>
          </p:nvPr>
        </p:nvGraphicFramePr>
        <p:xfrm>
          <a:off x="5105048" y="1886223"/>
          <a:ext cx="556577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155">
                  <a:extLst>
                    <a:ext uri="{9D8B030D-6E8A-4147-A177-3AD203B41FA5}">
                      <a16:colId xmlns:a16="http://schemas.microsoft.com/office/drawing/2014/main" val="104932562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2412376556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243043933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1393240746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2603988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72374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C029389-EE81-BBBD-2B00-C54695785514}"/>
              </a:ext>
            </a:extLst>
          </p:cNvPr>
          <p:cNvSpPr/>
          <p:nvPr/>
        </p:nvSpPr>
        <p:spPr>
          <a:xfrm>
            <a:off x="5247097" y="1973977"/>
            <a:ext cx="213360" cy="213360"/>
          </a:xfrm>
          <a:prstGeom prst="rect">
            <a:avLst/>
          </a:prstGeom>
          <a:solidFill>
            <a:srgbClr val="A559AA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FA5958-7404-825D-B7DA-D037A81189AE}"/>
              </a:ext>
            </a:extLst>
          </p:cNvPr>
          <p:cNvSpPr/>
          <p:nvPr/>
        </p:nvSpPr>
        <p:spPr>
          <a:xfrm>
            <a:off x="8565928" y="1973977"/>
            <a:ext cx="213360" cy="213360"/>
          </a:xfrm>
          <a:prstGeom prst="rect">
            <a:avLst/>
          </a:prstGeom>
          <a:solidFill>
            <a:srgbClr val="E02B35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FEF1248-1F04-9801-C319-6418AA20CFCA}"/>
              </a:ext>
            </a:extLst>
          </p:cNvPr>
          <p:cNvSpPr/>
          <p:nvPr/>
        </p:nvSpPr>
        <p:spPr>
          <a:xfrm>
            <a:off x="9680681" y="1973977"/>
            <a:ext cx="213360" cy="213360"/>
          </a:xfrm>
          <a:prstGeom prst="rect">
            <a:avLst/>
          </a:prstGeom>
          <a:solidFill>
            <a:srgbClr val="082A54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FCFD2A4-1E64-15F9-F332-4F1FD677B466}"/>
              </a:ext>
            </a:extLst>
          </p:cNvPr>
          <p:cNvSpPr/>
          <p:nvPr/>
        </p:nvSpPr>
        <p:spPr>
          <a:xfrm>
            <a:off x="7459651" y="1973977"/>
            <a:ext cx="213360" cy="213360"/>
          </a:xfrm>
          <a:prstGeom prst="rect">
            <a:avLst/>
          </a:prstGeom>
          <a:solidFill>
            <a:srgbClr val="F0C571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D816C41-7DCC-B425-1393-929EEB1B6B1B}"/>
              </a:ext>
            </a:extLst>
          </p:cNvPr>
          <p:cNvSpPr/>
          <p:nvPr/>
        </p:nvSpPr>
        <p:spPr>
          <a:xfrm>
            <a:off x="6353374" y="1973977"/>
            <a:ext cx="213360" cy="213360"/>
          </a:xfrm>
          <a:prstGeom prst="rect">
            <a:avLst/>
          </a:prstGeom>
          <a:solidFill>
            <a:srgbClr val="59A89C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BDAC5A-8391-179F-03A2-08C965D44D99}"/>
              </a:ext>
            </a:extLst>
          </p:cNvPr>
          <p:cNvSpPr txBox="1"/>
          <p:nvPr/>
        </p:nvSpPr>
        <p:spPr>
          <a:xfrm>
            <a:off x="5094628" y="2243245"/>
            <a:ext cx="10438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A559AA"/>
                </a:solidFill>
                <a:latin typeface="Cambria" panose="02040503050406030204" pitchFamily="18" charset="0"/>
              </a:rPr>
              <a:t>3.5 ms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0F580B-6390-88ED-526B-D4018AE3C085}"/>
              </a:ext>
            </a:extLst>
          </p:cNvPr>
          <p:cNvSpPr txBox="1"/>
          <p:nvPr/>
        </p:nvSpPr>
        <p:spPr>
          <a:xfrm>
            <a:off x="6203958" y="2243245"/>
            <a:ext cx="104387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59A89C"/>
                </a:solidFill>
                <a:latin typeface="Cambria" panose="02040503050406030204" pitchFamily="18" charset="0"/>
              </a:rPr>
              <a:t>7.0 ms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DA0C2F-169E-FB05-E37A-0DAF5D252443}"/>
              </a:ext>
            </a:extLst>
          </p:cNvPr>
          <p:cNvSpPr txBox="1"/>
          <p:nvPr/>
        </p:nvSpPr>
        <p:spPr>
          <a:xfrm>
            <a:off x="7200805" y="2243245"/>
            <a:ext cx="128753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b="1" dirty="0">
                <a:solidFill>
                  <a:srgbClr val="6F47E5"/>
                </a:solidFill>
                <a:latin typeface="Cambria" panose="02040503050406030204" pitchFamily="18" charset="0"/>
              </a:rPr>
              <a:t>10.5 ms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E1F9AD-7041-5983-6E6B-CBA76A430F2A}"/>
              </a:ext>
            </a:extLst>
          </p:cNvPr>
          <p:cNvSpPr txBox="1"/>
          <p:nvPr/>
        </p:nvSpPr>
        <p:spPr>
          <a:xfrm>
            <a:off x="8355613" y="2243245"/>
            <a:ext cx="12137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E02B35"/>
                </a:solidFill>
                <a:latin typeface="Cambria" panose="02040503050406030204" pitchFamily="18" charset="0"/>
              </a:rPr>
              <a:t>14.0 ms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5D01EE8-ABAC-F0E8-AD15-6E9BDA8C6270}"/>
              </a:ext>
            </a:extLst>
          </p:cNvPr>
          <p:cNvSpPr txBox="1"/>
          <p:nvPr/>
        </p:nvSpPr>
        <p:spPr>
          <a:xfrm>
            <a:off x="9457029" y="2243245"/>
            <a:ext cx="12137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082A54"/>
                </a:solidFill>
                <a:latin typeface="Cambria" panose="02040503050406030204" pitchFamily="18" charset="0"/>
              </a:rPr>
              <a:t>17.5 ms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4AC744E-6EA4-AA7C-B74B-E20FF8144748}"/>
              </a:ext>
            </a:extLst>
          </p:cNvPr>
          <p:cNvSpPr txBox="1"/>
          <p:nvPr/>
        </p:nvSpPr>
        <p:spPr>
          <a:xfrm>
            <a:off x="3187658" y="1808809"/>
            <a:ext cx="195649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KR" sz="2400" dirty="0">
                <a:latin typeface="Cambria" panose="02040503050406030204" pitchFamily="18" charset="0"/>
              </a:rPr>
              <a:t># of EP steps: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283963-D6D9-7CD3-A7FF-DF483F865B17}"/>
              </a:ext>
            </a:extLst>
          </p:cNvPr>
          <p:cNvSpPr txBox="1"/>
          <p:nvPr/>
        </p:nvSpPr>
        <p:spPr>
          <a:xfrm>
            <a:off x="1463786" y="2243245"/>
            <a:ext cx="368639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2400" i="0" dirty="0">
                <a:latin typeface="Cambria" panose="02040503050406030204" pitchFamily="18" charset="0"/>
              </a:rPr>
              <a:t>Total erase latency (</a:t>
            </a:r>
            <a:r>
              <a:rPr lang="en-US" sz="2400" i="0" dirty="0">
                <a:latin typeface="+mj-lt"/>
              </a:rPr>
              <a:t>∑ </a:t>
            </a:r>
            <a:r>
              <a:rPr lang="en-US" sz="2400" b="0" i="0" dirty="0" err="1">
                <a:latin typeface="Cambria" panose="02040503050406030204" pitchFamily="18" charset="0"/>
              </a:rPr>
              <a:t>tEP</a:t>
            </a:r>
            <a:r>
              <a:rPr lang="en-US" sz="2400" b="0" i="0" dirty="0">
                <a:latin typeface="Cambria" panose="02040503050406030204" pitchFamily="18" charset="0"/>
              </a:rPr>
              <a:t>)</a:t>
            </a:r>
            <a:r>
              <a:rPr lang="en-KR" sz="2400" dirty="0"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43A2F3A2-D7D3-7C65-78E0-8A3C13B184FB}"/>
              </a:ext>
            </a:extLst>
          </p:cNvPr>
          <p:cNvSpPr/>
          <p:nvPr/>
        </p:nvSpPr>
        <p:spPr>
          <a:xfrm>
            <a:off x="7283307" y="1900040"/>
            <a:ext cx="1138181" cy="781157"/>
          </a:xfrm>
          <a:prstGeom prst="roundRect">
            <a:avLst>
              <a:gd name="adj" fmla="val 6844"/>
            </a:avLst>
          </a:prstGeom>
          <a:noFill/>
          <a:ln w="50800">
            <a:solidFill>
              <a:srgbClr val="6F47E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0743392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905CE234-BE1F-1FA5-D749-D8DBFC5FBE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2556391"/>
              </p:ext>
            </p:extLst>
          </p:nvPr>
        </p:nvGraphicFramePr>
        <p:xfrm>
          <a:off x="5613002" y="1886223"/>
          <a:ext cx="556577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155">
                  <a:extLst>
                    <a:ext uri="{9D8B030D-6E8A-4147-A177-3AD203B41FA5}">
                      <a16:colId xmlns:a16="http://schemas.microsoft.com/office/drawing/2014/main" val="104932562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2412376556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243043933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1393240746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2603988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72374"/>
                  </a:ext>
                </a:extLst>
              </a:tr>
            </a:tbl>
          </a:graphicData>
        </a:graphic>
      </p:graphicFrame>
      <p:sp>
        <p:nvSpPr>
          <p:cNvPr id="32" name="Rectangle 31">
            <a:extLst>
              <a:ext uri="{FF2B5EF4-FFF2-40B4-BE49-F238E27FC236}">
                <a16:creationId xmlns:a16="http://schemas.microsoft.com/office/drawing/2014/main" id="{64D40C43-2481-0787-5702-0607B1A6DE5E}"/>
              </a:ext>
            </a:extLst>
          </p:cNvPr>
          <p:cNvSpPr/>
          <p:nvPr/>
        </p:nvSpPr>
        <p:spPr>
          <a:xfrm>
            <a:off x="5755051" y="1973977"/>
            <a:ext cx="213360" cy="213360"/>
          </a:xfrm>
          <a:prstGeom prst="rect">
            <a:avLst/>
          </a:prstGeom>
          <a:solidFill>
            <a:srgbClr val="A559AA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5971F1C-3E55-17A2-0EB0-54A52A2AA145}"/>
              </a:ext>
            </a:extLst>
          </p:cNvPr>
          <p:cNvSpPr/>
          <p:nvPr/>
        </p:nvSpPr>
        <p:spPr>
          <a:xfrm>
            <a:off x="9073882" y="1973977"/>
            <a:ext cx="213360" cy="213360"/>
          </a:xfrm>
          <a:prstGeom prst="rect">
            <a:avLst/>
          </a:prstGeom>
          <a:solidFill>
            <a:srgbClr val="E02B35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8A94556-6876-31CA-0255-2ED712B61868}"/>
              </a:ext>
            </a:extLst>
          </p:cNvPr>
          <p:cNvSpPr/>
          <p:nvPr/>
        </p:nvSpPr>
        <p:spPr>
          <a:xfrm>
            <a:off x="10188635" y="1973977"/>
            <a:ext cx="213360" cy="213360"/>
          </a:xfrm>
          <a:prstGeom prst="rect">
            <a:avLst/>
          </a:prstGeom>
          <a:solidFill>
            <a:srgbClr val="082A54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E785A06A-4FB4-71D9-158A-518F39856887}"/>
              </a:ext>
            </a:extLst>
          </p:cNvPr>
          <p:cNvSpPr/>
          <p:nvPr/>
        </p:nvSpPr>
        <p:spPr>
          <a:xfrm>
            <a:off x="7967605" y="1973977"/>
            <a:ext cx="213360" cy="213360"/>
          </a:xfrm>
          <a:prstGeom prst="rect">
            <a:avLst/>
          </a:prstGeom>
          <a:solidFill>
            <a:srgbClr val="F0C571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B55698B-409F-697A-24BA-456735819B9A}"/>
              </a:ext>
            </a:extLst>
          </p:cNvPr>
          <p:cNvSpPr/>
          <p:nvPr/>
        </p:nvSpPr>
        <p:spPr>
          <a:xfrm>
            <a:off x="6861328" y="1973977"/>
            <a:ext cx="213360" cy="213360"/>
          </a:xfrm>
          <a:prstGeom prst="rect">
            <a:avLst/>
          </a:prstGeom>
          <a:solidFill>
            <a:srgbClr val="59A89C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ACBB855-1B9B-A5EF-5690-FF3B926EF3DC}"/>
              </a:ext>
            </a:extLst>
          </p:cNvPr>
          <p:cNvSpPr txBox="1"/>
          <p:nvPr/>
        </p:nvSpPr>
        <p:spPr>
          <a:xfrm>
            <a:off x="5602582" y="2243245"/>
            <a:ext cx="10438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A559AA"/>
                </a:solidFill>
                <a:latin typeface="Cambria" panose="02040503050406030204" pitchFamily="18" charset="0"/>
              </a:rPr>
              <a:t>3.5 ms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934788F3-B399-01EC-6D40-BC1531DFC616}"/>
              </a:ext>
            </a:extLst>
          </p:cNvPr>
          <p:cNvSpPr txBox="1"/>
          <p:nvPr/>
        </p:nvSpPr>
        <p:spPr>
          <a:xfrm>
            <a:off x="6711912" y="2243245"/>
            <a:ext cx="104387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59A89C"/>
                </a:solidFill>
                <a:latin typeface="Cambria" panose="02040503050406030204" pitchFamily="18" charset="0"/>
              </a:rPr>
              <a:t>7.0 ms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ED658FB-4A42-5C88-A18B-3B253A2D02DF}"/>
              </a:ext>
            </a:extLst>
          </p:cNvPr>
          <p:cNvSpPr txBox="1"/>
          <p:nvPr/>
        </p:nvSpPr>
        <p:spPr>
          <a:xfrm>
            <a:off x="8863567" y="2243245"/>
            <a:ext cx="12137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E02B35"/>
                </a:solidFill>
                <a:latin typeface="Cambria" panose="02040503050406030204" pitchFamily="18" charset="0"/>
              </a:rPr>
              <a:t>14.0 ms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C7FA6C8-166A-46B9-6315-A5ECC3CA3BE4}"/>
              </a:ext>
            </a:extLst>
          </p:cNvPr>
          <p:cNvSpPr txBox="1"/>
          <p:nvPr/>
        </p:nvSpPr>
        <p:spPr>
          <a:xfrm>
            <a:off x="9964983" y="2243245"/>
            <a:ext cx="12137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082A54"/>
                </a:solidFill>
                <a:latin typeface="Cambria" panose="02040503050406030204" pitchFamily="18" charset="0"/>
              </a:rPr>
              <a:t>17.5 ms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77DD1E3B-C221-6FDB-B5E9-D15246BB24E9}"/>
              </a:ext>
            </a:extLst>
          </p:cNvPr>
          <p:cNvSpPr txBox="1"/>
          <p:nvPr/>
        </p:nvSpPr>
        <p:spPr>
          <a:xfrm>
            <a:off x="3695612" y="1808809"/>
            <a:ext cx="195649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KR" sz="2400" dirty="0">
                <a:latin typeface="Cambria" panose="02040503050406030204" pitchFamily="18" charset="0"/>
              </a:rPr>
              <a:t># of EP steps: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D605CEB-64FD-E0FF-6C22-095B372D8586}"/>
              </a:ext>
            </a:extLst>
          </p:cNvPr>
          <p:cNvSpPr txBox="1"/>
          <p:nvPr/>
        </p:nvSpPr>
        <p:spPr>
          <a:xfrm>
            <a:off x="1971740" y="2243245"/>
            <a:ext cx="368639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2400" i="0" dirty="0">
                <a:latin typeface="Cambria" panose="02040503050406030204" pitchFamily="18" charset="0"/>
              </a:rPr>
              <a:t>Total erase latency (</a:t>
            </a:r>
            <a:r>
              <a:rPr lang="en-US" sz="2400" i="0" dirty="0">
                <a:latin typeface="+mj-lt"/>
              </a:rPr>
              <a:t>∑ </a:t>
            </a:r>
            <a:r>
              <a:rPr lang="en-US" sz="2400" b="0" i="0" dirty="0" err="1">
                <a:latin typeface="Cambria" panose="02040503050406030204" pitchFamily="18" charset="0"/>
              </a:rPr>
              <a:t>tEP</a:t>
            </a:r>
            <a:r>
              <a:rPr lang="en-US" sz="2400" b="0" i="0" dirty="0">
                <a:latin typeface="Cambria" panose="02040503050406030204" pitchFamily="18" charset="0"/>
              </a:rPr>
              <a:t>)</a:t>
            </a:r>
            <a:r>
              <a:rPr lang="en-KR" sz="2400" dirty="0"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0190654-35BA-E648-67CF-63E20EABF608}"/>
              </a:ext>
            </a:extLst>
          </p:cNvPr>
          <p:cNvSpPr txBox="1"/>
          <p:nvPr/>
        </p:nvSpPr>
        <p:spPr>
          <a:xfrm>
            <a:off x="7745628" y="2243245"/>
            <a:ext cx="12137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F0C571"/>
                </a:solidFill>
                <a:latin typeface="Cambria" panose="02040503050406030204" pitchFamily="18" charset="0"/>
              </a:rPr>
              <a:t>10.5 ms</a:t>
            </a:r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67A52BE3-62A8-2CEF-2525-CEF714186E53}"/>
              </a:ext>
            </a:extLst>
          </p:cNvPr>
          <p:cNvSpPr/>
          <p:nvPr/>
        </p:nvSpPr>
        <p:spPr>
          <a:xfrm>
            <a:off x="7814743" y="1900041"/>
            <a:ext cx="1061328" cy="754064"/>
          </a:xfrm>
          <a:prstGeom prst="roundRect">
            <a:avLst>
              <a:gd name="adj" fmla="val 6844"/>
            </a:avLst>
          </a:prstGeom>
          <a:noFill/>
          <a:ln w="50800">
            <a:solidFill>
              <a:srgbClr val="6F47E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EA895CB-5B19-0D0A-C6A8-002ED96369DA}"/>
              </a:ext>
            </a:extLst>
          </p:cNvPr>
          <p:cNvSpPr txBox="1"/>
          <p:nvPr/>
        </p:nvSpPr>
        <p:spPr>
          <a:xfrm>
            <a:off x="10756669" y="2801848"/>
            <a:ext cx="79861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89%</a:t>
            </a:r>
          </a:p>
        </p:txBody>
      </p:sp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40F8B983-8C04-39AA-D574-EA80C30900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35203452"/>
              </p:ext>
            </p:extLst>
          </p:nvPr>
        </p:nvGraphicFramePr>
        <p:xfrm>
          <a:off x="401683" y="2108578"/>
          <a:ext cx="5565775" cy="4361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4F1F319-052F-AD7A-B612-EBC048C0B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Erase Latency Variation: Key Problem</a:t>
            </a:r>
            <a:endParaRPr lang="en-K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7F091-7029-5A1D-FC71-8908A8117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6F47E5"/>
                </a:solidFill>
                <a:highlight>
                  <a:srgbClr val="FFFFFF"/>
                </a:highlight>
                <a:latin typeface="Aptos SemiBold" panose="020B0004020202020204" pitchFamily="34" charset="0"/>
              </a:rPr>
              <a:t>Fixed</a:t>
            </a:r>
            <a:r>
              <a:rPr lang="en-US" dirty="0">
                <a:highlight>
                  <a:srgbClr val="FFFFFF"/>
                </a:highlight>
                <a:latin typeface="Aptos" panose="020B0004020202020204" pitchFamily="34" charset="0"/>
              </a:rPr>
              <a:t> latency of erase operation causes </a:t>
            </a:r>
            <a:r>
              <a:rPr lang="en-US" b="1" dirty="0">
                <a:solidFill>
                  <a:srgbClr val="6F47E5"/>
                </a:solidFill>
                <a:highlight>
                  <a:srgbClr val="FFFFFF"/>
                </a:highlight>
                <a:latin typeface="Aptos SemiBold" panose="020B0004020202020204" pitchFamily="34" charset="0"/>
              </a:rPr>
              <a:t>over-erase</a:t>
            </a:r>
            <a:endParaRPr lang="en-KR" b="1" dirty="0">
              <a:solidFill>
                <a:srgbClr val="6F47E5"/>
              </a:solidFill>
              <a:latin typeface="Aptos SemiBold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B5698-09C0-423F-4DFA-6B5CD2312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15</a:t>
            </a:r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1C17664E-6AA4-38CD-961A-CF5CD73E5F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6200813"/>
              </p:ext>
            </p:extLst>
          </p:nvPr>
        </p:nvGraphicFramePr>
        <p:xfrm>
          <a:off x="6082872" y="2405075"/>
          <a:ext cx="5829300" cy="43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E03E5DF-6C9C-52D6-EE7B-94C1EE624AFB}"/>
              </a:ext>
            </a:extLst>
          </p:cNvPr>
          <p:cNvSpPr txBox="1"/>
          <p:nvPr/>
        </p:nvSpPr>
        <p:spPr>
          <a:xfrm rot="16200000">
            <a:off x="3746158" y="4058335"/>
            <a:ext cx="79861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45%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A5D142C-A9D4-FAC2-792F-2619C4F9B23A}"/>
              </a:ext>
            </a:extLst>
          </p:cNvPr>
          <p:cNvSpPr/>
          <p:nvPr/>
        </p:nvSpPr>
        <p:spPr>
          <a:xfrm>
            <a:off x="7481455" y="2926081"/>
            <a:ext cx="3275214" cy="3075708"/>
          </a:xfrm>
          <a:prstGeom prst="roundRect">
            <a:avLst>
              <a:gd name="adj" fmla="val 6844"/>
            </a:avLst>
          </a:prstGeom>
          <a:noFill/>
          <a:ln w="50800">
            <a:solidFill>
              <a:srgbClr val="6F47E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99D2DC-3BDD-9A7D-1CA0-BFB17D662851}"/>
              </a:ext>
            </a:extLst>
          </p:cNvPr>
          <p:cNvSpPr txBox="1"/>
          <p:nvPr/>
        </p:nvSpPr>
        <p:spPr>
          <a:xfrm>
            <a:off x="8243534" y="2926080"/>
            <a:ext cx="175105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over-erase</a:t>
            </a:r>
            <a:r>
              <a:rPr lang="en-US" sz="2400" dirty="0">
                <a:solidFill>
                  <a:srgbClr val="6F47E5"/>
                </a:solidFill>
                <a:latin typeface="Cambria" panose="02040503050406030204" pitchFamily="18" charset="0"/>
              </a:rPr>
              <a:t>d</a:t>
            </a:r>
            <a:endParaRPr lang="en-KR" sz="2400" dirty="0">
              <a:solidFill>
                <a:srgbClr val="6F47E5"/>
              </a:solidFill>
              <a:latin typeface="Cambria" panose="02040503050406030204" pitchFamily="18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5EC0F3F-2E1F-3EEB-A6D0-7288AFE3AD3F}"/>
              </a:ext>
            </a:extLst>
          </p:cNvPr>
          <p:cNvCxnSpPr/>
          <p:nvPr/>
        </p:nvCxnSpPr>
        <p:spPr>
          <a:xfrm>
            <a:off x="4563705" y="4153091"/>
            <a:ext cx="1706573" cy="0"/>
          </a:xfrm>
          <a:prstGeom prst="straightConnector1">
            <a:avLst/>
          </a:prstGeom>
          <a:ln w="101600">
            <a:solidFill>
              <a:srgbClr val="6F47E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A0F4DA3-C29B-EC79-9688-9A1C4C3034BD}"/>
              </a:ext>
            </a:extLst>
          </p:cNvPr>
          <p:cNvSpPr/>
          <p:nvPr/>
        </p:nvSpPr>
        <p:spPr>
          <a:xfrm>
            <a:off x="364792" y="1394809"/>
            <a:ext cx="11502088" cy="4993623"/>
          </a:xfrm>
          <a:prstGeom prst="rect">
            <a:avLst/>
          </a:prstGeom>
          <a:solidFill>
            <a:schemeClr val="bg1">
              <a:alpha val="90000"/>
            </a:schemeClr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44EEDE01-0239-CCD3-9A64-C53277BA9CF5}"/>
              </a:ext>
            </a:extLst>
          </p:cNvPr>
          <p:cNvSpPr/>
          <p:nvPr/>
        </p:nvSpPr>
        <p:spPr>
          <a:xfrm>
            <a:off x="156950" y="1531188"/>
            <a:ext cx="11878101" cy="1869645"/>
          </a:xfrm>
          <a:prstGeom prst="roundRect">
            <a:avLst/>
          </a:prstGeom>
          <a:solidFill>
            <a:srgbClr val="6F47E5"/>
          </a:solidFill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KR" sz="4000" b="1" dirty="0">
                <a:solidFill>
                  <a:schemeClr val="bg1"/>
                </a:solidFill>
                <a:latin typeface="Aptos" panose="020B0004020202020204" pitchFamily="34" charset="0"/>
              </a:rPr>
              <a:t>Key problem:</a:t>
            </a:r>
          </a:p>
          <a:p>
            <a:pPr algn="ctr"/>
            <a:r>
              <a:rPr lang="en-KR" sz="4000" b="1" dirty="0">
                <a:solidFill>
                  <a:schemeClr val="bg1"/>
                </a:solidFill>
                <a:latin typeface="Aptos" panose="020B0004020202020204" pitchFamily="34" charset="0"/>
              </a:rPr>
              <a:t>Fixed latency </a:t>
            </a:r>
            <a:r>
              <a:rPr lang="en-KR" sz="4000" dirty="0">
                <a:solidFill>
                  <a:schemeClr val="bg1"/>
                </a:solidFill>
                <a:latin typeface="Aptos" panose="020B0004020202020204" pitchFamily="34" charset="0"/>
              </a:rPr>
              <a:t>of erase operation causes</a:t>
            </a:r>
            <a:br>
              <a:rPr lang="en-KR" sz="4000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KR" sz="4000" dirty="0">
                <a:solidFill>
                  <a:schemeClr val="bg1"/>
                </a:solidFill>
                <a:latin typeface="Aptos" panose="020B0004020202020204" pitchFamily="34" charset="0"/>
              </a:rPr>
              <a:t>unnecessary damages and delays</a:t>
            </a:r>
            <a:endParaRPr lang="en-KR" sz="40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407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" name="Chart 19">
            <a:extLst>
              <a:ext uri="{FF2B5EF4-FFF2-40B4-BE49-F238E27FC236}">
                <a16:creationId xmlns:a16="http://schemas.microsoft.com/office/drawing/2014/main" id="{40F8B983-8C04-39AA-D574-EA80C30900F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5366615"/>
              </p:ext>
            </p:extLst>
          </p:nvPr>
        </p:nvGraphicFramePr>
        <p:xfrm>
          <a:off x="401683" y="2108578"/>
          <a:ext cx="5565775" cy="4361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6AD8AF5D-147F-FC7A-1E79-14F92AA0572A}"/>
              </a:ext>
            </a:extLst>
          </p:cNvPr>
          <p:cNvGraphicFramePr>
            <a:graphicFrameLocks noGrp="1"/>
          </p:cNvGraphicFramePr>
          <p:nvPr/>
        </p:nvGraphicFramePr>
        <p:xfrm>
          <a:off x="5613002" y="1886223"/>
          <a:ext cx="556577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155">
                  <a:extLst>
                    <a:ext uri="{9D8B030D-6E8A-4147-A177-3AD203B41FA5}">
                      <a16:colId xmlns:a16="http://schemas.microsoft.com/office/drawing/2014/main" val="104932562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2412376556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243043933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1393240746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2603988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72374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4F1F319-052F-AD7A-B612-EBC048C0B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Erase Latency Variation: Key Problem</a:t>
            </a:r>
            <a:endParaRPr lang="en-K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57F091-7029-5A1D-FC71-8908A8117B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rgbClr val="6F47E5"/>
                </a:solidFill>
                <a:highlight>
                  <a:srgbClr val="FFFFFF"/>
                </a:highlight>
                <a:latin typeface="Aptos SemiBold" panose="020B0004020202020204" pitchFamily="34" charset="0"/>
              </a:rPr>
              <a:t>Fixed</a:t>
            </a:r>
            <a:r>
              <a:rPr lang="en-US" dirty="0">
                <a:highlight>
                  <a:srgbClr val="FFFFFF"/>
                </a:highlight>
                <a:latin typeface="Aptos" panose="020B0004020202020204" pitchFamily="34" charset="0"/>
              </a:rPr>
              <a:t> latency of erase operation causes </a:t>
            </a:r>
            <a:r>
              <a:rPr lang="en-US" b="1" dirty="0">
                <a:solidFill>
                  <a:srgbClr val="6F47E5"/>
                </a:solidFill>
                <a:highlight>
                  <a:srgbClr val="FFFFFF"/>
                </a:highlight>
                <a:latin typeface="Aptos SemiBold" panose="020B0004020202020204" pitchFamily="34" charset="0"/>
              </a:rPr>
              <a:t>over-erase</a:t>
            </a:r>
            <a:endParaRPr lang="en-KR" b="1" dirty="0">
              <a:solidFill>
                <a:srgbClr val="6F47E5"/>
              </a:solidFill>
              <a:latin typeface="Aptos SemiBold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8B5698-09C0-423F-4DFA-6B5CD2312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15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75F8109-8C67-3D25-D508-6A925790CECF}"/>
              </a:ext>
            </a:extLst>
          </p:cNvPr>
          <p:cNvSpPr/>
          <p:nvPr/>
        </p:nvSpPr>
        <p:spPr>
          <a:xfrm>
            <a:off x="5755051" y="1973977"/>
            <a:ext cx="213360" cy="213360"/>
          </a:xfrm>
          <a:prstGeom prst="rect">
            <a:avLst/>
          </a:prstGeom>
          <a:solidFill>
            <a:srgbClr val="A559AA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>
              <a:solidFill>
                <a:srgbClr val="A559AA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C84A961-C27F-9556-17DD-DAEA12EAE719}"/>
              </a:ext>
            </a:extLst>
          </p:cNvPr>
          <p:cNvSpPr/>
          <p:nvPr/>
        </p:nvSpPr>
        <p:spPr>
          <a:xfrm>
            <a:off x="9073882" y="1973977"/>
            <a:ext cx="213360" cy="213360"/>
          </a:xfrm>
          <a:prstGeom prst="rect">
            <a:avLst/>
          </a:prstGeom>
          <a:solidFill>
            <a:srgbClr val="E02B35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D4F8F18-2559-A92F-C511-0183B6F21656}"/>
              </a:ext>
            </a:extLst>
          </p:cNvPr>
          <p:cNvSpPr/>
          <p:nvPr/>
        </p:nvSpPr>
        <p:spPr>
          <a:xfrm>
            <a:off x="10188635" y="1973977"/>
            <a:ext cx="213360" cy="213360"/>
          </a:xfrm>
          <a:prstGeom prst="rect">
            <a:avLst/>
          </a:prstGeom>
          <a:solidFill>
            <a:srgbClr val="082A54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FC3C85-A633-9CE2-3639-5A1E1679DF56}"/>
              </a:ext>
            </a:extLst>
          </p:cNvPr>
          <p:cNvSpPr/>
          <p:nvPr/>
        </p:nvSpPr>
        <p:spPr>
          <a:xfrm>
            <a:off x="7967605" y="1973977"/>
            <a:ext cx="213360" cy="213360"/>
          </a:xfrm>
          <a:prstGeom prst="rect">
            <a:avLst/>
          </a:prstGeom>
          <a:solidFill>
            <a:srgbClr val="F0C571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50CE266-BDB8-0BD9-B5B1-D9ABA0A386BD}"/>
              </a:ext>
            </a:extLst>
          </p:cNvPr>
          <p:cNvSpPr/>
          <p:nvPr/>
        </p:nvSpPr>
        <p:spPr>
          <a:xfrm>
            <a:off x="6861328" y="1973977"/>
            <a:ext cx="213360" cy="213360"/>
          </a:xfrm>
          <a:prstGeom prst="rect">
            <a:avLst/>
          </a:prstGeom>
          <a:solidFill>
            <a:srgbClr val="59A89C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F545DB-3AA1-E76A-EA7E-A59030002909}"/>
              </a:ext>
            </a:extLst>
          </p:cNvPr>
          <p:cNvSpPr txBox="1"/>
          <p:nvPr/>
        </p:nvSpPr>
        <p:spPr>
          <a:xfrm>
            <a:off x="5602582" y="2243245"/>
            <a:ext cx="10438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A559AA"/>
                </a:solidFill>
                <a:latin typeface="Cambria" panose="02040503050406030204" pitchFamily="18" charset="0"/>
              </a:rPr>
              <a:t>3.5 ms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2396FB9-1588-408A-1200-63E436901A23}"/>
              </a:ext>
            </a:extLst>
          </p:cNvPr>
          <p:cNvSpPr txBox="1"/>
          <p:nvPr/>
        </p:nvSpPr>
        <p:spPr>
          <a:xfrm>
            <a:off x="6711912" y="2243245"/>
            <a:ext cx="104387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59A89C"/>
                </a:solidFill>
                <a:latin typeface="Cambria" panose="02040503050406030204" pitchFamily="18" charset="0"/>
              </a:rPr>
              <a:t>7.0 ms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5ED185-733D-92F1-E6D9-B2052E681D31}"/>
              </a:ext>
            </a:extLst>
          </p:cNvPr>
          <p:cNvSpPr txBox="1"/>
          <p:nvPr/>
        </p:nvSpPr>
        <p:spPr>
          <a:xfrm>
            <a:off x="7745628" y="2243245"/>
            <a:ext cx="12137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F0C571"/>
                </a:solidFill>
                <a:latin typeface="Cambria" panose="02040503050406030204" pitchFamily="18" charset="0"/>
              </a:rPr>
              <a:t>10.5 ms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171050F-1EA8-A964-EFEF-837B06C98FDB}"/>
              </a:ext>
            </a:extLst>
          </p:cNvPr>
          <p:cNvSpPr txBox="1"/>
          <p:nvPr/>
        </p:nvSpPr>
        <p:spPr>
          <a:xfrm>
            <a:off x="8863567" y="2243245"/>
            <a:ext cx="12137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E02B35"/>
                </a:solidFill>
                <a:latin typeface="Cambria" panose="02040503050406030204" pitchFamily="18" charset="0"/>
              </a:rPr>
              <a:t>14.0 ms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DF99CA4-9A25-7492-CA1A-E9F9C74AC162}"/>
              </a:ext>
            </a:extLst>
          </p:cNvPr>
          <p:cNvSpPr txBox="1"/>
          <p:nvPr/>
        </p:nvSpPr>
        <p:spPr>
          <a:xfrm>
            <a:off x="9964983" y="2243245"/>
            <a:ext cx="12137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082A54"/>
                </a:solidFill>
                <a:latin typeface="Cambria" panose="02040503050406030204" pitchFamily="18" charset="0"/>
              </a:rPr>
              <a:t>17.5 ms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10F759A-BABE-F95B-6DC1-EB753FDD137A}"/>
              </a:ext>
            </a:extLst>
          </p:cNvPr>
          <p:cNvSpPr txBox="1"/>
          <p:nvPr/>
        </p:nvSpPr>
        <p:spPr>
          <a:xfrm>
            <a:off x="999038" y="2243245"/>
            <a:ext cx="465909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2400" dirty="0">
                <a:latin typeface="Cambria" panose="02040503050406030204" pitchFamily="18" charset="0"/>
              </a:rPr>
              <a:t>T</a:t>
            </a:r>
            <a:r>
              <a:rPr lang="en-KR" sz="2400" dirty="0">
                <a:latin typeface="Cambria" panose="02040503050406030204" pitchFamily="18" charset="0"/>
              </a:rPr>
              <a:t>otal fixed latency of erase pulses: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4DBA75A-FD5E-0CC7-457A-531AA86A0923}"/>
              </a:ext>
            </a:extLst>
          </p:cNvPr>
          <p:cNvSpPr/>
          <p:nvPr/>
        </p:nvSpPr>
        <p:spPr>
          <a:xfrm>
            <a:off x="5357479" y="2822776"/>
            <a:ext cx="370115" cy="2599200"/>
          </a:xfrm>
          <a:prstGeom prst="rect">
            <a:avLst/>
          </a:prstGeom>
          <a:solidFill>
            <a:schemeClr val="bg1">
              <a:alpha val="90000"/>
            </a:schemeClr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170CDB-CDBD-BF53-DA38-E630305D1F33}"/>
              </a:ext>
            </a:extLst>
          </p:cNvPr>
          <p:cNvSpPr/>
          <p:nvPr/>
        </p:nvSpPr>
        <p:spPr>
          <a:xfrm>
            <a:off x="4669200" y="2822776"/>
            <a:ext cx="370115" cy="2599200"/>
          </a:xfrm>
          <a:prstGeom prst="rect">
            <a:avLst/>
          </a:prstGeom>
          <a:solidFill>
            <a:schemeClr val="bg1">
              <a:alpha val="90000"/>
            </a:schemeClr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34194A-459D-F276-3701-7FF8B36AD888}"/>
              </a:ext>
            </a:extLst>
          </p:cNvPr>
          <p:cNvSpPr/>
          <p:nvPr/>
        </p:nvSpPr>
        <p:spPr>
          <a:xfrm>
            <a:off x="3283200" y="2822776"/>
            <a:ext cx="370115" cy="2599200"/>
          </a:xfrm>
          <a:prstGeom prst="rect">
            <a:avLst/>
          </a:prstGeom>
          <a:solidFill>
            <a:schemeClr val="bg1">
              <a:alpha val="90000"/>
            </a:schemeClr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D5B589B-4CDC-6E64-D3BC-46A67578DCEF}"/>
              </a:ext>
            </a:extLst>
          </p:cNvPr>
          <p:cNvSpPr/>
          <p:nvPr/>
        </p:nvSpPr>
        <p:spPr>
          <a:xfrm>
            <a:off x="2592000" y="2822776"/>
            <a:ext cx="370115" cy="2599200"/>
          </a:xfrm>
          <a:prstGeom prst="rect">
            <a:avLst/>
          </a:prstGeom>
          <a:solidFill>
            <a:schemeClr val="bg1">
              <a:alpha val="90000"/>
            </a:schemeClr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03B906-A7E3-3CE1-24BD-F38CC9398139}"/>
              </a:ext>
            </a:extLst>
          </p:cNvPr>
          <p:cNvSpPr/>
          <p:nvPr/>
        </p:nvSpPr>
        <p:spPr>
          <a:xfrm>
            <a:off x="1900800" y="2822776"/>
            <a:ext cx="370115" cy="2599200"/>
          </a:xfrm>
          <a:prstGeom prst="rect">
            <a:avLst/>
          </a:prstGeom>
          <a:solidFill>
            <a:schemeClr val="bg1">
              <a:alpha val="90000"/>
            </a:schemeClr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992BB71-6A70-59AF-CCA2-91CCB451AB88}"/>
              </a:ext>
            </a:extLst>
          </p:cNvPr>
          <p:cNvSpPr/>
          <p:nvPr/>
        </p:nvSpPr>
        <p:spPr>
          <a:xfrm>
            <a:off x="3976458" y="2822776"/>
            <a:ext cx="370115" cy="871158"/>
          </a:xfrm>
          <a:prstGeom prst="rect">
            <a:avLst/>
          </a:prstGeom>
          <a:solidFill>
            <a:schemeClr val="bg1">
              <a:alpha val="90000"/>
            </a:schemeClr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B5C195F-F0A9-E9FD-CB8E-961CA691B55A}"/>
              </a:ext>
            </a:extLst>
          </p:cNvPr>
          <p:cNvSpPr/>
          <p:nvPr/>
        </p:nvSpPr>
        <p:spPr>
          <a:xfrm>
            <a:off x="3976458" y="4880794"/>
            <a:ext cx="370115" cy="541182"/>
          </a:xfrm>
          <a:prstGeom prst="rect">
            <a:avLst/>
          </a:prstGeom>
          <a:solidFill>
            <a:schemeClr val="bg1">
              <a:alpha val="90000"/>
            </a:schemeClr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aphicFrame>
        <p:nvGraphicFramePr>
          <p:cNvPr id="21" name="Chart 20">
            <a:extLst>
              <a:ext uri="{FF2B5EF4-FFF2-40B4-BE49-F238E27FC236}">
                <a16:creationId xmlns:a16="http://schemas.microsoft.com/office/drawing/2014/main" id="{1C17664E-6AA4-38CD-961A-CF5CD73E5F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52282169"/>
              </p:ext>
            </p:extLst>
          </p:nvPr>
        </p:nvGraphicFramePr>
        <p:xfrm>
          <a:off x="6082872" y="2405075"/>
          <a:ext cx="5829300" cy="43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3E03E5DF-6C9C-52D6-EE7B-94C1EE624AFB}"/>
              </a:ext>
            </a:extLst>
          </p:cNvPr>
          <p:cNvSpPr txBox="1"/>
          <p:nvPr/>
        </p:nvSpPr>
        <p:spPr>
          <a:xfrm rot="16200000">
            <a:off x="3746158" y="4058335"/>
            <a:ext cx="79861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45%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A5D142C-A9D4-FAC2-792F-2619C4F9B23A}"/>
              </a:ext>
            </a:extLst>
          </p:cNvPr>
          <p:cNvSpPr/>
          <p:nvPr/>
        </p:nvSpPr>
        <p:spPr>
          <a:xfrm>
            <a:off x="7481455" y="2926081"/>
            <a:ext cx="3275214" cy="3075708"/>
          </a:xfrm>
          <a:prstGeom prst="roundRect">
            <a:avLst>
              <a:gd name="adj" fmla="val 6844"/>
            </a:avLst>
          </a:prstGeom>
          <a:noFill/>
          <a:ln w="50800">
            <a:solidFill>
              <a:srgbClr val="6F47E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99D2DC-3BDD-9A7D-1CA0-BFB17D662851}"/>
              </a:ext>
            </a:extLst>
          </p:cNvPr>
          <p:cNvSpPr txBox="1"/>
          <p:nvPr/>
        </p:nvSpPr>
        <p:spPr>
          <a:xfrm>
            <a:off x="8243534" y="2926080"/>
            <a:ext cx="175105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over-erase</a:t>
            </a:r>
            <a:r>
              <a:rPr lang="en-US" sz="2400" dirty="0">
                <a:solidFill>
                  <a:srgbClr val="6F47E5"/>
                </a:solidFill>
                <a:latin typeface="Cambria" panose="02040503050406030204" pitchFamily="18" charset="0"/>
              </a:rPr>
              <a:t>d</a:t>
            </a:r>
            <a:endParaRPr lang="en-KR" sz="2400" dirty="0">
              <a:solidFill>
                <a:srgbClr val="6F47E5"/>
              </a:solidFill>
              <a:latin typeface="Cambria" panose="02040503050406030204" pitchFamily="18" charset="0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F7933C76-D2E7-58AD-72F8-2D484D7CB87C}"/>
              </a:ext>
            </a:extLst>
          </p:cNvPr>
          <p:cNvSpPr/>
          <p:nvPr/>
        </p:nvSpPr>
        <p:spPr>
          <a:xfrm>
            <a:off x="7814743" y="1900041"/>
            <a:ext cx="1061328" cy="754064"/>
          </a:xfrm>
          <a:prstGeom prst="roundRect">
            <a:avLst>
              <a:gd name="adj" fmla="val 6844"/>
            </a:avLst>
          </a:prstGeom>
          <a:noFill/>
          <a:ln w="50800">
            <a:solidFill>
              <a:srgbClr val="6F47E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9780D5-C459-435E-90E1-AB065971DBAF}"/>
              </a:ext>
            </a:extLst>
          </p:cNvPr>
          <p:cNvSpPr txBox="1"/>
          <p:nvPr/>
        </p:nvSpPr>
        <p:spPr>
          <a:xfrm>
            <a:off x="3193200" y="1808809"/>
            <a:ext cx="246368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KR" sz="2400" dirty="0">
                <a:latin typeface="Cambria" panose="02040503050406030204" pitchFamily="18" charset="0"/>
              </a:rPr>
              <a:t># of erase pulses: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5EC0F3F-2E1F-3EEB-A6D0-7288AFE3AD3F}"/>
              </a:ext>
            </a:extLst>
          </p:cNvPr>
          <p:cNvCxnSpPr/>
          <p:nvPr/>
        </p:nvCxnSpPr>
        <p:spPr>
          <a:xfrm>
            <a:off x="4563705" y="4153091"/>
            <a:ext cx="1706573" cy="0"/>
          </a:xfrm>
          <a:prstGeom prst="straightConnector1">
            <a:avLst/>
          </a:prstGeom>
          <a:ln w="101600">
            <a:solidFill>
              <a:srgbClr val="6F47E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FA0F4DA3-C29B-EC79-9688-9A1C4C3034BD}"/>
              </a:ext>
            </a:extLst>
          </p:cNvPr>
          <p:cNvSpPr/>
          <p:nvPr/>
        </p:nvSpPr>
        <p:spPr>
          <a:xfrm>
            <a:off x="364792" y="1271190"/>
            <a:ext cx="11502088" cy="5118358"/>
          </a:xfrm>
          <a:prstGeom prst="rect">
            <a:avLst/>
          </a:prstGeom>
          <a:solidFill>
            <a:schemeClr val="bg1">
              <a:alpha val="90000"/>
            </a:schemeClr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2E7B6C0F-431A-101D-58AE-9E34A301F240}"/>
              </a:ext>
            </a:extLst>
          </p:cNvPr>
          <p:cNvSpPr/>
          <p:nvPr/>
        </p:nvSpPr>
        <p:spPr>
          <a:xfrm>
            <a:off x="156950" y="1531188"/>
            <a:ext cx="11878101" cy="1869645"/>
          </a:xfrm>
          <a:prstGeom prst="roundRect">
            <a:avLst/>
          </a:prstGeom>
          <a:solidFill>
            <a:srgbClr val="6F47E5"/>
          </a:solidFill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KR" sz="4000" b="1" dirty="0">
                <a:solidFill>
                  <a:schemeClr val="bg1"/>
                </a:solidFill>
                <a:latin typeface="Aptos" panose="020B0004020202020204" pitchFamily="34" charset="0"/>
              </a:rPr>
              <a:t>Key problem: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ptos" panose="020B0004020202020204" pitchFamily="34" charset="0"/>
              </a:rPr>
              <a:t>F</a:t>
            </a:r>
            <a:r>
              <a:rPr lang="en-KR" sz="4000" b="1">
                <a:solidFill>
                  <a:schemeClr val="bg1"/>
                </a:solidFill>
                <a:latin typeface="Aptos" panose="020B0004020202020204" pitchFamily="34" charset="0"/>
              </a:rPr>
              <a:t>ixed </a:t>
            </a:r>
            <a:r>
              <a:rPr lang="en-KR" sz="4000" b="1" dirty="0">
                <a:solidFill>
                  <a:schemeClr val="bg1"/>
                </a:solidFill>
                <a:latin typeface="Aptos" panose="020B0004020202020204" pitchFamily="34" charset="0"/>
              </a:rPr>
              <a:t>latency </a:t>
            </a:r>
            <a:r>
              <a:rPr lang="en-KR" sz="4000" dirty="0">
                <a:solidFill>
                  <a:schemeClr val="bg1"/>
                </a:solidFill>
                <a:latin typeface="Aptos" panose="020B0004020202020204" pitchFamily="34" charset="0"/>
              </a:rPr>
              <a:t>of erase </a:t>
            </a:r>
            <a:r>
              <a:rPr lang="en-KR" sz="4000">
                <a:solidFill>
                  <a:schemeClr val="bg1"/>
                </a:solidFill>
                <a:latin typeface="Aptos" panose="020B0004020202020204" pitchFamily="34" charset="0"/>
              </a:rPr>
              <a:t>operation cause</a:t>
            </a:r>
            <a:r>
              <a:rPr lang="en-US" sz="4000" dirty="0">
                <a:solidFill>
                  <a:schemeClr val="bg1"/>
                </a:solidFill>
                <a:latin typeface="Aptos" panose="020B0004020202020204" pitchFamily="34" charset="0"/>
              </a:rPr>
              <a:t>s</a:t>
            </a:r>
            <a:br>
              <a:rPr lang="en-KR" sz="4000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KR" sz="4000" dirty="0">
                <a:solidFill>
                  <a:schemeClr val="bg1"/>
                </a:solidFill>
                <a:latin typeface="Aptos" panose="020B0004020202020204" pitchFamily="34" charset="0"/>
              </a:rPr>
              <a:t>unnecessary damages and delays</a:t>
            </a:r>
            <a:endParaRPr lang="en-KR" sz="4000" b="1" dirty="0">
              <a:solidFill>
                <a:schemeClr val="bg1"/>
              </a:solidFill>
              <a:latin typeface="Aptos" panose="020B0004020202020204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74ABEB31-E91D-7FF8-65CE-23AD9CA16D56}"/>
              </a:ext>
            </a:extLst>
          </p:cNvPr>
          <p:cNvSpPr/>
          <p:nvPr/>
        </p:nvSpPr>
        <p:spPr>
          <a:xfrm>
            <a:off x="156950" y="3774908"/>
            <a:ext cx="11878101" cy="1869645"/>
          </a:xfrm>
          <a:prstGeom prst="roundRect">
            <a:avLst/>
          </a:prstGeom>
          <a:solidFill>
            <a:srgbClr val="6F47E5"/>
          </a:solidFill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KR" sz="4000" b="1" dirty="0">
                <a:solidFill>
                  <a:schemeClr val="bg1"/>
                </a:solidFill>
                <a:latin typeface="Aptos" panose="020B0004020202020204" pitchFamily="34" charset="0"/>
              </a:rPr>
              <a:t>Goal:</a:t>
            </a:r>
          </a:p>
          <a:p>
            <a:pPr algn="ctr"/>
            <a:r>
              <a:rPr lang="en-US" sz="4000" b="1" dirty="0">
                <a:solidFill>
                  <a:schemeClr val="bg1"/>
                </a:solidFill>
                <a:latin typeface="Aptos" panose="020B0004020202020204" pitchFamily="34" charset="0"/>
              </a:rPr>
              <a:t>M</a:t>
            </a:r>
            <a:r>
              <a:rPr lang="en-KR" sz="4000" b="1" dirty="0">
                <a:solidFill>
                  <a:schemeClr val="bg1"/>
                </a:solidFill>
                <a:latin typeface="Aptos" panose="020B0004020202020204" pitchFamily="34" charset="0"/>
              </a:rPr>
              <a:t>inimize erase latency </a:t>
            </a:r>
            <a:r>
              <a:rPr lang="en-KR" sz="4000" dirty="0">
                <a:solidFill>
                  <a:schemeClr val="bg1"/>
                </a:solidFill>
                <a:latin typeface="Aptos" panose="020B0004020202020204" pitchFamily="34" charset="0"/>
              </a:rPr>
              <a:t>to improve</a:t>
            </a:r>
            <a:br>
              <a:rPr lang="en-KR" sz="4000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KR" sz="4000" dirty="0">
                <a:solidFill>
                  <a:schemeClr val="bg1"/>
                </a:solidFill>
                <a:latin typeface="Aptos" panose="020B0004020202020204" pitchFamily="34" charset="0"/>
              </a:rPr>
              <a:t>lifetime and I/O performance</a:t>
            </a:r>
          </a:p>
        </p:txBody>
      </p:sp>
    </p:spTree>
    <p:extLst>
      <p:ext uri="{BB962C8B-B14F-4D97-AF65-F5344CB8AC3E}">
        <p14:creationId xmlns:p14="http://schemas.microsoft.com/office/powerpoint/2010/main" val="1526469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71D43-7B8F-A8A9-0B3E-ED455FD33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05CB1-0FAC-22F1-EE39-97F5F1C8D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KR" sz="3500" b="1" dirty="0">
                <a:solidFill>
                  <a:schemeClr val="bg1">
                    <a:lumMod val="75000"/>
                  </a:schemeClr>
                </a:solidFill>
                <a:latin typeface="Aptos SemiBold" panose="020B0004020202020204" pitchFamily="34" charset="0"/>
              </a:rPr>
              <a:t>NAND Flash Basics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KR" sz="3500" b="1" dirty="0">
              <a:solidFill>
                <a:schemeClr val="bg1">
                  <a:lumMod val="75000"/>
                </a:schemeClr>
              </a:solidFill>
              <a:latin typeface="Aptos SemiBold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KR" sz="3500" b="1" dirty="0">
                <a:solidFill>
                  <a:schemeClr val="bg1">
                    <a:lumMod val="75000"/>
                  </a:schemeClr>
                </a:solidFill>
                <a:latin typeface="Aptos SemiBold" panose="020B0004020202020204" pitchFamily="34" charset="0"/>
              </a:rPr>
              <a:t>Erase Operation in Modern NAND Flash-Based SSDs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KR" sz="3500" b="1" dirty="0">
              <a:latin typeface="Aptos SemiBold" panose="020B0004020202020204" pitchFamily="34" charset="0"/>
            </a:endParaRP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KR" sz="3500" b="1" dirty="0">
                <a:solidFill>
                  <a:srgbClr val="6F47E5"/>
                </a:solidFill>
                <a:latin typeface="Aptos SemiBold" panose="020B0004020202020204" pitchFamily="34" charset="0"/>
              </a:rPr>
              <a:t>Adaptive Erase Operation (AERO)</a:t>
            </a:r>
          </a:p>
          <a:p>
            <a:pPr marL="1143000" lvl="1" indent="-457200">
              <a:buClr>
                <a:schemeClr val="tx1"/>
              </a:buClr>
            </a:pPr>
            <a:r>
              <a:rPr lang="en-KR" sz="3000" b="1" dirty="0">
                <a:solidFill>
                  <a:srgbClr val="6F47E5"/>
                </a:solidFill>
                <a:latin typeface="Aptos SemiBold" panose="020B0004020202020204" pitchFamily="34" charset="0"/>
              </a:rPr>
              <a:t>Fail-bit-count-based Erase Latency Prediction (FELP)</a:t>
            </a:r>
          </a:p>
          <a:p>
            <a:pPr marL="1143000" lvl="1" indent="-457200">
              <a:buClr>
                <a:schemeClr val="tx1"/>
              </a:buClr>
            </a:pPr>
            <a:r>
              <a:rPr lang="en-KR" sz="3000" b="1" dirty="0">
                <a:solidFill>
                  <a:srgbClr val="6F47E5"/>
                </a:solidFill>
                <a:latin typeface="Aptos SemiBold" panose="020B0004020202020204" pitchFamily="34" charset="0"/>
              </a:rPr>
              <a:t>Shallow Erasure</a:t>
            </a:r>
          </a:p>
          <a:p>
            <a:pPr marL="1143000" lvl="1" indent="-457200">
              <a:buClr>
                <a:schemeClr val="tx1"/>
              </a:buClr>
            </a:pPr>
            <a:r>
              <a:rPr lang="en-KR" sz="3000" b="1" dirty="0">
                <a:solidFill>
                  <a:srgbClr val="6F47E5"/>
                </a:solidFill>
                <a:latin typeface="Aptos SemiBold" panose="020B0004020202020204" pitchFamily="34" charset="0"/>
              </a:rPr>
              <a:t>Aggressive tEP Reduction</a:t>
            </a:r>
          </a:p>
          <a:p>
            <a:endParaRPr lang="en-KR" sz="3500" b="1" dirty="0">
              <a:latin typeface="Aptos SemiBold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KR" sz="3500" b="1" dirty="0">
                <a:latin typeface="Aptos SemiBold" panose="020B0004020202020204" pitchFamily="34" charset="0"/>
              </a:rPr>
              <a:t>Evaluation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CF605-F550-F821-1B5C-1B959D1F6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884432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E230A-F979-3E6D-69B4-6A8478D61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Adaptive Erase Operation (AERO)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07425-B970-FC57-296F-BA6761056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17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A1272B5-8B61-C7CA-2CEF-3D680D07941E}"/>
              </a:ext>
            </a:extLst>
          </p:cNvPr>
          <p:cNvGrpSpPr/>
          <p:nvPr/>
        </p:nvGrpSpPr>
        <p:grpSpPr>
          <a:xfrm>
            <a:off x="738168" y="4434441"/>
            <a:ext cx="5152287" cy="1724115"/>
            <a:chOff x="738168" y="4727484"/>
            <a:chExt cx="5152287" cy="1724115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B5CB39E-EBFD-9300-40C8-06E2D85741D5}"/>
                </a:ext>
              </a:extLst>
            </p:cNvPr>
            <p:cNvCxnSpPr>
              <a:cxnSpLocks/>
            </p:cNvCxnSpPr>
            <p:nvPr/>
          </p:nvCxnSpPr>
          <p:spPr>
            <a:xfrm>
              <a:off x="1195625" y="4727484"/>
              <a:ext cx="0" cy="1269687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96C8F08-F838-66F6-EFF0-BE07387322E5}"/>
                </a:ext>
              </a:extLst>
            </p:cNvPr>
            <p:cNvSpPr/>
            <p:nvPr/>
          </p:nvSpPr>
          <p:spPr>
            <a:xfrm>
              <a:off x="1659649" y="5630028"/>
              <a:ext cx="1260000" cy="360000"/>
            </a:xfrm>
            <a:prstGeom prst="rect">
              <a:avLst/>
            </a:prstGeom>
            <a:solidFill>
              <a:srgbClr val="298C8C"/>
            </a:solidFill>
            <a:ln w="25400">
              <a:solidFill>
                <a:srgbClr val="00000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A6D07B0-F661-8212-78DF-EEE74DFEAF74}"/>
                </a:ext>
              </a:extLst>
            </p:cNvPr>
            <p:cNvSpPr/>
            <p:nvPr/>
          </p:nvSpPr>
          <p:spPr>
            <a:xfrm>
              <a:off x="3184599" y="5684334"/>
              <a:ext cx="308848" cy="305699"/>
            </a:xfrm>
            <a:prstGeom prst="rect">
              <a:avLst/>
            </a:prstGeom>
            <a:solidFill>
              <a:srgbClr val="F1A226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42E196C-288F-F276-54CA-C4DEF54BD207}"/>
                </a:ext>
              </a:extLst>
            </p:cNvPr>
            <p:cNvSpPr txBox="1"/>
            <p:nvPr/>
          </p:nvSpPr>
          <p:spPr>
            <a:xfrm rot="16200000">
              <a:off x="391856" y="5131495"/>
              <a:ext cx="1154290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Voltage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C5281A4-3039-CB3D-F36C-74805DD9E416}"/>
                </a:ext>
              </a:extLst>
            </p:cNvPr>
            <p:cNvSpPr txBox="1"/>
            <p:nvPr/>
          </p:nvSpPr>
          <p:spPr>
            <a:xfrm>
              <a:off x="5014445" y="5989934"/>
              <a:ext cx="859531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Time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12E2F84-ACC8-B800-7157-6D68897EC5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5625" y="5990028"/>
              <a:ext cx="469483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62B30BD5-1A5B-E3C1-D2AD-26745C273011}"/>
              </a:ext>
            </a:extLst>
          </p:cNvPr>
          <p:cNvSpPr txBox="1"/>
          <p:nvPr/>
        </p:nvSpPr>
        <p:spPr>
          <a:xfrm>
            <a:off x="2291927" y="2154329"/>
            <a:ext cx="204479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b="1" dirty="0">
                <a:latin typeface="Cambria" panose="02040503050406030204" pitchFamily="18" charset="0"/>
              </a:rPr>
              <a:t>Fixed latency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A0DE1986-9EE0-EEFE-D4D2-4E7B25F2746C}"/>
              </a:ext>
            </a:extLst>
          </p:cNvPr>
          <p:cNvCxnSpPr/>
          <p:nvPr/>
        </p:nvCxnSpPr>
        <p:spPr>
          <a:xfrm>
            <a:off x="6096000" y="2268466"/>
            <a:ext cx="1" cy="388910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WL0">
            <a:extLst>
              <a:ext uri="{FF2B5EF4-FFF2-40B4-BE49-F238E27FC236}">
                <a16:creationId xmlns:a16="http://schemas.microsoft.com/office/drawing/2014/main" id="{C1DF38DF-B0BB-66F0-506F-7CFFC8322669}"/>
              </a:ext>
            </a:extLst>
          </p:cNvPr>
          <p:cNvGrpSpPr/>
          <p:nvPr/>
        </p:nvGrpSpPr>
        <p:grpSpPr>
          <a:xfrm>
            <a:off x="783472" y="3500924"/>
            <a:ext cx="5106983" cy="461665"/>
            <a:chOff x="3224217" y="3244334"/>
            <a:chExt cx="5106983" cy="461665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08E630C-0556-334A-7D34-137ACF1F7373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3429000"/>
              <a:ext cx="43252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CB6F34A-BFF1-C91D-6E8B-561D45B4A6A4}"/>
                </a:ext>
              </a:extLst>
            </p:cNvPr>
            <p:cNvSpPr txBox="1"/>
            <p:nvPr/>
          </p:nvSpPr>
          <p:spPr>
            <a:xfrm>
              <a:off x="3224217" y="3244334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latin typeface="Cambria" panose="02040503050406030204" pitchFamily="18" charset="0"/>
                </a:rPr>
                <a:t>WL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453D89F-4508-BCB6-9207-8AF99751264E}"/>
              </a:ext>
            </a:extLst>
          </p:cNvPr>
          <p:cNvCxnSpPr>
            <a:cxnSpLocks/>
          </p:cNvCxnSpPr>
          <p:nvPr/>
        </p:nvCxnSpPr>
        <p:spPr>
          <a:xfrm>
            <a:off x="2506938" y="3216934"/>
            <a:ext cx="0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D168A93-0A32-5578-6D01-389F3A0FADAC}"/>
              </a:ext>
            </a:extLst>
          </p:cNvPr>
          <p:cNvCxnSpPr>
            <a:cxnSpLocks/>
          </p:cNvCxnSpPr>
          <p:nvPr/>
        </p:nvCxnSpPr>
        <p:spPr>
          <a:xfrm flipH="1">
            <a:off x="3268568" y="3216934"/>
            <a:ext cx="6277" cy="1106921"/>
          </a:xfrm>
          <a:prstGeom prst="line">
            <a:avLst/>
          </a:prstGeom>
          <a:ln w="50800">
            <a:solidFill>
              <a:srgbClr val="F1A22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C728358-77BD-F138-0EC6-302A55FCCEC5}"/>
              </a:ext>
            </a:extLst>
          </p:cNvPr>
          <p:cNvCxnSpPr>
            <a:cxnSpLocks/>
          </p:cNvCxnSpPr>
          <p:nvPr/>
        </p:nvCxnSpPr>
        <p:spPr>
          <a:xfrm>
            <a:off x="4810657" y="3216934"/>
            <a:ext cx="0" cy="1106921"/>
          </a:xfrm>
          <a:prstGeom prst="line">
            <a:avLst/>
          </a:prstGeom>
          <a:ln w="50800">
            <a:solidFill>
              <a:srgbClr val="F1A22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74CDA60-B4C0-84AB-D357-8ABF9B92C345}"/>
              </a:ext>
            </a:extLst>
          </p:cNvPr>
          <p:cNvCxnSpPr>
            <a:cxnSpLocks/>
          </p:cNvCxnSpPr>
          <p:nvPr/>
        </p:nvCxnSpPr>
        <p:spPr>
          <a:xfrm>
            <a:off x="4042751" y="3216934"/>
            <a:ext cx="0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7" name="Cells (WL0)">
            <a:extLst>
              <a:ext uri="{FF2B5EF4-FFF2-40B4-BE49-F238E27FC236}">
                <a16:creationId xmlns:a16="http://schemas.microsoft.com/office/drawing/2014/main" id="{582DB03E-880F-A9CD-2814-300F84E49F95}"/>
              </a:ext>
            </a:extLst>
          </p:cNvPr>
          <p:cNvGrpSpPr/>
          <p:nvPr/>
        </p:nvGrpSpPr>
        <p:grpSpPr>
          <a:xfrm>
            <a:off x="2217655" y="3395790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858B5CD-BC06-0E51-A116-4C1E2B8B167A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4924741-28E6-D84F-4FF4-F865191B7038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BE556E-BB46-C98C-4B5B-25332D135796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DF038B4-3EE1-3BC7-9582-BD5D3F18292B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 dirty="0"/>
            </a:p>
          </p:txBody>
        </p:sp>
      </p:grpSp>
      <p:grpSp>
        <p:nvGrpSpPr>
          <p:cNvPr id="50" name="BL0">
            <a:extLst>
              <a:ext uri="{FF2B5EF4-FFF2-40B4-BE49-F238E27FC236}">
                <a16:creationId xmlns:a16="http://schemas.microsoft.com/office/drawing/2014/main" id="{0167FBC4-9631-FBF7-3246-733412746258}"/>
              </a:ext>
            </a:extLst>
          </p:cNvPr>
          <p:cNvGrpSpPr/>
          <p:nvPr/>
        </p:nvGrpSpPr>
        <p:grpSpPr>
          <a:xfrm>
            <a:off x="2506938" y="2623738"/>
            <a:ext cx="710220" cy="1944695"/>
            <a:chOff x="4947683" y="1963737"/>
            <a:chExt cx="710220" cy="194469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F962FA7-021D-692A-4F1D-E593258BC778}"/>
                </a:ext>
              </a:extLst>
            </p:cNvPr>
            <p:cNvSpPr txBox="1"/>
            <p:nvPr/>
          </p:nvSpPr>
          <p:spPr>
            <a:xfrm>
              <a:off x="5006763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  <p:grpSp>
          <p:nvGrpSpPr>
            <p:cNvPr id="52" name="BL0">
              <a:extLst>
                <a:ext uri="{FF2B5EF4-FFF2-40B4-BE49-F238E27FC236}">
                  <a16:creationId xmlns:a16="http://schemas.microsoft.com/office/drawing/2014/main" id="{7B9808EC-B333-2D34-8990-047CF5912BE8}"/>
                </a:ext>
              </a:extLst>
            </p:cNvPr>
            <p:cNvGrpSpPr/>
            <p:nvPr/>
          </p:nvGrpSpPr>
          <p:grpSpPr>
            <a:xfrm>
              <a:off x="4947683" y="2324911"/>
              <a:ext cx="386687" cy="1583521"/>
              <a:chOff x="4947683" y="2324911"/>
              <a:chExt cx="386687" cy="1583521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AD4D157D-7B2A-E748-E5F8-45FF1D163D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4370" y="2324911"/>
                <a:ext cx="0" cy="15835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8D0AB9EF-388F-9A9D-84A6-859D12CE00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768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BL1">
            <a:extLst>
              <a:ext uri="{FF2B5EF4-FFF2-40B4-BE49-F238E27FC236}">
                <a16:creationId xmlns:a16="http://schemas.microsoft.com/office/drawing/2014/main" id="{D11DAEC0-0A02-0354-5FC0-5AB67F684DF5}"/>
              </a:ext>
            </a:extLst>
          </p:cNvPr>
          <p:cNvGrpSpPr/>
          <p:nvPr/>
        </p:nvGrpSpPr>
        <p:grpSpPr>
          <a:xfrm>
            <a:off x="3268568" y="2623738"/>
            <a:ext cx="731940" cy="1944695"/>
            <a:chOff x="5709313" y="1963737"/>
            <a:chExt cx="731940" cy="1944695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691BE25-6F93-EE3F-F326-EEF3B9AFADEA}"/>
                </a:ext>
              </a:extLst>
            </p:cNvPr>
            <p:cNvSpPr txBox="1"/>
            <p:nvPr/>
          </p:nvSpPr>
          <p:spPr>
            <a:xfrm>
              <a:off x="5764465" y="1963737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b="1" dirty="0">
                  <a:solidFill>
                    <a:srgbClr val="F1A226"/>
                  </a:solidFill>
                  <a:latin typeface="Cambria" panose="02040503050406030204" pitchFamily="18" charset="0"/>
                </a:rPr>
                <a:t>BL</a:t>
              </a:r>
              <a:r>
                <a:rPr lang="en-KR" sz="2400" b="1" baseline="-25000" dirty="0">
                  <a:solidFill>
                    <a:srgbClr val="F1A226"/>
                  </a:solidFill>
                  <a:latin typeface="Cambria" panose="02040503050406030204" pitchFamily="18" charset="0"/>
                </a:rPr>
                <a:t>1</a:t>
              </a:r>
            </a:p>
          </p:txBody>
        </p:sp>
        <p:grpSp>
          <p:nvGrpSpPr>
            <p:cNvPr id="57" name="BL1">
              <a:extLst>
                <a:ext uri="{FF2B5EF4-FFF2-40B4-BE49-F238E27FC236}">
                  <a16:creationId xmlns:a16="http://schemas.microsoft.com/office/drawing/2014/main" id="{DEA82D0A-F5C3-A0BE-B3C3-7D2A02EC982E}"/>
                </a:ext>
              </a:extLst>
            </p:cNvPr>
            <p:cNvGrpSpPr/>
            <p:nvPr/>
          </p:nvGrpSpPr>
          <p:grpSpPr>
            <a:xfrm>
              <a:off x="5709313" y="2324911"/>
              <a:ext cx="390230" cy="1583521"/>
              <a:chOff x="5709313" y="2324911"/>
              <a:chExt cx="390230" cy="1583521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60DFA3B6-87E6-826D-8237-AAE5F63FF1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9543" y="2324911"/>
                <a:ext cx="0" cy="1583521"/>
              </a:xfrm>
              <a:prstGeom prst="line">
                <a:avLst/>
              </a:prstGeom>
              <a:ln w="50800">
                <a:solidFill>
                  <a:srgbClr val="F1A22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DE2E212C-B053-EFC4-CB08-AF573297B0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09313" y="2556933"/>
                <a:ext cx="386687" cy="0"/>
              </a:xfrm>
              <a:prstGeom prst="line">
                <a:avLst/>
              </a:prstGeom>
              <a:ln w="50800">
                <a:solidFill>
                  <a:srgbClr val="F1A22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BL2">
            <a:extLst>
              <a:ext uri="{FF2B5EF4-FFF2-40B4-BE49-F238E27FC236}">
                <a16:creationId xmlns:a16="http://schemas.microsoft.com/office/drawing/2014/main" id="{396E30D1-6982-DB71-A5F1-567B421F492D}"/>
              </a:ext>
            </a:extLst>
          </p:cNvPr>
          <p:cNvGrpSpPr/>
          <p:nvPr/>
        </p:nvGrpSpPr>
        <p:grpSpPr>
          <a:xfrm>
            <a:off x="4040017" y="2623738"/>
            <a:ext cx="711615" cy="1944695"/>
            <a:chOff x="6480762" y="1963737"/>
            <a:chExt cx="711615" cy="194469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A97873A-BD92-1C27-E17F-A39F8FC60A4E}"/>
                </a:ext>
              </a:extLst>
            </p:cNvPr>
            <p:cNvSpPr txBox="1"/>
            <p:nvPr/>
          </p:nvSpPr>
          <p:spPr>
            <a:xfrm>
              <a:off x="6541237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2</a:t>
              </a:r>
            </a:p>
          </p:txBody>
        </p:sp>
        <p:grpSp>
          <p:nvGrpSpPr>
            <p:cNvPr id="62" name="BL2">
              <a:extLst>
                <a:ext uri="{FF2B5EF4-FFF2-40B4-BE49-F238E27FC236}">
                  <a16:creationId xmlns:a16="http://schemas.microsoft.com/office/drawing/2014/main" id="{8B7C9159-0A2F-B8D3-BFC1-D85A65ACF464}"/>
                </a:ext>
              </a:extLst>
            </p:cNvPr>
            <p:cNvGrpSpPr/>
            <p:nvPr/>
          </p:nvGrpSpPr>
          <p:grpSpPr>
            <a:xfrm>
              <a:off x="6480762" y="2324911"/>
              <a:ext cx="386687" cy="1583521"/>
              <a:chOff x="6480762" y="2324911"/>
              <a:chExt cx="386687" cy="1583521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6CF93352-722E-2514-FCEC-CADDDB0836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67449" y="2324911"/>
                <a:ext cx="0" cy="15835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F4ECEEDE-FF7F-7831-E0C0-E69999DAF4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076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BL3">
            <a:extLst>
              <a:ext uri="{FF2B5EF4-FFF2-40B4-BE49-F238E27FC236}">
                <a16:creationId xmlns:a16="http://schemas.microsoft.com/office/drawing/2014/main" id="{40B7C289-C10B-3EAA-31CB-C9873F13B5E6}"/>
              </a:ext>
            </a:extLst>
          </p:cNvPr>
          <p:cNvGrpSpPr/>
          <p:nvPr/>
        </p:nvGrpSpPr>
        <p:grpSpPr>
          <a:xfrm>
            <a:off x="4810657" y="2623738"/>
            <a:ext cx="730104" cy="1946871"/>
            <a:chOff x="7251402" y="1963737"/>
            <a:chExt cx="730104" cy="1946871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0A87829-CA68-C154-A1E8-05448E8807B9}"/>
                </a:ext>
              </a:extLst>
            </p:cNvPr>
            <p:cNvSpPr txBox="1"/>
            <p:nvPr/>
          </p:nvSpPr>
          <p:spPr>
            <a:xfrm>
              <a:off x="7304718" y="1963737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b="1" dirty="0">
                  <a:solidFill>
                    <a:srgbClr val="F1A226"/>
                  </a:solidFill>
                  <a:latin typeface="Cambria" panose="02040503050406030204" pitchFamily="18" charset="0"/>
                </a:rPr>
                <a:t>BL</a:t>
              </a:r>
              <a:r>
                <a:rPr lang="en-KR" sz="2400" b="1" baseline="-25000" dirty="0">
                  <a:solidFill>
                    <a:srgbClr val="F1A226"/>
                  </a:solidFill>
                  <a:latin typeface="Cambria" panose="02040503050406030204" pitchFamily="18" charset="0"/>
                </a:rPr>
                <a:t>3</a:t>
              </a:r>
            </a:p>
          </p:txBody>
        </p:sp>
        <p:grpSp>
          <p:nvGrpSpPr>
            <p:cNvPr id="67" name="BL3">
              <a:extLst>
                <a:ext uri="{FF2B5EF4-FFF2-40B4-BE49-F238E27FC236}">
                  <a16:creationId xmlns:a16="http://schemas.microsoft.com/office/drawing/2014/main" id="{D41B6F1C-A736-B256-9AB1-7B1C6D1AE241}"/>
                </a:ext>
              </a:extLst>
            </p:cNvPr>
            <p:cNvGrpSpPr/>
            <p:nvPr/>
          </p:nvGrpSpPr>
          <p:grpSpPr>
            <a:xfrm>
              <a:off x="7251402" y="2324911"/>
              <a:ext cx="391710" cy="1585697"/>
              <a:chOff x="7251402" y="2324911"/>
              <a:chExt cx="391710" cy="1585697"/>
            </a:xfrm>
          </p:grpSpPr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A99E29C7-7008-82B9-65AA-5B855490DF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3112" y="2324911"/>
                <a:ext cx="0" cy="1585697"/>
              </a:xfrm>
              <a:prstGeom prst="line">
                <a:avLst/>
              </a:prstGeom>
              <a:ln w="50800">
                <a:solidFill>
                  <a:srgbClr val="F1A22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F9015D47-7BBF-D54A-706A-175B751CBF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1402" y="2556933"/>
                <a:ext cx="386687" cy="0"/>
              </a:xfrm>
              <a:prstGeom prst="line">
                <a:avLst/>
              </a:prstGeom>
              <a:ln w="50800">
                <a:solidFill>
                  <a:srgbClr val="F1A22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7E8115E9-74B0-5222-05B5-BF39FAA15148}"/>
              </a:ext>
            </a:extLst>
          </p:cNvPr>
          <p:cNvSpPr/>
          <p:nvPr/>
        </p:nvSpPr>
        <p:spPr>
          <a:xfrm>
            <a:off x="1918623" y="3113090"/>
            <a:ext cx="3680713" cy="1325558"/>
          </a:xfrm>
          <a:prstGeom prst="roundRect">
            <a:avLst/>
          </a:prstGeom>
          <a:ln w="50800">
            <a:solidFill>
              <a:srgbClr val="F1A2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C6AAD116-D907-10C3-A3A3-9127F5838D1C}"/>
              </a:ext>
            </a:extLst>
          </p:cNvPr>
          <p:cNvSpPr/>
          <p:nvPr/>
        </p:nvSpPr>
        <p:spPr>
          <a:xfrm>
            <a:off x="3026448" y="3831416"/>
            <a:ext cx="499260" cy="144052"/>
          </a:xfrm>
          <a:custGeom>
            <a:avLst/>
            <a:gdLst>
              <a:gd name="connsiteX0" fmla="*/ 0 w 499260"/>
              <a:gd name="connsiteY0" fmla="*/ 0 h 144052"/>
              <a:gd name="connsiteX1" fmla="*/ 499260 w 499260"/>
              <a:gd name="connsiteY1" fmla="*/ 0 h 144052"/>
              <a:gd name="connsiteX2" fmla="*/ 490619 w 499260"/>
              <a:gd name="connsiteY2" fmla="*/ 15919 h 144052"/>
              <a:gd name="connsiteX3" fmla="*/ 249630 w 499260"/>
              <a:gd name="connsiteY3" fmla="*/ 144052 h 144052"/>
              <a:gd name="connsiteX4" fmla="*/ 8641 w 499260"/>
              <a:gd name="connsiteY4" fmla="*/ 15919 h 1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60" h="144052">
                <a:moveTo>
                  <a:pt x="0" y="0"/>
                </a:moveTo>
                <a:lnTo>
                  <a:pt x="499260" y="0"/>
                </a:lnTo>
                <a:lnTo>
                  <a:pt x="490619" y="15919"/>
                </a:lnTo>
                <a:cubicBezTo>
                  <a:pt x="438392" y="93226"/>
                  <a:pt x="349947" y="144052"/>
                  <a:pt x="249630" y="144052"/>
                </a:cubicBezTo>
                <a:cubicBezTo>
                  <a:pt x="149313" y="144052"/>
                  <a:pt x="60868" y="93226"/>
                  <a:pt x="8641" y="1591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22235217-F3A7-5C7A-00AE-C396D406CD4B}"/>
              </a:ext>
            </a:extLst>
          </p:cNvPr>
          <p:cNvSpPr/>
          <p:nvPr/>
        </p:nvSpPr>
        <p:spPr>
          <a:xfrm>
            <a:off x="4563648" y="3831416"/>
            <a:ext cx="499260" cy="144052"/>
          </a:xfrm>
          <a:custGeom>
            <a:avLst/>
            <a:gdLst>
              <a:gd name="connsiteX0" fmla="*/ 0 w 499260"/>
              <a:gd name="connsiteY0" fmla="*/ 0 h 144052"/>
              <a:gd name="connsiteX1" fmla="*/ 499260 w 499260"/>
              <a:gd name="connsiteY1" fmla="*/ 0 h 144052"/>
              <a:gd name="connsiteX2" fmla="*/ 490620 w 499260"/>
              <a:gd name="connsiteY2" fmla="*/ 15919 h 144052"/>
              <a:gd name="connsiteX3" fmla="*/ 249630 w 499260"/>
              <a:gd name="connsiteY3" fmla="*/ 144052 h 144052"/>
              <a:gd name="connsiteX4" fmla="*/ 8641 w 499260"/>
              <a:gd name="connsiteY4" fmla="*/ 15919 h 1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60" h="144052">
                <a:moveTo>
                  <a:pt x="0" y="0"/>
                </a:moveTo>
                <a:lnTo>
                  <a:pt x="499260" y="0"/>
                </a:lnTo>
                <a:lnTo>
                  <a:pt x="490620" y="15919"/>
                </a:lnTo>
                <a:cubicBezTo>
                  <a:pt x="438393" y="93226"/>
                  <a:pt x="349947" y="144052"/>
                  <a:pt x="249630" y="144052"/>
                </a:cubicBezTo>
                <a:cubicBezTo>
                  <a:pt x="149313" y="144052"/>
                  <a:pt x="60868" y="93226"/>
                  <a:pt x="8641" y="1591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F69B9D2-EF36-3BE0-5F33-B002D49BDB64}"/>
              </a:ext>
            </a:extLst>
          </p:cNvPr>
          <p:cNvSpPr/>
          <p:nvPr/>
        </p:nvSpPr>
        <p:spPr>
          <a:xfrm>
            <a:off x="2984455" y="3396001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1AA3C01-C55C-61C8-619B-C599A507B8C9}"/>
              </a:ext>
            </a:extLst>
          </p:cNvPr>
          <p:cNvSpPr/>
          <p:nvPr/>
        </p:nvSpPr>
        <p:spPr>
          <a:xfrm>
            <a:off x="4521655" y="3396001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79E2AA3D-6855-DB15-812F-A5464DEF0F0D}"/>
              </a:ext>
            </a:extLst>
          </p:cNvPr>
          <p:cNvSpPr/>
          <p:nvPr/>
        </p:nvSpPr>
        <p:spPr>
          <a:xfrm>
            <a:off x="4522655" y="3394800"/>
            <a:ext cx="581246" cy="581246"/>
          </a:xfrm>
          <a:prstGeom prst="ellipse">
            <a:avLst/>
          </a:prstGeom>
          <a:noFill/>
          <a:ln w="50800">
            <a:solidFill>
              <a:srgbClr val="F1A2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E45DA140-1BC9-FCBA-03AC-56BB5E09E96C}"/>
              </a:ext>
            </a:extLst>
          </p:cNvPr>
          <p:cNvSpPr/>
          <p:nvPr/>
        </p:nvSpPr>
        <p:spPr>
          <a:xfrm>
            <a:off x="2985455" y="3394800"/>
            <a:ext cx="581246" cy="581246"/>
          </a:xfrm>
          <a:prstGeom prst="ellipse">
            <a:avLst/>
          </a:prstGeom>
          <a:noFill/>
          <a:ln w="50800">
            <a:solidFill>
              <a:srgbClr val="F1A2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92041-C7DA-55AE-8383-0C2B7FBB7E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730" y="1362726"/>
            <a:ext cx="11046541" cy="4993623"/>
          </a:xfrm>
        </p:spPr>
        <p:txBody>
          <a:bodyPr/>
          <a:lstStyle/>
          <a:p>
            <a:r>
              <a:rPr lang="en-KR" dirty="0"/>
              <a:t>Fixed latency can </a:t>
            </a:r>
            <a:r>
              <a:rPr lang="en-KR" dirty="0">
                <a:latin typeface="Aptos" panose="020B0004020202020204" pitchFamily="34" charset="0"/>
              </a:rPr>
              <a:t>cause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 unnecessary </a:t>
            </a:r>
            <a:r>
              <a:rPr lang="en-KR" dirty="0">
                <a:latin typeface="Aptos" panose="020B0004020202020204" pitchFamily="34" charset="0"/>
              </a:rPr>
              <a:t>damages and delays</a:t>
            </a:r>
          </a:p>
        </p:txBody>
      </p:sp>
    </p:spTree>
    <p:extLst>
      <p:ext uri="{BB962C8B-B14F-4D97-AF65-F5344CB8AC3E}">
        <p14:creationId xmlns:p14="http://schemas.microsoft.com/office/powerpoint/2010/main" val="911174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E230A-F979-3E6D-69B4-6A8478D61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Adaptive Erase Operation (AERO)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70941-6811-7F82-991B-3889F37C6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R" dirty="0"/>
              <a:t>Fixed latency can </a:t>
            </a:r>
            <a:r>
              <a:rPr lang="en-KR" dirty="0">
                <a:latin typeface="Aptos" panose="020B0004020202020204" pitchFamily="34" charset="0"/>
              </a:rPr>
              <a:t>cause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 unnecessary </a:t>
            </a:r>
            <a:r>
              <a:rPr lang="en-KR" dirty="0">
                <a:latin typeface="Aptos" panose="020B0004020202020204" pitchFamily="34" charset="0"/>
              </a:rPr>
              <a:t>damages and delays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07425-B970-FC57-296F-BA6761056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17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A1272B5-8B61-C7CA-2CEF-3D680D07941E}"/>
              </a:ext>
            </a:extLst>
          </p:cNvPr>
          <p:cNvGrpSpPr/>
          <p:nvPr/>
        </p:nvGrpSpPr>
        <p:grpSpPr>
          <a:xfrm>
            <a:off x="738168" y="4434441"/>
            <a:ext cx="5152287" cy="1724115"/>
            <a:chOff x="738168" y="4727484"/>
            <a:chExt cx="5152287" cy="1724115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B5CB39E-EBFD-9300-40C8-06E2D85741D5}"/>
                </a:ext>
              </a:extLst>
            </p:cNvPr>
            <p:cNvCxnSpPr>
              <a:cxnSpLocks/>
            </p:cNvCxnSpPr>
            <p:nvPr/>
          </p:nvCxnSpPr>
          <p:spPr>
            <a:xfrm>
              <a:off x="1195625" y="4727484"/>
              <a:ext cx="0" cy="1269687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96C8F08-F838-66F6-EFF0-BE07387322E5}"/>
                </a:ext>
              </a:extLst>
            </p:cNvPr>
            <p:cNvSpPr/>
            <p:nvPr/>
          </p:nvSpPr>
          <p:spPr>
            <a:xfrm>
              <a:off x="1659649" y="5630028"/>
              <a:ext cx="1260000" cy="360000"/>
            </a:xfrm>
            <a:prstGeom prst="rect">
              <a:avLst/>
            </a:prstGeom>
            <a:solidFill>
              <a:srgbClr val="298C8C"/>
            </a:solidFill>
            <a:ln w="25400">
              <a:solidFill>
                <a:srgbClr val="00000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A6D07B0-F661-8212-78DF-EEE74DFEAF74}"/>
                </a:ext>
              </a:extLst>
            </p:cNvPr>
            <p:cNvSpPr/>
            <p:nvPr/>
          </p:nvSpPr>
          <p:spPr>
            <a:xfrm>
              <a:off x="3184599" y="5684334"/>
              <a:ext cx="308848" cy="305699"/>
            </a:xfrm>
            <a:prstGeom prst="rect">
              <a:avLst/>
            </a:prstGeom>
            <a:solidFill>
              <a:srgbClr val="F1A226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42E196C-288F-F276-54CA-C4DEF54BD207}"/>
                </a:ext>
              </a:extLst>
            </p:cNvPr>
            <p:cNvSpPr txBox="1"/>
            <p:nvPr/>
          </p:nvSpPr>
          <p:spPr>
            <a:xfrm rot="16200000">
              <a:off x="391856" y="5131495"/>
              <a:ext cx="1154290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Voltage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C5281A4-3039-CB3D-F36C-74805DD9E416}"/>
                </a:ext>
              </a:extLst>
            </p:cNvPr>
            <p:cNvSpPr txBox="1"/>
            <p:nvPr/>
          </p:nvSpPr>
          <p:spPr>
            <a:xfrm>
              <a:off x="5014445" y="5989934"/>
              <a:ext cx="859531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Time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12E2F84-ACC8-B800-7157-6D68897EC5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5625" y="5990028"/>
              <a:ext cx="469483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62B30BD5-1A5B-E3C1-D2AD-26745C273011}"/>
              </a:ext>
            </a:extLst>
          </p:cNvPr>
          <p:cNvSpPr txBox="1"/>
          <p:nvPr/>
        </p:nvSpPr>
        <p:spPr>
          <a:xfrm>
            <a:off x="2291927" y="2154329"/>
            <a:ext cx="204479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b="1" dirty="0">
                <a:latin typeface="Cambria" panose="02040503050406030204" pitchFamily="18" charset="0"/>
              </a:rPr>
              <a:t>Fixed latency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A0DE1986-9EE0-EEFE-D4D2-4E7B25F2746C}"/>
              </a:ext>
            </a:extLst>
          </p:cNvPr>
          <p:cNvCxnSpPr/>
          <p:nvPr/>
        </p:nvCxnSpPr>
        <p:spPr>
          <a:xfrm>
            <a:off x="6096000" y="2268466"/>
            <a:ext cx="1" cy="388910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Rounded Rectangle 69">
            <a:extLst>
              <a:ext uri="{FF2B5EF4-FFF2-40B4-BE49-F238E27FC236}">
                <a16:creationId xmlns:a16="http://schemas.microsoft.com/office/drawing/2014/main" id="{7E8115E9-74B0-5222-05B5-BF39FAA15148}"/>
              </a:ext>
            </a:extLst>
          </p:cNvPr>
          <p:cNvSpPr/>
          <p:nvPr/>
        </p:nvSpPr>
        <p:spPr>
          <a:xfrm>
            <a:off x="1918623" y="3113090"/>
            <a:ext cx="3680713" cy="1325558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887FD232-95E9-FA0B-7C48-65CD225A0B9D}"/>
              </a:ext>
            </a:extLst>
          </p:cNvPr>
          <p:cNvSpPr/>
          <p:nvPr/>
        </p:nvSpPr>
        <p:spPr>
          <a:xfrm>
            <a:off x="1918800" y="3113091"/>
            <a:ext cx="3680713" cy="439199"/>
          </a:xfrm>
          <a:custGeom>
            <a:avLst/>
            <a:gdLst>
              <a:gd name="connsiteX0" fmla="*/ 220931 w 3680713"/>
              <a:gd name="connsiteY0" fmla="*/ 0 h 439199"/>
              <a:gd name="connsiteX1" fmla="*/ 3459782 w 3680713"/>
              <a:gd name="connsiteY1" fmla="*/ 0 h 439199"/>
              <a:gd name="connsiteX2" fmla="*/ 3680713 w 3680713"/>
              <a:gd name="connsiteY2" fmla="*/ 220931 h 439199"/>
              <a:gd name="connsiteX3" fmla="*/ 3680713 w 3680713"/>
              <a:gd name="connsiteY3" fmla="*/ 439199 h 439199"/>
              <a:gd name="connsiteX4" fmla="*/ 0 w 3680713"/>
              <a:gd name="connsiteY4" fmla="*/ 439199 h 439199"/>
              <a:gd name="connsiteX5" fmla="*/ 0 w 3680713"/>
              <a:gd name="connsiteY5" fmla="*/ 220931 h 439199"/>
              <a:gd name="connsiteX6" fmla="*/ 220931 w 3680713"/>
              <a:gd name="connsiteY6" fmla="*/ 0 h 43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0713" h="439199">
                <a:moveTo>
                  <a:pt x="220931" y="0"/>
                </a:moveTo>
                <a:lnTo>
                  <a:pt x="3459782" y="0"/>
                </a:lnTo>
                <a:cubicBezTo>
                  <a:pt x="3581799" y="0"/>
                  <a:pt x="3680713" y="98914"/>
                  <a:pt x="3680713" y="220931"/>
                </a:cubicBezTo>
                <a:lnTo>
                  <a:pt x="3680713" y="439199"/>
                </a:lnTo>
                <a:lnTo>
                  <a:pt x="0" y="439199"/>
                </a:lnTo>
                <a:lnTo>
                  <a:pt x="0" y="220931"/>
                </a:lnTo>
                <a:cubicBezTo>
                  <a:pt x="0" y="98914"/>
                  <a:pt x="98914" y="0"/>
                  <a:pt x="220931" y="0"/>
                </a:cubicBezTo>
                <a:close/>
              </a:path>
            </a:pathLst>
          </a:custGeom>
          <a:ln w="50800">
            <a:solidFill>
              <a:srgbClr val="298C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768ADE0-CDAE-B5CD-38BD-2313F17E52F6}"/>
              </a:ext>
            </a:extLst>
          </p:cNvPr>
          <p:cNvSpPr/>
          <p:nvPr/>
        </p:nvSpPr>
        <p:spPr>
          <a:xfrm>
            <a:off x="1918800" y="3552290"/>
            <a:ext cx="3680713" cy="886358"/>
          </a:xfrm>
          <a:custGeom>
            <a:avLst/>
            <a:gdLst>
              <a:gd name="connsiteX0" fmla="*/ 0 w 3680713"/>
              <a:gd name="connsiteY0" fmla="*/ 0 h 886358"/>
              <a:gd name="connsiteX1" fmla="*/ 3680713 w 3680713"/>
              <a:gd name="connsiteY1" fmla="*/ 0 h 886358"/>
              <a:gd name="connsiteX2" fmla="*/ 3680713 w 3680713"/>
              <a:gd name="connsiteY2" fmla="*/ 665427 h 886358"/>
              <a:gd name="connsiteX3" fmla="*/ 3459782 w 3680713"/>
              <a:gd name="connsiteY3" fmla="*/ 886358 h 886358"/>
              <a:gd name="connsiteX4" fmla="*/ 220931 w 3680713"/>
              <a:gd name="connsiteY4" fmla="*/ 886358 h 886358"/>
              <a:gd name="connsiteX5" fmla="*/ 0 w 3680713"/>
              <a:gd name="connsiteY5" fmla="*/ 665427 h 88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0713" h="886358">
                <a:moveTo>
                  <a:pt x="0" y="0"/>
                </a:moveTo>
                <a:lnTo>
                  <a:pt x="3680713" y="0"/>
                </a:lnTo>
                <a:lnTo>
                  <a:pt x="3680713" y="665427"/>
                </a:lnTo>
                <a:cubicBezTo>
                  <a:pt x="3680713" y="787444"/>
                  <a:pt x="3581799" y="886358"/>
                  <a:pt x="3459782" y="886358"/>
                </a:cubicBezTo>
                <a:lnTo>
                  <a:pt x="220931" y="886358"/>
                </a:lnTo>
                <a:cubicBezTo>
                  <a:pt x="98914" y="886358"/>
                  <a:pt x="0" y="787444"/>
                  <a:pt x="0" y="665427"/>
                </a:cubicBezTo>
                <a:close/>
              </a:path>
            </a:pathLst>
          </a:custGeom>
          <a:ln w="50800">
            <a:solidFill>
              <a:srgbClr val="298C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9757FD-382A-39EE-EADA-8E2CD9A538A5}"/>
              </a:ext>
            </a:extLst>
          </p:cNvPr>
          <p:cNvSpPr/>
          <p:nvPr/>
        </p:nvSpPr>
        <p:spPr>
          <a:xfrm>
            <a:off x="1945887" y="3394800"/>
            <a:ext cx="3628800" cy="46473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pSp>
        <p:nvGrpSpPr>
          <p:cNvPr id="27" name="WL0">
            <a:extLst>
              <a:ext uri="{FF2B5EF4-FFF2-40B4-BE49-F238E27FC236}">
                <a16:creationId xmlns:a16="http://schemas.microsoft.com/office/drawing/2014/main" id="{C1DF38DF-B0BB-66F0-506F-7CFFC8322669}"/>
              </a:ext>
            </a:extLst>
          </p:cNvPr>
          <p:cNvGrpSpPr/>
          <p:nvPr/>
        </p:nvGrpSpPr>
        <p:grpSpPr>
          <a:xfrm>
            <a:off x="783472" y="3500924"/>
            <a:ext cx="5106983" cy="461665"/>
            <a:chOff x="3224217" y="3244334"/>
            <a:chExt cx="5106983" cy="461665"/>
          </a:xfrm>
        </p:grpSpPr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A08E630C-0556-334A-7D34-137ACF1F7373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3429000"/>
              <a:ext cx="43252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CB6F34A-BFF1-C91D-6E8B-561D45B4A6A4}"/>
                </a:ext>
              </a:extLst>
            </p:cNvPr>
            <p:cNvSpPr txBox="1"/>
            <p:nvPr/>
          </p:nvSpPr>
          <p:spPr>
            <a:xfrm>
              <a:off x="3224217" y="3244334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latin typeface="Cambria" panose="02040503050406030204" pitchFamily="18" charset="0"/>
                </a:rPr>
                <a:t>WL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453D89F-4508-BCB6-9207-8AF99751264E}"/>
              </a:ext>
            </a:extLst>
          </p:cNvPr>
          <p:cNvCxnSpPr>
            <a:cxnSpLocks/>
          </p:cNvCxnSpPr>
          <p:nvPr/>
        </p:nvCxnSpPr>
        <p:spPr>
          <a:xfrm>
            <a:off x="2506938" y="3216934"/>
            <a:ext cx="0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074CDA60-B4C0-84AB-D357-8ABF9B92C345}"/>
              </a:ext>
            </a:extLst>
          </p:cNvPr>
          <p:cNvCxnSpPr>
            <a:cxnSpLocks/>
          </p:cNvCxnSpPr>
          <p:nvPr/>
        </p:nvCxnSpPr>
        <p:spPr>
          <a:xfrm>
            <a:off x="4042751" y="3216934"/>
            <a:ext cx="0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D168A93-0A32-5578-6D01-389F3A0FADAC}"/>
              </a:ext>
            </a:extLst>
          </p:cNvPr>
          <p:cNvCxnSpPr>
            <a:cxnSpLocks/>
          </p:cNvCxnSpPr>
          <p:nvPr/>
        </p:nvCxnSpPr>
        <p:spPr>
          <a:xfrm flipH="1">
            <a:off x="3268568" y="3216934"/>
            <a:ext cx="6277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C728358-77BD-F138-0EC6-302A55FCCEC5}"/>
              </a:ext>
            </a:extLst>
          </p:cNvPr>
          <p:cNvCxnSpPr>
            <a:cxnSpLocks/>
          </p:cNvCxnSpPr>
          <p:nvPr/>
        </p:nvCxnSpPr>
        <p:spPr>
          <a:xfrm>
            <a:off x="4810657" y="3216934"/>
            <a:ext cx="0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0" name="BL0">
            <a:extLst>
              <a:ext uri="{FF2B5EF4-FFF2-40B4-BE49-F238E27FC236}">
                <a16:creationId xmlns:a16="http://schemas.microsoft.com/office/drawing/2014/main" id="{0167FBC4-9631-FBF7-3246-733412746258}"/>
              </a:ext>
            </a:extLst>
          </p:cNvPr>
          <p:cNvGrpSpPr/>
          <p:nvPr/>
        </p:nvGrpSpPr>
        <p:grpSpPr>
          <a:xfrm>
            <a:off x="2506938" y="2623738"/>
            <a:ext cx="710220" cy="1944695"/>
            <a:chOff x="4947683" y="1963737"/>
            <a:chExt cx="710220" cy="194469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F962FA7-021D-692A-4F1D-E593258BC778}"/>
                </a:ext>
              </a:extLst>
            </p:cNvPr>
            <p:cNvSpPr txBox="1"/>
            <p:nvPr/>
          </p:nvSpPr>
          <p:spPr>
            <a:xfrm>
              <a:off x="5006763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  <p:grpSp>
          <p:nvGrpSpPr>
            <p:cNvPr id="52" name="BL0">
              <a:extLst>
                <a:ext uri="{FF2B5EF4-FFF2-40B4-BE49-F238E27FC236}">
                  <a16:creationId xmlns:a16="http://schemas.microsoft.com/office/drawing/2014/main" id="{7B9808EC-B333-2D34-8990-047CF5912BE8}"/>
                </a:ext>
              </a:extLst>
            </p:cNvPr>
            <p:cNvGrpSpPr/>
            <p:nvPr/>
          </p:nvGrpSpPr>
          <p:grpSpPr>
            <a:xfrm>
              <a:off x="4947683" y="2324911"/>
              <a:ext cx="386687" cy="1583521"/>
              <a:chOff x="4947683" y="2324911"/>
              <a:chExt cx="386687" cy="1583521"/>
            </a:xfrm>
          </p:grpSpPr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AD4D157D-7B2A-E748-E5F8-45FF1D163D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4370" y="2324911"/>
                <a:ext cx="0" cy="15835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8D0AB9EF-388F-9A9D-84A6-859D12CE00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768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5" name="BL1">
            <a:extLst>
              <a:ext uri="{FF2B5EF4-FFF2-40B4-BE49-F238E27FC236}">
                <a16:creationId xmlns:a16="http://schemas.microsoft.com/office/drawing/2014/main" id="{D11DAEC0-0A02-0354-5FC0-5AB67F684DF5}"/>
              </a:ext>
            </a:extLst>
          </p:cNvPr>
          <p:cNvGrpSpPr/>
          <p:nvPr/>
        </p:nvGrpSpPr>
        <p:grpSpPr>
          <a:xfrm>
            <a:off x="3268568" y="2623738"/>
            <a:ext cx="731940" cy="1944695"/>
            <a:chOff x="5709313" y="1963737"/>
            <a:chExt cx="731940" cy="1944695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D691BE25-6F93-EE3F-F326-EEF3B9AFADEA}"/>
                </a:ext>
              </a:extLst>
            </p:cNvPr>
            <p:cNvSpPr txBox="1"/>
            <p:nvPr/>
          </p:nvSpPr>
          <p:spPr>
            <a:xfrm>
              <a:off x="5764465" y="1963737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1</a:t>
              </a:r>
            </a:p>
          </p:txBody>
        </p:sp>
        <p:grpSp>
          <p:nvGrpSpPr>
            <p:cNvPr id="57" name="BL1">
              <a:extLst>
                <a:ext uri="{FF2B5EF4-FFF2-40B4-BE49-F238E27FC236}">
                  <a16:creationId xmlns:a16="http://schemas.microsoft.com/office/drawing/2014/main" id="{DEA82D0A-F5C3-A0BE-B3C3-7D2A02EC982E}"/>
                </a:ext>
              </a:extLst>
            </p:cNvPr>
            <p:cNvGrpSpPr/>
            <p:nvPr/>
          </p:nvGrpSpPr>
          <p:grpSpPr>
            <a:xfrm>
              <a:off x="5709313" y="2324911"/>
              <a:ext cx="390230" cy="1583521"/>
              <a:chOff x="5709313" y="2324911"/>
              <a:chExt cx="390230" cy="1583521"/>
            </a:xfrm>
          </p:grpSpPr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60DFA3B6-87E6-826D-8237-AAE5F63FF1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9543" y="2324911"/>
                <a:ext cx="0" cy="15835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DE2E212C-B053-EFC4-CB08-AF573297B0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0931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0" name="BL2">
            <a:extLst>
              <a:ext uri="{FF2B5EF4-FFF2-40B4-BE49-F238E27FC236}">
                <a16:creationId xmlns:a16="http://schemas.microsoft.com/office/drawing/2014/main" id="{396E30D1-6982-DB71-A5F1-567B421F492D}"/>
              </a:ext>
            </a:extLst>
          </p:cNvPr>
          <p:cNvGrpSpPr/>
          <p:nvPr/>
        </p:nvGrpSpPr>
        <p:grpSpPr>
          <a:xfrm>
            <a:off x="4040017" y="2623738"/>
            <a:ext cx="711615" cy="1944695"/>
            <a:chOff x="6480762" y="1963737"/>
            <a:chExt cx="711615" cy="194469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A97873A-BD92-1C27-E17F-A39F8FC60A4E}"/>
                </a:ext>
              </a:extLst>
            </p:cNvPr>
            <p:cNvSpPr txBox="1"/>
            <p:nvPr/>
          </p:nvSpPr>
          <p:spPr>
            <a:xfrm>
              <a:off x="6541237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2</a:t>
              </a:r>
            </a:p>
          </p:txBody>
        </p:sp>
        <p:grpSp>
          <p:nvGrpSpPr>
            <p:cNvPr id="62" name="BL2">
              <a:extLst>
                <a:ext uri="{FF2B5EF4-FFF2-40B4-BE49-F238E27FC236}">
                  <a16:creationId xmlns:a16="http://schemas.microsoft.com/office/drawing/2014/main" id="{8B7C9159-0A2F-B8D3-BFC1-D85A65ACF464}"/>
                </a:ext>
              </a:extLst>
            </p:cNvPr>
            <p:cNvGrpSpPr/>
            <p:nvPr/>
          </p:nvGrpSpPr>
          <p:grpSpPr>
            <a:xfrm>
              <a:off x="6480762" y="2324911"/>
              <a:ext cx="386687" cy="1583521"/>
              <a:chOff x="6480762" y="2324911"/>
              <a:chExt cx="386687" cy="1583521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6CF93352-722E-2514-FCEC-CADDDB0836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67449" y="2324911"/>
                <a:ext cx="0" cy="15835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F4ECEEDE-FF7F-7831-E0C0-E69999DAF4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076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5" name="BL3">
            <a:extLst>
              <a:ext uri="{FF2B5EF4-FFF2-40B4-BE49-F238E27FC236}">
                <a16:creationId xmlns:a16="http://schemas.microsoft.com/office/drawing/2014/main" id="{40B7C289-C10B-3EAA-31CB-C9873F13B5E6}"/>
              </a:ext>
            </a:extLst>
          </p:cNvPr>
          <p:cNvGrpSpPr/>
          <p:nvPr/>
        </p:nvGrpSpPr>
        <p:grpSpPr>
          <a:xfrm>
            <a:off x="4810657" y="2623738"/>
            <a:ext cx="730104" cy="1946871"/>
            <a:chOff x="7251402" y="1963737"/>
            <a:chExt cx="730104" cy="1946871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60A87829-CA68-C154-A1E8-05448E8807B9}"/>
                </a:ext>
              </a:extLst>
            </p:cNvPr>
            <p:cNvSpPr txBox="1"/>
            <p:nvPr/>
          </p:nvSpPr>
          <p:spPr>
            <a:xfrm>
              <a:off x="7304718" y="1963737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3</a:t>
              </a:r>
            </a:p>
          </p:txBody>
        </p:sp>
        <p:grpSp>
          <p:nvGrpSpPr>
            <p:cNvPr id="67" name="BL3">
              <a:extLst>
                <a:ext uri="{FF2B5EF4-FFF2-40B4-BE49-F238E27FC236}">
                  <a16:creationId xmlns:a16="http://schemas.microsoft.com/office/drawing/2014/main" id="{D41B6F1C-A736-B256-9AB1-7B1C6D1AE241}"/>
                </a:ext>
              </a:extLst>
            </p:cNvPr>
            <p:cNvGrpSpPr/>
            <p:nvPr/>
          </p:nvGrpSpPr>
          <p:grpSpPr>
            <a:xfrm>
              <a:off x="7251402" y="2324911"/>
              <a:ext cx="391710" cy="1585697"/>
              <a:chOff x="7251402" y="2324911"/>
              <a:chExt cx="391710" cy="1585697"/>
            </a:xfrm>
          </p:grpSpPr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A99E29C7-7008-82B9-65AA-5B855490DFC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3112" y="2324911"/>
                <a:ext cx="0" cy="158569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F9015D47-7BBF-D54A-706A-175B751CBF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140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Cells (WL0)">
            <a:extLst>
              <a:ext uri="{FF2B5EF4-FFF2-40B4-BE49-F238E27FC236}">
                <a16:creationId xmlns:a16="http://schemas.microsoft.com/office/drawing/2014/main" id="{582DB03E-880F-A9CD-2814-300F84E49F95}"/>
              </a:ext>
            </a:extLst>
          </p:cNvPr>
          <p:cNvGrpSpPr/>
          <p:nvPr/>
        </p:nvGrpSpPr>
        <p:grpSpPr>
          <a:xfrm>
            <a:off x="2217655" y="3395790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F858B5CD-BC06-0E51-A116-4C1E2B8B167A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4924741-28E6-D84F-4FF4-F865191B7038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ECBE556E-BB46-C98C-4B5B-25332D135796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FDF038B4-3EE1-3BC7-9582-BD5D3F18292B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 dirty="0"/>
            </a:p>
          </p:txBody>
        </p:sp>
      </p:grpSp>
      <p:sp>
        <p:nvSpPr>
          <p:cNvPr id="73" name="Freeform 72">
            <a:extLst>
              <a:ext uri="{FF2B5EF4-FFF2-40B4-BE49-F238E27FC236}">
                <a16:creationId xmlns:a16="http://schemas.microsoft.com/office/drawing/2014/main" id="{22235217-F3A7-5C7A-00AE-C396D406CD4B}"/>
              </a:ext>
            </a:extLst>
          </p:cNvPr>
          <p:cNvSpPr/>
          <p:nvPr/>
        </p:nvSpPr>
        <p:spPr>
          <a:xfrm>
            <a:off x="4563648" y="3831416"/>
            <a:ext cx="499260" cy="144052"/>
          </a:xfrm>
          <a:custGeom>
            <a:avLst/>
            <a:gdLst>
              <a:gd name="connsiteX0" fmla="*/ 0 w 499260"/>
              <a:gd name="connsiteY0" fmla="*/ 0 h 144052"/>
              <a:gd name="connsiteX1" fmla="*/ 499260 w 499260"/>
              <a:gd name="connsiteY1" fmla="*/ 0 h 144052"/>
              <a:gd name="connsiteX2" fmla="*/ 490620 w 499260"/>
              <a:gd name="connsiteY2" fmla="*/ 15919 h 144052"/>
              <a:gd name="connsiteX3" fmla="*/ 249630 w 499260"/>
              <a:gd name="connsiteY3" fmla="*/ 144052 h 144052"/>
              <a:gd name="connsiteX4" fmla="*/ 8641 w 499260"/>
              <a:gd name="connsiteY4" fmla="*/ 15919 h 1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60" h="144052">
                <a:moveTo>
                  <a:pt x="0" y="0"/>
                </a:moveTo>
                <a:lnTo>
                  <a:pt x="499260" y="0"/>
                </a:lnTo>
                <a:lnTo>
                  <a:pt x="490620" y="15919"/>
                </a:lnTo>
                <a:cubicBezTo>
                  <a:pt x="438393" y="93226"/>
                  <a:pt x="349947" y="144052"/>
                  <a:pt x="249630" y="144052"/>
                </a:cubicBezTo>
                <a:cubicBezTo>
                  <a:pt x="149313" y="144052"/>
                  <a:pt x="60868" y="93226"/>
                  <a:pt x="8641" y="1591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C6AAD116-D907-10C3-A3A3-9127F5838D1C}"/>
              </a:ext>
            </a:extLst>
          </p:cNvPr>
          <p:cNvSpPr/>
          <p:nvPr/>
        </p:nvSpPr>
        <p:spPr>
          <a:xfrm>
            <a:off x="3026448" y="3831416"/>
            <a:ext cx="499260" cy="144052"/>
          </a:xfrm>
          <a:custGeom>
            <a:avLst/>
            <a:gdLst>
              <a:gd name="connsiteX0" fmla="*/ 0 w 499260"/>
              <a:gd name="connsiteY0" fmla="*/ 0 h 144052"/>
              <a:gd name="connsiteX1" fmla="*/ 499260 w 499260"/>
              <a:gd name="connsiteY1" fmla="*/ 0 h 144052"/>
              <a:gd name="connsiteX2" fmla="*/ 490619 w 499260"/>
              <a:gd name="connsiteY2" fmla="*/ 15919 h 144052"/>
              <a:gd name="connsiteX3" fmla="*/ 249630 w 499260"/>
              <a:gd name="connsiteY3" fmla="*/ 144052 h 144052"/>
              <a:gd name="connsiteX4" fmla="*/ 8641 w 499260"/>
              <a:gd name="connsiteY4" fmla="*/ 15919 h 1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60" h="144052">
                <a:moveTo>
                  <a:pt x="0" y="0"/>
                </a:moveTo>
                <a:lnTo>
                  <a:pt x="499260" y="0"/>
                </a:lnTo>
                <a:lnTo>
                  <a:pt x="490619" y="15919"/>
                </a:lnTo>
                <a:cubicBezTo>
                  <a:pt x="438392" y="93226"/>
                  <a:pt x="349947" y="144052"/>
                  <a:pt x="249630" y="144052"/>
                </a:cubicBezTo>
                <a:cubicBezTo>
                  <a:pt x="149313" y="144052"/>
                  <a:pt x="60868" y="93226"/>
                  <a:pt x="8641" y="1591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F69B9D2-EF36-3BE0-5F33-B002D49BDB64}"/>
              </a:ext>
            </a:extLst>
          </p:cNvPr>
          <p:cNvSpPr/>
          <p:nvPr/>
        </p:nvSpPr>
        <p:spPr>
          <a:xfrm>
            <a:off x="2984455" y="3396001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1AA3C01-C55C-61C8-619B-C599A507B8C9}"/>
              </a:ext>
            </a:extLst>
          </p:cNvPr>
          <p:cNvSpPr/>
          <p:nvPr/>
        </p:nvSpPr>
        <p:spPr>
          <a:xfrm>
            <a:off x="4521655" y="3396001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79E2AA3D-6855-DB15-812F-A5464DEF0F0D}"/>
              </a:ext>
            </a:extLst>
          </p:cNvPr>
          <p:cNvSpPr/>
          <p:nvPr/>
        </p:nvSpPr>
        <p:spPr>
          <a:xfrm>
            <a:off x="4522655" y="3394800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E45DA140-1BC9-FCBA-03AC-56BB5E09E96C}"/>
              </a:ext>
            </a:extLst>
          </p:cNvPr>
          <p:cNvSpPr/>
          <p:nvPr/>
        </p:nvSpPr>
        <p:spPr>
          <a:xfrm>
            <a:off x="2985455" y="3394800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5" name="Second erase pulse">
            <a:extLst>
              <a:ext uri="{FF2B5EF4-FFF2-40B4-BE49-F238E27FC236}">
                <a16:creationId xmlns:a16="http://schemas.microsoft.com/office/drawing/2014/main" id="{102FD67B-E747-5F38-7640-05A9C27A4890}"/>
              </a:ext>
            </a:extLst>
          </p:cNvPr>
          <p:cNvSpPr/>
          <p:nvPr/>
        </p:nvSpPr>
        <p:spPr>
          <a:xfrm>
            <a:off x="4116105" y="4978025"/>
            <a:ext cx="900000" cy="720000"/>
          </a:xfrm>
          <a:prstGeom prst="rect">
            <a:avLst/>
          </a:prstGeom>
          <a:solidFill>
            <a:srgbClr val="298C8C"/>
          </a:solidFill>
          <a:ln w="25400">
            <a:noFill/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6" name="Second erase pulse">
            <a:extLst>
              <a:ext uri="{FF2B5EF4-FFF2-40B4-BE49-F238E27FC236}">
                <a16:creationId xmlns:a16="http://schemas.microsoft.com/office/drawing/2014/main" id="{E5A74330-A967-00E6-D743-98F4469442DA}"/>
              </a:ext>
            </a:extLst>
          </p:cNvPr>
          <p:cNvSpPr/>
          <p:nvPr/>
        </p:nvSpPr>
        <p:spPr>
          <a:xfrm>
            <a:off x="3754799" y="4978025"/>
            <a:ext cx="360000" cy="720000"/>
          </a:xfrm>
          <a:prstGeom prst="rect">
            <a:avLst/>
          </a:prstGeom>
          <a:solidFill>
            <a:srgbClr val="298C8C"/>
          </a:solidFill>
          <a:ln w="25400">
            <a:noFill/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0DE667D-A81B-476C-26BD-980803E1DF1C}"/>
              </a:ext>
            </a:extLst>
          </p:cNvPr>
          <p:cNvCxnSpPr>
            <a:cxnSpLocks/>
          </p:cNvCxnSpPr>
          <p:nvPr/>
        </p:nvCxnSpPr>
        <p:spPr>
          <a:xfrm>
            <a:off x="3755089" y="5794844"/>
            <a:ext cx="12600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AD7556-E37C-D090-0065-076246C49060}"/>
                  </a:ext>
                </a:extLst>
              </p:cNvPr>
              <p:cNvSpPr txBox="1"/>
              <p:nvPr/>
            </p:nvSpPr>
            <p:spPr>
              <a:xfrm>
                <a:off x="3850291" y="5797547"/>
                <a:ext cx="1061381" cy="83099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KR" sz="2400" dirty="0">
                    <a:latin typeface="Cambria" panose="02040503050406030204" pitchFamily="18" charset="0"/>
                  </a:rPr>
                  <a:t>3.5 </a:t>
                </a:r>
                <a14:m>
                  <m:oMath xmlns:m="http://schemas.openxmlformats.org/officeDocument/2006/math">
                    <m:r>
                      <a:rPr lang="en-KR" sz="2400" i="1" dirty="0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KR" sz="2400" dirty="0">
                  <a:latin typeface="Cambria" panose="02040503050406030204" pitchFamily="18" charset="0"/>
                </a:endParaRPr>
              </a:p>
              <a:p>
                <a:pPr algn="ctr"/>
                <a:r>
                  <a:rPr lang="en-KR" sz="2400" dirty="0">
                    <a:latin typeface="Cambria" panose="02040503050406030204" pitchFamily="18" charset="0"/>
                  </a:rPr>
                  <a:t>(</a:t>
                </a:r>
                <a:r>
                  <a:rPr lang="en-KR" sz="2400" dirty="0">
                    <a:solidFill>
                      <a:srgbClr val="6F47E5"/>
                    </a:solidFill>
                    <a:latin typeface="Cambria" panose="02040503050406030204" pitchFamily="18" charset="0"/>
                  </a:rPr>
                  <a:t>fixed</a:t>
                </a:r>
                <a:r>
                  <a:rPr lang="en-KR" sz="2400" dirty="0">
                    <a:latin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AD7556-E37C-D090-0065-076246C490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291" y="5797547"/>
                <a:ext cx="1061381" cy="830997"/>
              </a:xfrm>
              <a:prstGeom prst="rect">
                <a:avLst/>
              </a:prstGeom>
              <a:blipFill>
                <a:blip r:embed="rId3"/>
                <a:stretch>
                  <a:fillRect l="-8333" t="-4545" r="-9524" b="-16667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Oval 18">
            <a:extLst>
              <a:ext uri="{FF2B5EF4-FFF2-40B4-BE49-F238E27FC236}">
                <a16:creationId xmlns:a16="http://schemas.microsoft.com/office/drawing/2014/main" id="{CEF2B737-2F0C-8E59-BB6E-2C9D93BA57C5}"/>
              </a:ext>
            </a:extLst>
          </p:cNvPr>
          <p:cNvSpPr/>
          <p:nvPr/>
        </p:nvSpPr>
        <p:spPr>
          <a:xfrm>
            <a:off x="2984400" y="3394800"/>
            <a:ext cx="581246" cy="58124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C045E117-8433-0327-110F-1E58758712F8}"/>
              </a:ext>
            </a:extLst>
          </p:cNvPr>
          <p:cNvSpPr/>
          <p:nvPr/>
        </p:nvSpPr>
        <p:spPr>
          <a:xfrm>
            <a:off x="4521600" y="3394800"/>
            <a:ext cx="581246" cy="58124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9" name="Second erase pulse">
            <a:extLst>
              <a:ext uri="{FF2B5EF4-FFF2-40B4-BE49-F238E27FC236}">
                <a16:creationId xmlns:a16="http://schemas.microsoft.com/office/drawing/2014/main" id="{D6DE7D78-72FE-2300-8999-9DE1A4D7EB12}"/>
              </a:ext>
            </a:extLst>
          </p:cNvPr>
          <p:cNvSpPr/>
          <p:nvPr/>
        </p:nvSpPr>
        <p:spPr>
          <a:xfrm>
            <a:off x="3756499" y="4976985"/>
            <a:ext cx="1260000" cy="720000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41AA3A-2400-6A5B-BC01-ABE8318149BC}"/>
              </a:ext>
            </a:extLst>
          </p:cNvPr>
          <p:cNvSpPr txBox="1"/>
          <p:nvPr/>
        </p:nvSpPr>
        <p:spPr>
          <a:xfrm>
            <a:off x="3796200" y="3509623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A82CF6-42D5-2282-3F12-F9280B6559D9}"/>
              </a:ext>
            </a:extLst>
          </p:cNvPr>
          <p:cNvSpPr txBox="1"/>
          <p:nvPr/>
        </p:nvSpPr>
        <p:spPr>
          <a:xfrm>
            <a:off x="2258206" y="3509623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😵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E956181-AC8E-465C-EE4B-DA3C33CB152F}"/>
              </a:ext>
            </a:extLst>
          </p:cNvPr>
          <p:cNvSpPr txBox="1"/>
          <p:nvPr/>
        </p:nvSpPr>
        <p:spPr>
          <a:xfrm>
            <a:off x="4659413" y="3600583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😵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0C2A2BF-5CBA-BA80-733B-DC08C5718C33}"/>
              </a:ext>
            </a:extLst>
          </p:cNvPr>
          <p:cNvSpPr txBox="1"/>
          <p:nvPr/>
        </p:nvSpPr>
        <p:spPr>
          <a:xfrm>
            <a:off x="3103492" y="3616338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😵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D826662-A576-022B-DE10-82B582E9BE0B}"/>
              </a:ext>
            </a:extLst>
          </p:cNvPr>
          <p:cNvSpPr txBox="1"/>
          <p:nvPr/>
        </p:nvSpPr>
        <p:spPr>
          <a:xfrm>
            <a:off x="4453792" y="3386350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😵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B84D7A1-DC7B-A71F-8DA2-310440D82965}"/>
              </a:ext>
            </a:extLst>
          </p:cNvPr>
          <p:cNvSpPr txBox="1"/>
          <p:nvPr/>
        </p:nvSpPr>
        <p:spPr>
          <a:xfrm>
            <a:off x="2924392" y="3386350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😵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8E2A21E-C037-E229-554F-06C47279981B}"/>
              </a:ext>
            </a:extLst>
          </p:cNvPr>
          <p:cNvSpPr txBox="1"/>
          <p:nvPr/>
        </p:nvSpPr>
        <p:spPr>
          <a:xfrm>
            <a:off x="3994684" y="3715678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😵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CB2DCFA-30F6-0402-B3F1-841AB288BB01}"/>
              </a:ext>
            </a:extLst>
          </p:cNvPr>
          <p:cNvSpPr txBox="1"/>
          <p:nvPr/>
        </p:nvSpPr>
        <p:spPr>
          <a:xfrm>
            <a:off x="2446998" y="3715678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😵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8F326E9-59BA-E2DB-AB68-5CBEEF58B3D7}"/>
              </a:ext>
            </a:extLst>
          </p:cNvPr>
          <p:cNvSpPr txBox="1"/>
          <p:nvPr/>
        </p:nvSpPr>
        <p:spPr>
          <a:xfrm>
            <a:off x="3624478" y="3272529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😵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E98C0D30-EC68-8C06-56E2-B5552335DE98}"/>
              </a:ext>
            </a:extLst>
          </p:cNvPr>
          <p:cNvSpPr txBox="1"/>
          <p:nvPr/>
        </p:nvSpPr>
        <p:spPr>
          <a:xfrm>
            <a:off x="2064565" y="3282881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😵</a:t>
            </a:r>
          </a:p>
        </p:txBody>
      </p:sp>
    </p:spTree>
    <p:extLst>
      <p:ext uri="{BB962C8B-B14F-4D97-AF65-F5344CB8AC3E}">
        <p14:creationId xmlns:p14="http://schemas.microsoft.com/office/powerpoint/2010/main" val="268707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5" grpId="0" animBg="1"/>
      <p:bldP spid="6" grpId="0" animBg="1"/>
      <p:bldP spid="19" grpId="0" animBg="1"/>
      <p:bldP spid="20" grpId="0" animBg="1"/>
      <p:bldP spid="22" grpId="0"/>
      <p:bldP spid="23" grpId="0"/>
      <p:bldP spid="24" grpId="0"/>
      <p:bldP spid="25" grpId="0"/>
      <p:bldP spid="26" grpId="0"/>
      <p:bldP spid="30" grpId="0"/>
      <p:bldP spid="31" grpId="0"/>
      <p:bldP spid="32" grpId="0"/>
      <p:bldP spid="42" grpId="0"/>
      <p:bldP spid="4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E230A-F979-3E6D-69B4-6A8478D61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Adaptive Erase Operation (AERO)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70941-6811-7F82-991B-3889F37C6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R" dirty="0"/>
              <a:t>Fixed latency can </a:t>
            </a:r>
            <a:r>
              <a:rPr lang="en-KR" dirty="0">
                <a:latin typeface="Aptos" panose="020B0004020202020204" pitchFamily="34" charset="0"/>
              </a:rPr>
              <a:t>cause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 unnecessary </a:t>
            </a:r>
            <a:r>
              <a:rPr lang="en-KR" dirty="0">
                <a:latin typeface="Aptos" panose="020B0004020202020204" pitchFamily="34" charset="0"/>
              </a:rPr>
              <a:t>damages and delays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07425-B970-FC57-296F-BA6761056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17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A1272B5-8B61-C7CA-2CEF-3D680D07941E}"/>
              </a:ext>
            </a:extLst>
          </p:cNvPr>
          <p:cNvGrpSpPr/>
          <p:nvPr/>
        </p:nvGrpSpPr>
        <p:grpSpPr>
          <a:xfrm>
            <a:off x="738168" y="4434441"/>
            <a:ext cx="5152287" cy="1724115"/>
            <a:chOff x="738168" y="4727484"/>
            <a:chExt cx="5152287" cy="1724115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B5CB39E-EBFD-9300-40C8-06E2D85741D5}"/>
                </a:ext>
              </a:extLst>
            </p:cNvPr>
            <p:cNvCxnSpPr>
              <a:cxnSpLocks/>
            </p:cNvCxnSpPr>
            <p:nvPr/>
          </p:nvCxnSpPr>
          <p:spPr>
            <a:xfrm>
              <a:off x="1195625" y="4727484"/>
              <a:ext cx="0" cy="1269687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96C8F08-F838-66F6-EFF0-BE07387322E5}"/>
                </a:ext>
              </a:extLst>
            </p:cNvPr>
            <p:cNvSpPr/>
            <p:nvPr/>
          </p:nvSpPr>
          <p:spPr>
            <a:xfrm>
              <a:off x="1659649" y="5630028"/>
              <a:ext cx="1260000" cy="360000"/>
            </a:xfrm>
            <a:prstGeom prst="rect">
              <a:avLst/>
            </a:prstGeom>
            <a:solidFill>
              <a:srgbClr val="298C8C"/>
            </a:solidFill>
            <a:ln w="25400">
              <a:solidFill>
                <a:srgbClr val="00000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A6D07B0-F661-8212-78DF-EEE74DFEAF74}"/>
                </a:ext>
              </a:extLst>
            </p:cNvPr>
            <p:cNvSpPr/>
            <p:nvPr/>
          </p:nvSpPr>
          <p:spPr>
            <a:xfrm>
              <a:off x="3184599" y="5684334"/>
              <a:ext cx="308848" cy="305699"/>
            </a:xfrm>
            <a:prstGeom prst="rect">
              <a:avLst/>
            </a:prstGeom>
            <a:solidFill>
              <a:srgbClr val="F1A226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42E196C-288F-F276-54CA-C4DEF54BD207}"/>
                </a:ext>
              </a:extLst>
            </p:cNvPr>
            <p:cNvSpPr txBox="1"/>
            <p:nvPr/>
          </p:nvSpPr>
          <p:spPr>
            <a:xfrm rot="16200000">
              <a:off x="391856" y="5131495"/>
              <a:ext cx="1154290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Voltage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C5281A4-3039-CB3D-F36C-74805DD9E416}"/>
                </a:ext>
              </a:extLst>
            </p:cNvPr>
            <p:cNvSpPr txBox="1"/>
            <p:nvPr/>
          </p:nvSpPr>
          <p:spPr>
            <a:xfrm>
              <a:off x="5014445" y="5989934"/>
              <a:ext cx="859531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Time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12E2F84-ACC8-B800-7157-6D68897EC5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5625" y="5990028"/>
              <a:ext cx="469483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62B30BD5-1A5B-E3C1-D2AD-26745C273011}"/>
              </a:ext>
            </a:extLst>
          </p:cNvPr>
          <p:cNvSpPr txBox="1"/>
          <p:nvPr/>
        </p:nvSpPr>
        <p:spPr>
          <a:xfrm>
            <a:off x="2356272" y="2154329"/>
            <a:ext cx="191610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Fixed latency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DEFE0B0-8BBF-A67A-12AA-FBAE4B07C9DE}"/>
              </a:ext>
            </a:extLst>
          </p:cNvPr>
          <p:cNvGrpSpPr/>
          <p:nvPr/>
        </p:nvGrpSpPr>
        <p:grpSpPr>
          <a:xfrm>
            <a:off x="6299927" y="4434441"/>
            <a:ext cx="5152287" cy="1724115"/>
            <a:chOff x="738168" y="4727484"/>
            <a:chExt cx="5152287" cy="1724115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766F9DC-E782-4F3E-3CB6-5103A89C52C1}"/>
                </a:ext>
              </a:extLst>
            </p:cNvPr>
            <p:cNvCxnSpPr>
              <a:cxnSpLocks/>
            </p:cNvCxnSpPr>
            <p:nvPr/>
          </p:nvCxnSpPr>
          <p:spPr>
            <a:xfrm>
              <a:off x="1195625" y="4727484"/>
              <a:ext cx="0" cy="1269687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065FA06D-5425-3A93-0ABD-01342D94B621}"/>
                </a:ext>
              </a:extLst>
            </p:cNvPr>
            <p:cNvSpPr/>
            <p:nvPr/>
          </p:nvSpPr>
          <p:spPr>
            <a:xfrm>
              <a:off x="1659649" y="5630028"/>
              <a:ext cx="1260000" cy="360000"/>
            </a:xfrm>
            <a:prstGeom prst="rect">
              <a:avLst/>
            </a:prstGeom>
            <a:solidFill>
              <a:srgbClr val="298C8C"/>
            </a:solidFill>
            <a:ln w="25400">
              <a:solidFill>
                <a:srgbClr val="00000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AC0F16E-E83B-817A-C7FC-209701C39462}"/>
                </a:ext>
              </a:extLst>
            </p:cNvPr>
            <p:cNvSpPr/>
            <p:nvPr/>
          </p:nvSpPr>
          <p:spPr>
            <a:xfrm>
              <a:off x="3184599" y="5684334"/>
              <a:ext cx="308848" cy="305699"/>
            </a:xfrm>
            <a:prstGeom prst="rect">
              <a:avLst/>
            </a:prstGeom>
            <a:solidFill>
              <a:srgbClr val="F1A226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D6533D4-A4E4-DCB3-66BB-04AA8D7CB9B9}"/>
                </a:ext>
              </a:extLst>
            </p:cNvPr>
            <p:cNvSpPr txBox="1"/>
            <p:nvPr/>
          </p:nvSpPr>
          <p:spPr>
            <a:xfrm rot="16200000">
              <a:off x="391856" y="5131495"/>
              <a:ext cx="1154290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Voltage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D2BEA34A-A66E-22BF-1A3D-A5F2FD1AF1FD}"/>
                </a:ext>
              </a:extLst>
            </p:cNvPr>
            <p:cNvSpPr txBox="1"/>
            <p:nvPr/>
          </p:nvSpPr>
          <p:spPr>
            <a:xfrm>
              <a:off x="5014445" y="5989934"/>
              <a:ext cx="859531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Time</a:t>
              </a:r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14F9C5B6-7D49-BA3F-B9C0-AF2BCD4466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5625" y="5990028"/>
              <a:ext cx="469483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A39374D2-4035-4FEE-FE95-C73D5D228C30}"/>
              </a:ext>
            </a:extLst>
          </p:cNvPr>
          <p:cNvSpPr txBox="1"/>
          <p:nvPr/>
        </p:nvSpPr>
        <p:spPr>
          <a:xfrm>
            <a:off x="7614868" y="2154329"/>
            <a:ext cx="252242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b="1" dirty="0">
                <a:latin typeface="Cambria" panose="02040503050406030204" pitchFamily="18" charset="0"/>
              </a:rPr>
              <a:t>Dynamic latency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A0DE1986-9EE0-EEFE-D4D2-4E7B25F2746C}"/>
              </a:ext>
            </a:extLst>
          </p:cNvPr>
          <p:cNvCxnSpPr/>
          <p:nvPr/>
        </p:nvCxnSpPr>
        <p:spPr>
          <a:xfrm>
            <a:off x="6096000" y="2268466"/>
            <a:ext cx="1" cy="388910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econd erase pulse">
            <a:extLst>
              <a:ext uri="{FF2B5EF4-FFF2-40B4-BE49-F238E27FC236}">
                <a16:creationId xmlns:a16="http://schemas.microsoft.com/office/drawing/2014/main" id="{AC4671FA-82D9-97A4-45F0-CE0C7C04125A}"/>
              </a:ext>
            </a:extLst>
          </p:cNvPr>
          <p:cNvSpPr/>
          <p:nvPr/>
        </p:nvSpPr>
        <p:spPr>
          <a:xfrm>
            <a:off x="3754799" y="4978025"/>
            <a:ext cx="1263847" cy="720000"/>
          </a:xfrm>
          <a:prstGeom prst="rect">
            <a:avLst/>
          </a:prstGeom>
          <a:solidFill>
            <a:srgbClr val="298C8C"/>
          </a:solidFill>
          <a:ln w="254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6BAAF18-E517-28FD-C0D6-1A491A9E16C0}"/>
              </a:ext>
            </a:extLst>
          </p:cNvPr>
          <p:cNvCxnSpPr>
            <a:cxnSpLocks/>
          </p:cNvCxnSpPr>
          <p:nvPr/>
        </p:nvCxnSpPr>
        <p:spPr>
          <a:xfrm>
            <a:off x="3755089" y="5794844"/>
            <a:ext cx="12600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18B8806-0A56-D092-E66F-96DE2D34C054}"/>
                  </a:ext>
                </a:extLst>
              </p:cNvPr>
              <p:cNvSpPr txBox="1"/>
              <p:nvPr/>
            </p:nvSpPr>
            <p:spPr>
              <a:xfrm>
                <a:off x="3850291" y="5797547"/>
                <a:ext cx="1061381" cy="83099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KR" sz="2400" dirty="0">
                    <a:latin typeface="Cambria" panose="02040503050406030204" pitchFamily="18" charset="0"/>
                  </a:rPr>
                  <a:t>3.5 </a:t>
                </a:r>
                <a14:m>
                  <m:oMath xmlns:m="http://schemas.openxmlformats.org/officeDocument/2006/math">
                    <m:r>
                      <a:rPr lang="en-KR" sz="2400" i="1" dirty="0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KR" sz="2400" dirty="0">
                  <a:latin typeface="Cambria" panose="02040503050406030204" pitchFamily="18" charset="0"/>
                </a:endParaRPr>
              </a:p>
              <a:p>
                <a:pPr algn="ctr"/>
                <a:r>
                  <a:rPr lang="en-KR" sz="2400" dirty="0">
                    <a:latin typeface="Cambria" panose="02040503050406030204" pitchFamily="18" charset="0"/>
                  </a:rPr>
                  <a:t>(</a:t>
                </a:r>
                <a:r>
                  <a:rPr lang="en-KR" sz="2400" dirty="0">
                    <a:solidFill>
                      <a:srgbClr val="6F47E5"/>
                    </a:solidFill>
                    <a:latin typeface="Cambria" panose="02040503050406030204" pitchFamily="18" charset="0"/>
                  </a:rPr>
                  <a:t>fixed</a:t>
                </a:r>
                <a:r>
                  <a:rPr lang="en-KR" sz="2400" dirty="0">
                    <a:latin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18B8806-0A56-D092-E66F-96DE2D34C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291" y="5797547"/>
                <a:ext cx="1061381" cy="830997"/>
              </a:xfrm>
              <a:prstGeom prst="rect">
                <a:avLst/>
              </a:prstGeom>
              <a:blipFill>
                <a:blip r:embed="rId4"/>
                <a:stretch>
                  <a:fillRect l="-8333" t="-4545" r="-9524" b="-16667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WL0">
            <a:extLst>
              <a:ext uri="{FF2B5EF4-FFF2-40B4-BE49-F238E27FC236}">
                <a16:creationId xmlns:a16="http://schemas.microsoft.com/office/drawing/2014/main" id="{067AFBAA-07EC-5EDF-88A3-2AFB1470E700}"/>
              </a:ext>
            </a:extLst>
          </p:cNvPr>
          <p:cNvGrpSpPr/>
          <p:nvPr/>
        </p:nvGrpSpPr>
        <p:grpSpPr>
          <a:xfrm>
            <a:off x="6340790" y="3500924"/>
            <a:ext cx="5106983" cy="461665"/>
            <a:chOff x="3224217" y="3244334"/>
            <a:chExt cx="5106983" cy="461665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E4E21926-2085-7451-0A65-73B11A91A3D8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3429000"/>
              <a:ext cx="43252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10D565F-8EDB-44EE-5760-F5BFE7B54815}"/>
                </a:ext>
              </a:extLst>
            </p:cNvPr>
            <p:cNvSpPr txBox="1"/>
            <p:nvPr/>
          </p:nvSpPr>
          <p:spPr>
            <a:xfrm>
              <a:off x="3224217" y="3244334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latin typeface="Cambria" panose="02040503050406030204" pitchFamily="18" charset="0"/>
                </a:rPr>
                <a:t>WL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265A3B5-E788-67E6-BB32-4DAE51F30A36}"/>
              </a:ext>
            </a:extLst>
          </p:cNvPr>
          <p:cNvCxnSpPr>
            <a:cxnSpLocks/>
          </p:cNvCxnSpPr>
          <p:nvPr/>
        </p:nvCxnSpPr>
        <p:spPr>
          <a:xfrm>
            <a:off x="8064256" y="3216934"/>
            <a:ext cx="0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42D9B505-1199-C76D-64B7-EF4C791EA703}"/>
              </a:ext>
            </a:extLst>
          </p:cNvPr>
          <p:cNvCxnSpPr>
            <a:cxnSpLocks/>
          </p:cNvCxnSpPr>
          <p:nvPr/>
        </p:nvCxnSpPr>
        <p:spPr>
          <a:xfrm flipH="1">
            <a:off x="8825886" y="3216934"/>
            <a:ext cx="6277" cy="1106921"/>
          </a:xfrm>
          <a:prstGeom prst="line">
            <a:avLst/>
          </a:prstGeom>
          <a:ln w="50800">
            <a:solidFill>
              <a:srgbClr val="F1A22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C09F59F-FDF3-9F99-D427-0005535C6AEF}"/>
              </a:ext>
            </a:extLst>
          </p:cNvPr>
          <p:cNvCxnSpPr>
            <a:cxnSpLocks/>
          </p:cNvCxnSpPr>
          <p:nvPr/>
        </p:nvCxnSpPr>
        <p:spPr>
          <a:xfrm>
            <a:off x="10367975" y="3216934"/>
            <a:ext cx="0" cy="1106921"/>
          </a:xfrm>
          <a:prstGeom prst="line">
            <a:avLst/>
          </a:prstGeom>
          <a:ln w="50800">
            <a:solidFill>
              <a:srgbClr val="F1A22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7A95C798-6F07-613B-99AE-34641059AD5C}"/>
              </a:ext>
            </a:extLst>
          </p:cNvPr>
          <p:cNvCxnSpPr>
            <a:cxnSpLocks/>
          </p:cNvCxnSpPr>
          <p:nvPr/>
        </p:nvCxnSpPr>
        <p:spPr>
          <a:xfrm>
            <a:off x="9600069" y="3216934"/>
            <a:ext cx="0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6" name="Cells (WL0)">
            <a:extLst>
              <a:ext uri="{FF2B5EF4-FFF2-40B4-BE49-F238E27FC236}">
                <a16:creationId xmlns:a16="http://schemas.microsoft.com/office/drawing/2014/main" id="{41666007-2ABD-7199-31ED-36288BE86197}"/>
              </a:ext>
            </a:extLst>
          </p:cNvPr>
          <p:cNvGrpSpPr/>
          <p:nvPr/>
        </p:nvGrpSpPr>
        <p:grpSpPr>
          <a:xfrm>
            <a:off x="7774973" y="3395790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59575117-8088-5FCA-3418-73A1AD5AB4AA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0CE4D52-08A8-F47C-836E-2D9B21ED538D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4508E497-32B3-C967-5346-914451157FA4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5AC73EC3-5968-F2A3-8289-88F5EB6E5905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 dirty="0"/>
            </a:p>
          </p:txBody>
        </p:sp>
      </p:grpSp>
      <p:grpSp>
        <p:nvGrpSpPr>
          <p:cNvPr id="71" name="BL0">
            <a:extLst>
              <a:ext uri="{FF2B5EF4-FFF2-40B4-BE49-F238E27FC236}">
                <a16:creationId xmlns:a16="http://schemas.microsoft.com/office/drawing/2014/main" id="{B67F0AC7-8AD5-6975-5FCA-48BCA2E4C762}"/>
              </a:ext>
            </a:extLst>
          </p:cNvPr>
          <p:cNvGrpSpPr/>
          <p:nvPr/>
        </p:nvGrpSpPr>
        <p:grpSpPr>
          <a:xfrm>
            <a:off x="8064256" y="2623738"/>
            <a:ext cx="710220" cy="1944695"/>
            <a:chOff x="4947683" y="1963737"/>
            <a:chExt cx="710220" cy="1944695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53695150-7BC3-ED82-4A57-2FEC3CF33715}"/>
                </a:ext>
              </a:extLst>
            </p:cNvPr>
            <p:cNvSpPr txBox="1"/>
            <p:nvPr/>
          </p:nvSpPr>
          <p:spPr>
            <a:xfrm>
              <a:off x="5006763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  <p:grpSp>
          <p:nvGrpSpPr>
            <p:cNvPr id="73" name="BL0">
              <a:extLst>
                <a:ext uri="{FF2B5EF4-FFF2-40B4-BE49-F238E27FC236}">
                  <a16:creationId xmlns:a16="http://schemas.microsoft.com/office/drawing/2014/main" id="{ADFD9008-008A-347D-4025-B573631565EF}"/>
                </a:ext>
              </a:extLst>
            </p:cNvPr>
            <p:cNvGrpSpPr/>
            <p:nvPr/>
          </p:nvGrpSpPr>
          <p:grpSpPr>
            <a:xfrm>
              <a:off x="4947683" y="2324911"/>
              <a:ext cx="386687" cy="1583521"/>
              <a:chOff x="4947683" y="2324911"/>
              <a:chExt cx="386687" cy="1583521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DC323947-C87B-DD84-D487-988EBCE6CD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4370" y="2324911"/>
                <a:ext cx="0" cy="15835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D80C3355-0C0C-1CEA-CF19-2E6C64D96B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768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6" name="BL1">
            <a:extLst>
              <a:ext uri="{FF2B5EF4-FFF2-40B4-BE49-F238E27FC236}">
                <a16:creationId xmlns:a16="http://schemas.microsoft.com/office/drawing/2014/main" id="{D9D07299-1DE1-4CDE-AC83-802CE861E640}"/>
              </a:ext>
            </a:extLst>
          </p:cNvPr>
          <p:cNvGrpSpPr/>
          <p:nvPr/>
        </p:nvGrpSpPr>
        <p:grpSpPr>
          <a:xfrm>
            <a:off x="8825886" y="2623738"/>
            <a:ext cx="731940" cy="1944695"/>
            <a:chOff x="5709313" y="1963737"/>
            <a:chExt cx="731940" cy="1944695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DAE63309-FF47-A60E-5EA6-0CCA0EA3F258}"/>
                </a:ext>
              </a:extLst>
            </p:cNvPr>
            <p:cNvSpPr txBox="1"/>
            <p:nvPr/>
          </p:nvSpPr>
          <p:spPr>
            <a:xfrm>
              <a:off x="5764465" y="1963737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b="1" dirty="0">
                  <a:solidFill>
                    <a:srgbClr val="F1A226"/>
                  </a:solidFill>
                  <a:latin typeface="Cambria" panose="02040503050406030204" pitchFamily="18" charset="0"/>
                </a:rPr>
                <a:t>BL</a:t>
              </a:r>
              <a:r>
                <a:rPr lang="en-KR" sz="2400" b="1" baseline="-25000" dirty="0">
                  <a:solidFill>
                    <a:srgbClr val="F1A226"/>
                  </a:solidFill>
                  <a:latin typeface="Cambria" panose="02040503050406030204" pitchFamily="18" charset="0"/>
                </a:rPr>
                <a:t>1</a:t>
              </a:r>
            </a:p>
          </p:txBody>
        </p:sp>
        <p:grpSp>
          <p:nvGrpSpPr>
            <p:cNvPr id="78" name="BL1">
              <a:extLst>
                <a:ext uri="{FF2B5EF4-FFF2-40B4-BE49-F238E27FC236}">
                  <a16:creationId xmlns:a16="http://schemas.microsoft.com/office/drawing/2014/main" id="{C54ECE42-E0AE-164A-9312-D2DDBD7AA45C}"/>
                </a:ext>
              </a:extLst>
            </p:cNvPr>
            <p:cNvGrpSpPr/>
            <p:nvPr/>
          </p:nvGrpSpPr>
          <p:grpSpPr>
            <a:xfrm>
              <a:off x="5709313" y="2324911"/>
              <a:ext cx="390230" cy="1583521"/>
              <a:chOff x="5709313" y="2324911"/>
              <a:chExt cx="390230" cy="1583521"/>
            </a:xfrm>
          </p:grpSpPr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7FD2AF2F-FE04-8EF0-B1D3-B68A187A27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9543" y="2324911"/>
                <a:ext cx="0" cy="1583521"/>
              </a:xfrm>
              <a:prstGeom prst="line">
                <a:avLst/>
              </a:prstGeom>
              <a:ln w="50800">
                <a:solidFill>
                  <a:srgbClr val="F1A22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621390BE-03D7-3CA0-EC83-DAF450298F0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09313" y="2556933"/>
                <a:ext cx="386687" cy="0"/>
              </a:xfrm>
              <a:prstGeom prst="line">
                <a:avLst/>
              </a:prstGeom>
              <a:ln w="50800">
                <a:solidFill>
                  <a:srgbClr val="F1A22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" name="BL2">
            <a:extLst>
              <a:ext uri="{FF2B5EF4-FFF2-40B4-BE49-F238E27FC236}">
                <a16:creationId xmlns:a16="http://schemas.microsoft.com/office/drawing/2014/main" id="{189D8D36-644A-3E8C-A01A-E0D110E3DF50}"/>
              </a:ext>
            </a:extLst>
          </p:cNvPr>
          <p:cNvGrpSpPr/>
          <p:nvPr/>
        </p:nvGrpSpPr>
        <p:grpSpPr>
          <a:xfrm>
            <a:off x="9597335" y="2623738"/>
            <a:ext cx="711615" cy="1944695"/>
            <a:chOff x="6480762" y="1963737"/>
            <a:chExt cx="711615" cy="1944695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896610A-F46E-3C9B-1149-1A9A7106D230}"/>
                </a:ext>
              </a:extLst>
            </p:cNvPr>
            <p:cNvSpPr txBox="1"/>
            <p:nvPr/>
          </p:nvSpPr>
          <p:spPr>
            <a:xfrm>
              <a:off x="6541237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2</a:t>
              </a:r>
            </a:p>
          </p:txBody>
        </p:sp>
        <p:grpSp>
          <p:nvGrpSpPr>
            <p:cNvPr id="83" name="BL2">
              <a:extLst>
                <a:ext uri="{FF2B5EF4-FFF2-40B4-BE49-F238E27FC236}">
                  <a16:creationId xmlns:a16="http://schemas.microsoft.com/office/drawing/2014/main" id="{EDCFF807-F716-CB43-89C9-4110EBD1325F}"/>
                </a:ext>
              </a:extLst>
            </p:cNvPr>
            <p:cNvGrpSpPr/>
            <p:nvPr/>
          </p:nvGrpSpPr>
          <p:grpSpPr>
            <a:xfrm>
              <a:off x="6480762" y="2324911"/>
              <a:ext cx="386687" cy="1583521"/>
              <a:chOff x="6480762" y="2324911"/>
              <a:chExt cx="386687" cy="1583521"/>
            </a:xfrm>
          </p:grpSpPr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EB0F56F4-4354-2C1B-1F14-0E636E1753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67449" y="2324911"/>
                <a:ext cx="0" cy="15835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0E9595A0-3BA3-2A4E-5AB5-2E508B677E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076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2" name="BL3">
            <a:extLst>
              <a:ext uri="{FF2B5EF4-FFF2-40B4-BE49-F238E27FC236}">
                <a16:creationId xmlns:a16="http://schemas.microsoft.com/office/drawing/2014/main" id="{D99A438B-FCF6-2393-E5FB-E8D339934E63}"/>
              </a:ext>
            </a:extLst>
          </p:cNvPr>
          <p:cNvGrpSpPr/>
          <p:nvPr/>
        </p:nvGrpSpPr>
        <p:grpSpPr>
          <a:xfrm>
            <a:off x="10367975" y="2623738"/>
            <a:ext cx="730104" cy="1946871"/>
            <a:chOff x="7251402" y="1963737"/>
            <a:chExt cx="730104" cy="1946871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3243540D-6077-353A-D442-305B8FCEFB3D}"/>
                </a:ext>
              </a:extLst>
            </p:cNvPr>
            <p:cNvSpPr txBox="1"/>
            <p:nvPr/>
          </p:nvSpPr>
          <p:spPr>
            <a:xfrm>
              <a:off x="7304718" y="1963737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b="1" dirty="0">
                  <a:solidFill>
                    <a:srgbClr val="F1A226"/>
                  </a:solidFill>
                  <a:latin typeface="Cambria" panose="02040503050406030204" pitchFamily="18" charset="0"/>
                </a:rPr>
                <a:t>BL</a:t>
              </a:r>
              <a:r>
                <a:rPr lang="en-KR" sz="2400" b="1" baseline="-25000" dirty="0">
                  <a:solidFill>
                    <a:srgbClr val="F1A226"/>
                  </a:solidFill>
                  <a:latin typeface="Cambria" panose="02040503050406030204" pitchFamily="18" charset="0"/>
                </a:rPr>
                <a:t>3</a:t>
              </a:r>
            </a:p>
          </p:txBody>
        </p:sp>
        <p:grpSp>
          <p:nvGrpSpPr>
            <p:cNvPr id="94" name="BL3">
              <a:extLst>
                <a:ext uri="{FF2B5EF4-FFF2-40B4-BE49-F238E27FC236}">
                  <a16:creationId xmlns:a16="http://schemas.microsoft.com/office/drawing/2014/main" id="{0784A66E-5F36-8E80-0BFE-BCDE7F942758}"/>
                </a:ext>
              </a:extLst>
            </p:cNvPr>
            <p:cNvGrpSpPr/>
            <p:nvPr/>
          </p:nvGrpSpPr>
          <p:grpSpPr>
            <a:xfrm>
              <a:off x="7251402" y="2324911"/>
              <a:ext cx="391710" cy="1585697"/>
              <a:chOff x="7251402" y="2324911"/>
              <a:chExt cx="391710" cy="1585697"/>
            </a:xfrm>
          </p:grpSpPr>
          <p:cxnSp>
            <p:nvCxnSpPr>
              <p:cNvPr id="95" name="Straight Connector 94">
                <a:extLst>
                  <a:ext uri="{FF2B5EF4-FFF2-40B4-BE49-F238E27FC236}">
                    <a16:creationId xmlns:a16="http://schemas.microsoft.com/office/drawing/2014/main" id="{F24E1583-63EA-9198-A3C0-C1F7D78FE80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3112" y="2324911"/>
                <a:ext cx="0" cy="1585697"/>
              </a:xfrm>
              <a:prstGeom prst="line">
                <a:avLst/>
              </a:prstGeom>
              <a:ln w="50800">
                <a:solidFill>
                  <a:srgbClr val="F1A22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031EE0B1-21D3-6338-14F2-A723F604A52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1402" y="2556933"/>
                <a:ext cx="386687" cy="0"/>
              </a:xfrm>
              <a:prstGeom prst="line">
                <a:avLst/>
              </a:prstGeom>
              <a:ln w="50800">
                <a:solidFill>
                  <a:srgbClr val="F1A22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7" name="Rounded Rectangle 96">
            <a:extLst>
              <a:ext uri="{FF2B5EF4-FFF2-40B4-BE49-F238E27FC236}">
                <a16:creationId xmlns:a16="http://schemas.microsoft.com/office/drawing/2014/main" id="{3A004BB1-DDE3-9668-455C-50EFEFBC5A19}"/>
              </a:ext>
            </a:extLst>
          </p:cNvPr>
          <p:cNvSpPr/>
          <p:nvPr/>
        </p:nvSpPr>
        <p:spPr>
          <a:xfrm>
            <a:off x="7475941" y="3113090"/>
            <a:ext cx="3680713" cy="1325558"/>
          </a:xfrm>
          <a:prstGeom prst="roundRect">
            <a:avLst/>
          </a:prstGeom>
          <a:ln w="50800">
            <a:solidFill>
              <a:srgbClr val="F1A2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98" name="Freeform 97">
            <a:extLst>
              <a:ext uri="{FF2B5EF4-FFF2-40B4-BE49-F238E27FC236}">
                <a16:creationId xmlns:a16="http://schemas.microsoft.com/office/drawing/2014/main" id="{ABAA4BA2-7D08-D3E2-5F88-961895B2B8BD}"/>
              </a:ext>
            </a:extLst>
          </p:cNvPr>
          <p:cNvSpPr/>
          <p:nvPr/>
        </p:nvSpPr>
        <p:spPr>
          <a:xfrm>
            <a:off x="8583766" y="3831416"/>
            <a:ext cx="499260" cy="144052"/>
          </a:xfrm>
          <a:custGeom>
            <a:avLst/>
            <a:gdLst>
              <a:gd name="connsiteX0" fmla="*/ 0 w 499260"/>
              <a:gd name="connsiteY0" fmla="*/ 0 h 144052"/>
              <a:gd name="connsiteX1" fmla="*/ 499260 w 499260"/>
              <a:gd name="connsiteY1" fmla="*/ 0 h 144052"/>
              <a:gd name="connsiteX2" fmla="*/ 490619 w 499260"/>
              <a:gd name="connsiteY2" fmla="*/ 15919 h 144052"/>
              <a:gd name="connsiteX3" fmla="*/ 249630 w 499260"/>
              <a:gd name="connsiteY3" fmla="*/ 144052 h 144052"/>
              <a:gd name="connsiteX4" fmla="*/ 8641 w 499260"/>
              <a:gd name="connsiteY4" fmla="*/ 15919 h 1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60" h="144052">
                <a:moveTo>
                  <a:pt x="0" y="0"/>
                </a:moveTo>
                <a:lnTo>
                  <a:pt x="499260" y="0"/>
                </a:lnTo>
                <a:lnTo>
                  <a:pt x="490619" y="15919"/>
                </a:lnTo>
                <a:cubicBezTo>
                  <a:pt x="438392" y="93226"/>
                  <a:pt x="349947" y="144052"/>
                  <a:pt x="249630" y="144052"/>
                </a:cubicBezTo>
                <a:cubicBezTo>
                  <a:pt x="149313" y="144052"/>
                  <a:pt x="60868" y="93226"/>
                  <a:pt x="8641" y="1591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99" name="Freeform 98">
            <a:extLst>
              <a:ext uri="{FF2B5EF4-FFF2-40B4-BE49-F238E27FC236}">
                <a16:creationId xmlns:a16="http://schemas.microsoft.com/office/drawing/2014/main" id="{F2E97E9A-BE80-8AB9-D63D-B591998D6BF2}"/>
              </a:ext>
            </a:extLst>
          </p:cNvPr>
          <p:cNvSpPr/>
          <p:nvPr/>
        </p:nvSpPr>
        <p:spPr>
          <a:xfrm>
            <a:off x="10120966" y="3831416"/>
            <a:ext cx="499260" cy="144052"/>
          </a:xfrm>
          <a:custGeom>
            <a:avLst/>
            <a:gdLst>
              <a:gd name="connsiteX0" fmla="*/ 0 w 499260"/>
              <a:gd name="connsiteY0" fmla="*/ 0 h 144052"/>
              <a:gd name="connsiteX1" fmla="*/ 499260 w 499260"/>
              <a:gd name="connsiteY1" fmla="*/ 0 h 144052"/>
              <a:gd name="connsiteX2" fmla="*/ 490620 w 499260"/>
              <a:gd name="connsiteY2" fmla="*/ 15919 h 144052"/>
              <a:gd name="connsiteX3" fmla="*/ 249630 w 499260"/>
              <a:gd name="connsiteY3" fmla="*/ 144052 h 144052"/>
              <a:gd name="connsiteX4" fmla="*/ 8641 w 499260"/>
              <a:gd name="connsiteY4" fmla="*/ 15919 h 1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60" h="144052">
                <a:moveTo>
                  <a:pt x="0" y="0"/>
                </a:moveTo>
                <a:lnTo>
                  <a:pt x="499260" y="0"/>
                </a:lnTo>
                <a:lnTo>
                  <a:pt x="490620" y="15919"/>
                </a:lnTo>
                <a:cubicBezTo>
                  <a:pt x="438393" y="93226"/>
                  <a:pt x="349947" y="144052"/>
                  <a:pt x="249630" y="144052"/>
                </a:cubicBezTo>
                <a:cubicBezTo>
                  <a:pt x="149313" y="144052"/>
                  <a:pt x="60868" y="93226"/>
                  <a:pt x="8641" y="1591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100" name="Oval 99">
            <a:extLst>
              <a:ext uri="{FF2B5EF4-FFF2-40B4-BE49-F238E27FC236}">
                <a16:creationId xmlns:a16="http://schemas.microsoft.com/office/drawing/2014/main" id="{532E758D-3E11-E9B7-7CC8-C4A555F54E46}"/>
              </a:ext>
            </a:extLst>
          </p:cNvPr>
          <p:cNvSpPr/>
          <p:nvPr/>
        </p:nvSpPr>
        <p:spPr>
          <a:xfrm>
            <a:off x="8541773" y="3396001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BA41C319-7471-FDCB-F4B5-999CF5ED8FAC}"/>
              </a:ext>
            </a:extLst>
          </p:cNvPr>
          <p:cNvSpPr/>
          <p:nvPr/>
        </p:nvSpPr>
        <p:spPr>
          <a:xfrm>
            <a:off x="10078973" y="3396001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02" name="Oval 101">
            <a:extLst>
              <a:ext uri="{FF2B5EF4-FFF2-40B4-BE49-F238E27FC236}">
                <a16:creationId xmlns:a16="http://schemas.microsoft.com/office/drawing/2014/main" id="{EF75BBAB-8532-E23E-63C2-773650A11002}"/>
              </a:ext>
            </a:extLst>
          </p:cNvPr>
          <p:cNvSpPr/>
          <p:nvPr/>
        </p:nvSpPr>
        <p:spPr>
          <a:xfrm>
            <a:off x="10079973" y="3394800"/>
            <a:ext cx="581246" cy="581246"/>
          </a:xfrm>
          <a:prstGeom prst="ellipse">
            <a:avLst/>
          </a:prstGeom>
          <a:noFill/>
          <a:ln w="50800">
            <a:solidFill>
              <a:srgbClr val="F1A2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5926780E-3CD4-9FB6-15DC-9702199FEA63}"/>
              </a:ext>
            </a:extLst>
          </p:cNvPr>
          <p:cNvSpPr/>
          <p:nvPr/>
        </p:nvSpPr>
        <p:spPr>
          <a:xfrm>
            <a:off x="8542773" y="3394800"/>
            <a:ext cx="581246" cy="581246"/>
          </a:xfrm>
          <a:prstGeom prst="ellipse">
            <a:avLst/>
          </a:prstGeom>
          <a:noFill/>
          <a:ln w="50800">
            <a:solidFill>
              <a:srgbClr val="F1A2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id="{FB268F40-5689-0ED0-DFFE-6426934E643B}"/>
              </a:ext>
            </a:extLst>
          </p:cNvPr>
          <p:cNvSpPr/>
          <p:nvPr/>
        </p:nvSpPr>
        <p:spPr>
          <a:xfrm>
            <a:off x="1918623" y="3113090"/>
            <a:ext cx="3680713" cy="1325558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05" name="Freeform 104">
            <a:extLst>
              <a:ext uri="{FF2B5EF4-FFF2-40B4-BE49-F238E27FC236}">
                <a16:creationId xmlns:a16="http://schemas.microsoft.com/office/drawing/2014/main" id="{C745FF94-5497-7F24-A485-3B10EEB83FB6}"/>
              </a:ext>
            </a:extLst>
          </p:cNvPr>
          <p:cNvSpPr/>
          <p:nvPr/>
        </p:nvSpPr>
        <p:spPr>
          <a:xfrm>
            <a:off x="1918800" y="3113091"/>
            <a:ext cx="3680713" cy="439199"/>
          </a:xfrm>
          <a:custGeom>
            <a:avLst/>
            <a:gdLst>
              <a:gd name="connsiteX0" fmla="*/ 220931 w 3680713"/>
              <a:gd name="connsiteY0" fmla="*/ 0 h 439199"/>
              <a:gd name="connsiteX1" fmla="*/ 3459782 w 3680713"/>
              <a:gd name="connsiteY1" fmla="*/ 0 h 439199"/>
              <a:gd name="connsiteX2" fmla="*/ 3680713 w 3680713"/>
              <a:gd name="connsiteY2" fmla="*/ 220931 h 439199"/>
              <a:gd name="connsiteX3" fmla="*/ 3680713 w 3680713"/>
              <a:gd name="connsiteY3" fmla="*/ 439199 h 439199"/>
              <a:gd name="connsiteX4" fmla="*/ 0 w 3680713"/>
              <a:gd name="connsiteY4" fmla="*/ 439199 h 439199"/>
              <a:gd name="connsiteX5" fmla="*/ 0 w 3680713"/>
              <a:gd name="connsiteY5" fmla="*/ 220931 h 439199"/>
              <a:gd name="connsiteX6" fmla="*/ 220931 w 3680713"/>
              <a:gd name="connsiteY6" fmla="*/ 0 h 43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0713" h="439199">
                <a:moveTo>
                  <a:pt x="220931" y="0"/>
                </a:moveTo>
                <a:lnTo>
                  <a:pt x="3459782" y="0"/>
                </a:lnTo>
                <a:cubicBezTo>
                  <a:pt x="3581799" y="0"/>
                  <a:pt x="3680713" y="98914"/>
                  <a:pt x="3680713" y="220931"/>
                </a:cubicBezTo>
                <a:lnTo>
                  <a:pt x="3680713" y="439199"/>
                </a:lnTo>
                <a:lnTo>
                  <a:pt x="0" y="439199"/>
                </a:lnTo>
                <a:lnTo>
                  <a:pt x="0" y="220931"/>
                </a:lnTo>
                <a:cubicBezTo>
                  <a:pt x="0" y="98914"/>
                  <a:pt x="98914" y="0"/>
                  <a:pt x="220931" y="0"/>
                </a:cubicBezTo>
                <a:close/>
              </a:path>
            </a:pathLst>
          </a:custGeom>
          <a:ln w="50800">
            <a:solidFill>
              <a:srgbClr val="298C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106" name="Freeform 105">
            <a:extLst>
              <a:ext uri="{FF2B5EF4-FFF2-40B4-BE49-F238E27FC236}">
                <a16:creationId xmlns:a16="http://schemas.microsoft.com/office/drawing/2014/main" id="{AE52CDE7-E61F-B083-34A5-EE4946FA58A6}"/>
              </a:ext>
            </a:extLst>
          </p:cNvPr>
          <p:cNvSpPr/>
          <p:nvPr/>
        </p:nvSpPr>
        <p:spPr>
          <a:xfrm>
            <a:off x="1918800" y="3552290"/>
            <a:ext cx="3680713" cy="886358"/>
          </a:xfrm>
          <a:custGeom>
            <a:avLst/>
            <a:gdLst>
              <a:gd name="connsiteX0" fmla="*/ 0 w 3680713"/>
              <a:gd name="connsiteY0" fmla="*/ 0 h 886358"/>
              <a:gd name="connsiteX1" fmla="*/ 3680713 w 3680713"/>
              <a:gd name="connsiteY1" fmla="*/ 0 h 886358"/>
              <a:gd name="connsiteX2" fmla="*/ 3680713 w 3680713"/>
              <a:gd name="connsiteY2" fmla="*/ 665427 h 886358"/>
              <a:gd name="connsiteX3" fmla="*/ 3459782 w 3680713"/>
              <a:gd name="connsiteY3" fmla="*/ 886358 h 886358"/>
              <a:gd name="connsiteX4" fmla="*/ 220931 w 3680713"/>
              <a:gd name="connsiteY4" fmla="*/ 886358 h 886358"/>
              <a:gd name="connsiteX5" fmla="*/ 0 w 3680713"/>
              <a:gd name="connsiteY5" fmla="*/ 665427 h 88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0713" h="886358">
                <a:moveTo>
                  <a:pt x="0" y="0"/>
                </a:moveTo>
                <a:lnTo>
                  <a:pt x="3680713" y="0"/>
                </a:lnTo>
                <a:lnTo>
                  <a:pt x="3680713" y="665427"/>
                </a:lnTo>
                <a:cubicBezTo>
                  <a:pt x="3680713" y="787444"/>
                  <a:pt x="3581799" y="886358"/>
                  <a:pt x="3459782" y="886358"/>
                </a:cubicBezTo>
                <a:lnTo>
                  <a:pt x="220931" y="886358"/>
                </a:lnTo>
                <a:cubicBezTo>
                  <a:pt x="98914" y="886358"/>
                  <a:pt x="0" y="787444"/>
                  <a:pt x="0" y="665427"/>
                </a:cubicBezTo>
                <a:close/>
              </a:path>
            </a:pathLst>
          </a:custGeom>
          <a:ln w="50800">
            <a:solidFill>
              <a:srgbClr val="298C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E573CD0-2E18-E0BD-F706-4BA7487D7C56}"/>
              </a:ext>
            </a:extLst>
          </p:cNvPr>
          <p:cNvSpPr/>
          <p:nvPr/>
        </p:nvSpPr>
        <p:spPr>
          <a:xfrm>
            <a:off x="1945887" y="3394800"/>
            <a:ext cx="3628800" cy="46473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pSp>
        <p:nvGrpSpPr>
          <p:cNvPr id="108" name="WL0">
            <a:extLst>
              <a:ext uri="{FF2B5EF4-FFF2-40B4-BE49-F238E27FC236}">
                <a16:creationId xmlns:a16="http://schemas.microsoft.com/office/drawing/2014/main" id="{A5D4FCB4-9D0A-B552-53AF-72EF037ABCDC}"/>
              </a:ext>
            </a:extLst>
          </p:cNvPr>
          <p:cNvGrpSpPr/>
          <p:nvPr/>
        </p:nvGrpSpPr>
        <p:grpSpPr>
          <a:xfrm>
            <a:off x="783472" y="3500924"/>
            <a:ext cx="5106983" cy="461665"/>
            <a:chOff x="3224217" y="3244334"/>
            <a:chExt cx="5106983" cy="461665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2F13648-C785-4D5F-D0AD-FEBF1FF1BD2F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3429000"/>
              <a:ext cx="43252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19CC77C-ED45-56D5-947F-1C16FCA06F5F}"/>
                </a:ext>
              </a:extLst>
            </p:cNvPr>
            <p:cNvSpPr txBox="1"/>
            <p:nvPr/>
          </p:nvSpPr>
          <p:spPr>
            <a:xfrm>
              <a:off x="3224217" y="3244334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latin typeface="Cambria" panose="02040503050406030204" pitchFamily="18" charset="0"/>
                </a:rPr>
                <a:t>WL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</p:grp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6FEDB3C3-3FE6-B876-4511-8AB3B3CEB5A1}"/>
              </a:ext>
            </a:extLst>
          </p:cNvPr>
          <p:cNvCxnSpPr>
            <a:cxnSpLocks/>
          </p:cNvCxnSpPr>
          <p:nvPr/>
        </p:nvCxnSpPr>
        <p:spPr>
          <a:xfrm>
            <a:off x="2506938" y="3216934"/>
            <a:ext cx="0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B84E001-7D09-1160-97E0-B4B6E14B12E4}"/>
              </a:ext>
            </a:extLst>
          </p:cNvPr>
          <p:cNvCxnSpPr>
            <a:cxnSpLocks/>
          </p:cNvCxnSpPr>
          <p:nvPr/>
        </p:nvCxnSpPr>
        <p:spPr>
          <a:xfrm>
            <a:off x="4042751" y="3216934"/>
            <a:ext cx="0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17C05D68-0AA7-A9A5-4A29-1259BA22917B}"/>
              </a:ext>
            </a:extLst>
          </p:cNvPr>
          <p:cNvCxnSpPr>
            <a:cxnSpLocks/>
          </p:cNvCxnSpPr>
          <p:nvPr/>
        </p:nvCxnSpPr>
        <p:spPr>
          <a:xfrm flipH="1">
            <a:off x="3268568" y="3216934"/>
            <a:ext cx="6277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E2F4072-F2AB-E307-440D-7CCE6FF279AF}"/>
              </a:ext>
            </a:extLst>
          </p:cNvPr>
          <p:cNvCxnSpPr>
            <a:cxnSpLocks/>
          </p:cNvCxnSpPr>
          <p:nvPr/>
        </p:nvCxnSpPr>
        <p:spPr>
          <a:xfrm>
            <a:off x="4810657" y="3216934"/>
            <a:ext cx="0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8" name="BL0">
            <a:extLst>
              <a:ext uri="{FF2B5EF4-FFF2-40B4-BE49-F238E27FC236}">
                <a16:creationId xmlns:a16="http://schemas.microsoft.com/office/drawing/2014/main" id="{FA83C72C-CE2E-795D-0F7F-DA0B1FCA1D7C}"/>
              </a:ext>
            </a:extLst>
          </p:cNvPr>
          <p:cNvGrpSpPr/>
          <p:nvPr/>
        </p:nvGrpSpPr>
        <p:grpSpPr>
          <a:xfrm>
            <a:off x="2506938" y="2623738"/>
            <a:ext cx="710220" cy="1944695"/>
            <a:chOff x="4947683" y="1963737"/>
            <a:chExt cx="710220" cy="1944695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DB508C7A-DCDA-62A3-DBBB-780FD137E5D2}"/>
                </a:ext>
              </a:extLst>
            </p:cNvPr>
            <p:cNvSpPr txBox="1"/>
            <p:nvPr/>
          </p:nvSpPr>
          <p:spPr>
            <a:xfrm>
              <a:off x="5006763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  <p:grpSp>
          <p:nvGrpSpPr>
            <p:cNvPr id="150" name="BL0">
              <a:extLst>
                <a:ext uri="{FF2B5EF4-FFF2-40B4-BE49-F238E27FC236}">
                  <a16:creationId xmlns:a16="http://schemas.microsoft.com/office/drawing/2014/main" id="{D6A28071-6F90-B0B0-E58A-2BF893CF02F4}"/>
                </a:ext>
              </a:extLst>
            </p:cNvPr>
            <p:cNvGrpSpPr/>
            <p:nvPr/>
          </p:nvGrpSpPr>
          <p:grpSpPr>
            <a:xfrm>
              <a:off x="4947683" y="2324911"/>
              <a:ext cx="386687" cy="1583521"/>
              <a:chOff x="4947683" y="2324911"/>
              <a:chExt cx="386687" cy="1583521"/>
            </a:xfrm>
          </p:grpSpPr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C3FC9951-0D11-BE93-D676-029ACCBED5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4370" y="2324911"/>
                <a:ext cx="0" cy="15835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43765706-6433-C46C-4C68-D792ABF6C1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768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3" name="BL1">
            <a:extLst>
              <a:ext uri="{FF2B5EF4-FFF2-40B4-BE49-F238E27FC236}">
                <a16:creationId xmlns:a16="http://schemas.microsoft.com/office/drawing/2014/main" id="{54C222A6-2200-AAD7-87FA-A22CB56FD53A}"/>
              </a:ext>
            </a:extLst>
          </p:cNvPr>
          <p:cNvGrpSpPr/>
          <p:nvPr/>
        </p:nvGrpSpPr>
        <p:grpSpPr>
          <a:xfrm>
            <a:off x="3268568" y="2623738"/>
            <a:ext cx="731940" cy="1944695"/>
            <a:chOff x="5709313" y="1963737"/>
            <a:chExt cx="731940" cy="1944695"/>
          </a:xfrm>
        </p:grpSpPr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228A2204-A518-BCB5-C0EB-BE1DD4F8C19D}"/>
                </a:ext>
              </a:extLst>
            </p:cNvPr>
            <p:cNvSpPr txBox="1"/>
            <p:nvPr/>
          </p:nvSpPr>
          <p:spPr>
            <a:xfrm>
              <a:off x="5764465" y="1963737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1</a:t>
              </a:r>
            </a:p>
          </p:txBody>
        </p:sp>
        <p:grpSp>
          <p:nvGrpSpPr>
            <p:cNvPr id="155" name="BL1">
              <a:extLst>
                <a:ext uri="{FF2B5EF4-FFF2-40B4-BE49-F238E27FC236}">
                  <a16:creationId xmlns:a16="http://schemas.microsoft.com/office/drawing/2014/main" id="{7EC82600-D7DB-3E34-75DA-DE136B1308D4}"/>
                </a:ext>
              </a:extLst>
            </p:cNvPr>
            <p:cNvGrpSpPr/>
            <p:nvPr/>
          </p:nvGrpSpPr>
          <p:grpSpPr>
            <a:xfrm>
              <a:off x="5709313" y="2324911"/>
              <a:ext cx="390230" cy="1583521"/>
              <a:chOff x="5709313" y="2324911"/>
              <a:chExt cx="390230" cy="1583521"/>
            </a:xfrm>
          </p:grpSpPr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94E35627-7442-01B4-65F7-F0431A588C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9543" y="2324911"/>
                <a:ext cx="0" cy="15835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11DA480-05B0-FD0E-992C-25069D2205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0931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8" name="BL2">
            <a:extLst>
              <a:ext uri="{FF2B5EF4-FFF2-40B4-BE49-F238E27FC236}">
                <a16:creationId xmlns:a16="http://schemas.microsoft.com/office/drawing/2014/main" id="{0E28BA53-A2DB-B1D2-0405-1EF837AAA07A}"/>
              </a:ext>
            </a:extLst>
          </p:cNvPr>
          <p:cNvGrpSpPr/>
          <p:nvPr/>
        </p:nvGrpSpPr>
        <p:grpSpPr>
          <a:xfrm>
            <a:off x="4040017" y="2623738"/>
            <a:ext cx="711615" cy="1944695"/>
            <a:chOff x="6480762" y="1963737"/>
            <a:chExt cx="711615" cy="1944695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B5FE92BB-064B-90B5-50FC-35BD2DD16A33}"/>
                </a:ext>
              </a:extLst>
            </p:cNvPr>
            <p:cNvSpPr txBox="1"/>
            <p:nvPr/>
          </p:nvSpPr>
          <p:spPr>
            <a:xfrm>
              <a:off x="6541237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2</a:t>
              </a:r>
            </a:p>
          </p:txBody>
        </p:sp>
        <p:grpSp>
          <p:nvGrpSpPr>
            <p:cNvPr id="160" name="BL2">
              <a:extLst>
                <a:ext uri="{FF2B5EF4-FFF2-40B4-BE49-F238E27FC236}">
                  <a16:creationId xmlns:a16="http://schemas.microsoft.com/office/drawing/2014/main" id="{99B9A954-3877-92CB-3821-1B02F11B7B2C}"/>
                </a:ext>
              </a:extLst>
            </p:cNvPr>
            <p:cNvGrpSpPr/>
            <p:nvPr/>
          </p:nvGrpSpPr>
          <p:grpSpPr>
            <a:xfrm>
              <a:off x="6480762" y="2324911"/>
              <a:ext cx="386687" cy="1583521"/>
              <a:chOff x="6480762" y="2324911"/>
              <a:chExt cx="386687" cy="1583521"/>
            </a:xfrm>
          </p:grpSpPr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C5A13A35-83AF-709E-A2D9-D549E865B0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67449" y="2324911"/>
                <a:ext cx="0" cy="15835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3FBDF320-60FA-74F0-37F5-0855E1F79E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076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3" name="BL3">
            <a:extLst>
              <a:ext uri="{FF2B5EF4-FFF2-40B4-BE49-F238E27FC236}">
                <a16:creationId xmlns:a16="http://schemas.microsoft.com/office/drawing/2014/main" id="{1B86DF40-0936-9669-AED5-C571F55E90DF}"/>
              </a:ext>
            </a:extLst>
          </p:cNvPr>
          <p:cNvGrpSpPr/>
          <p:nvPr/>
        </p:nvGrpSpPr>
        <p:grpSpPr>
          <a:xfrm>
            <a:off x="4810657" y="2623738"/>
            <a:ext cx="730104" cy="1946871"/>
            <a:chOff x="7251402" y="1963737"/>
            <a:chExt cx="730104" cy="1946871"/>
          </a:xfrm>
        </p:grpSpPr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7DE413C1-CE54-43EB-F4ED-DEBF5B5A8FC0}"/>
                </a:ext>
              </a:extLst>
            </p:cNvPr>
            <p:cNvSpPr txBox="1"/>
            <p:nvPr/>
          </p:nvSpPr>
          <p:spPr>
            <a:xfrm>
              <a:off x="7304718" y="1963737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3</a:t>
              </a:r>
            </a:p>
          </p:txBody>
        </p:sp>
        <p:grpSp>
          <p:nvGrpSpPr>
            <p:cNvPr id="165" name="BL3">
              <a:extLst>
                <a:ext uri="{FF2B5EF4-FFF2-40B4-BE49-F238E27FC236}">
                  <a16:creationId xmlns:a16="http://schemas.microsoft.com/office/drawing/2014/main" id="{C2593EDE-955B-4238-62AE-9131D2795943}"/>
                </a:ext>
              </a:extLst>
            </p:cNvPr>
            <p:cNvGrpSpPr/>
            <p:nvPr/>
          </p:nvGrpSpPr>
          <p:grpSpPr>
            <a:xfrm>
              <a:off x="7251402" y="2324911"/>
              <a:ext cx="391710" cy="1585697"/>
              <a:chOff x="7251402" y="2324911"/>
              <a:chExt cx="391710" cy="1585697"/>
            </a:xfrm>
          </p:grpSpPr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7ECE7CF7-24B5-E538-E38E-188DFD44F2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3112" y="2324911"/>
                <a:ext cx="0" cy="158569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A7A47BC6-0577-A80E-F011-65A60E6FDC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140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8" name="Cells (WL0)">
            <a:extLst>
              <a:ext uri="{FF2B5EF4-FFF2-40B4-BE49-F238E27FC236}">
                <a16:creationId xmlns:a16="http://schemas.microsoft.com/office/drawing/2014/main" id="{A323E9F9-A98E-7C09-E929-5710020A0B71}"/>
              </a:ext>
            </a:extLst>
          </p:cNvPr>
          <p:cNvGrpSpPr/>
          <p:nvPr/>
        </p:nvGrpSpPr>
        <p:grpSpPr>
          <a:xfrm>
            <a:off x="2217655" y="3395790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F609F00F-C561-64DD-588F-E1D87D740C7C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B42C0568-8B5D-ABE6-258C-21229BC76A85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1A09AAE6-EF70-C150-39CF-632A7E536BF2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9F00FCEC-0BBE-46A8-57DB-8FD52622AFDE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 dirty="0"/>
            </a:p>
          </p:txBody>
        </p:sp>
      </p:grpSp>
      <p:sp>
        <p:nvSpPr>
          <p:cNvPr id="173" name="Freeform 172">
            <a:extLst>
              <a:ext uri="{FF2B5EF4-FFF2-40B4-BE49-F238E27FC236}">
                <a16:creationId xmlns:a16="http://schemas.microsoft.com/office/drawing/2014/main" id="{F069CD37-A25E-4005-B013-1BFEF1E910D9}"/>
              </a:ext>
            </a:extLst>
          </p:cNvPr>
          <p:cNvSpPr/>
          <p:nvPr/>
        </p:nvSpPr>
        <p:spPr>
          <a:xfrm>
            <a:off x="4563648" y="3831416"/>
            <a:ext cx="499260" cy="144052"/>
          </a:xfrm>
          <a:custGeom>
            <a:avLst/>
            <a:gdLst>
              <a:gd name="connsiteX0" fmla="*/ 0 w 499260"/>
              <a:gd name="connsiteY0" fmla="*/ 0 h 144052"/>
              <a:gd name="connsiteX1" fmla="*/ 499260 w 499260"/>
              <a:gd name="connsiteY1" fmla="*/ 0 h 144052"/>
              <a:gd name="connsiteX2" fmla="*/ 490620 w 499260"/>
              <a:gd name="connsiteY2" fmla="*/ 15919 h 144052"/>
              <a:gd name="connsiteX3" fmla="*/ 249630 w 499260"/>
              <a:gd name="connsiteY3" fmla="*/ 144052 h 144052"/>
              <a:gd name="connsiteX4" fmla="*/ 8641 w 499260"/>
              <a:gd name="connsiteY4" fmla="*/ 15919 h 1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60" h="144052">
                <a:moveTo>
                  <a:pt x="0" y="0"/>
                </a:moveTo>
                <a:lnTo>
                  <a:pt x="499260" y="0"/>
                </a:lnTo>
                <a:lnTo>
                  <a:pt x="490620" y="15919"/>
                </a:lnTo>
                <a:cubicBezTo>
                  <a:pt x="438393" y="93226"/>
                  <a:pt x="349947" y="144052"/>
                  <a:pt x="249630" y="144052"/>
                </a:cubicBezTo>
                <a:cubicBezTo>
                  <a:pt x="149313" y="144052"/>
                  <a:pt x="60868" y="93226"/>
                  <a:pt x="8641" y="1591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174" name="Freeform 173">
            <a:extLst>
              <a:ext uri="{FF2B5EF4-FFF2-40B4-BE49-F238E27FC236}">
                <a16:creationId xmlns:a16="http://schemas.microsoft.com/office/drawing/2014/main" id="{9ECA70D1-C1CB-3852-3461-72377336F16E}"/>
              </a:ext>
            </a:extLst>
          </p:cNvPr>
          <p:cNvSpPr/>
          <p:nvPr/>
        </p:nvSpPr>
        <p:spPr>
          <a:xfrm>
            <a:off x="3026448" y="3831416"/>
            <a:ext cx="499260" cy="144052"/>
          </a:xfrm>
          <a:custGeom>
            <a:avLst/>
            <a:gdLst>
              <a:gd name="connsiteX0" fmla="*/ 0 w 499260"/>
              <a:gd name="connsiteY0" fmla="*/ 0 h 144052"/>
              <a:gd name="connsiteX1" fmla="*/ 499260 w 499260"/>
              <a:gd name="connsiteY1" fmla="*/ 0 h 144052"/>
              <a:gd name="connsiteX2" fmla="*/ 490619 w 499260"/>
              <a:gd name="connsiteY2" fmla="*/ 15919 h 144052"/>
              <a:gd name="connsiteX3" fmla="*/ 249630 w 499260"/>
              <a:gd name="connsiteY3" fmla="*/ 144052 h 144052"/>
              <a:gd name="connsiteX4" fmla="*/ 8641 w 499260"/>
              <a:gd name="connsiteY4" fmla="*/ 15919 h 1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60" h="144052">
                <a:moveTo>
                  <a:pt x="0" y="0"/>
                </a:moveTo>
                <a:lnTo>
                  <a:pt x="499260" y="0"/>
                </a:lnTo>
                <a:lnTo>
                  <a:pt x="490619" y="15919"/>
                </a:lnTo>
                <a:cubicBezTo>
                  <a:pt x="438392" y="93226"/>
                  <a:pt x="349947" y="144052"/>
                  <a:pt x="249630" y="144052"/>
                </a:cubicBezTo>
                <a:cubicBezTo>
                  <a:pt x="149313" y="144052"/>
                  <a:pt x="60868" y="93226"/>
                  <a:pt x="8641" y="1591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3B4D9813-0B7E-7565-DF21-2A95004A4E19}"/>
              </a:ext>
            </a:extLst>
          </p:cNvPr>
          <p:cNvSpPr/>
          <p:nvPr/>
        </p:nvSpPr>
        <p:spPr>
          <a:xfrm>
            <a:off x="2984455" y="3396001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CEDBA0A-B318-C40E-2D59-C3D5E3470B14}"/>
              </a:ext>
            </a:extLst>
          </p:cNvPr>
          <p:cNvSpPr/>
          <p:nvPr/>
        </p:nvSpPr>
        <p:spPr>
          <a:xfrm>
            <a:off x="4521655" y="3396001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CFA7AEB7-895F-D9A6-76A9-77C698CBA393}"/>
              </a:ext>
            </a:extLst>
          </p:cNvPr>
          <p:cNvSpPr/>
          <p:nvPr/>
        </p:nvSpPr>
        <p:spPr>
          <a:xfrm>
            <a:off x="4522655" y="3394800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30892DA2-1234-7C14-0E43-2D4CA73837AF}"/>
              </a:ext>
            </a:extLst>
          </p:cNvPr>
          <p:cNvSpPr/>
          <p:nvPr/>
        </p:nvSpPr>
        <p:spPr>
          <a:xfrm>
            <a:off x="2985455" y="3394800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851570E2-B7D9-EA25-2E35-81B5404CA9F7}"/>
              </a:ext>
            </a:extLst>
          </p:cNvPr>
          <p:cNvSpPr/>
          <p:nvPr/>
        </p:nvSpPr>
        <p:spPr>
          <a:xfrm>
            <a:off x="2984400" y="3394800"/>
            <a:ext cx="581246" cy="58124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8C9CE426-6B2B-07BF-C5B2-9C1B7D5468ED}"/>
              </a:ext>
            </a:extLst>
          </p:cNvPr>
          <p:cNvSpPr/>
          <p:nvPr/>
        </p:nvSpPr>
        <p:spPr>
          <a:xfrm>
            <a:off x="4521600" y="3394800"/>
            <a:ext cx="581246" cy="58124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D8847DD6-C952-EE10-3A10-C25C5E691596}"/>
              </a:ext>
            </a:extLst>
          </p:cNvPr>
          <p:cNvSpPr txBox="1"/>
          <p:nvPr/>
        </p:nvSpPr>
        <p:spPr>
          <a:xfrm>
            <a:off x="3796200" y="3509623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😵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C11403D7-09F0-2DBE-CB9F-FB910348C565}"/>
              </a:ext>
            </a:extLst>
          </p:cNvPr>
          <p:cNvSpPr txBox="1"/>
          <p:nvPr/>
        </p:nvSpPr>
        <p:spPr>
          <a:xfrm>
            <a:off x="2258206" y="3509623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😵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0AD6DC01-CBF6-6425-1199-11E3950BF0A0}"/>
              </a:ext>
            </a:extLst>
          </p:cNvPr>
          <p:cNvSpPr txBox="1"/>
          <p:nvPr/>
        </p:nvSpPr>
        <p:spPr>
          <a:xfrm>
            <a:off x="4659413" y="3600583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😵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F6B6E6B-4DEE-B8DB-1111-4687AC846F6A}"/>
              </a:ext>
            </a:extLst>
          </p:cNvPr>
          <p:cNvSpPr txBox="1"/>
          <p:nvPr/>
        </p:nvSpPr>
        <p:spPr>
          <a:xfrm>
            <a:off x="3103492" y="3616338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😵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7FDC3DC8-90D1-7329-CA23-6CEAE2D11F85}"/>
              </a:ext>
            </a:extLst>
          </p:cNvPr>
          <p:cNvSpPr txBox="1"/>
          <p:nvPr/>
        </p:nvSpPr>
        <p:spPr>
          <a:xfrm>
            <a:off x="4453792" y="3386350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😵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7AA1F1A8-37B3-168E-F95B-C09C1B829C84}"/>
              </a:ext>
            </a:extLst>
          </p:cNvPr>
          <p:cNvSpPr txBox="1"/>
          <p:nvPr/>
        </p:nvSpPr>
        <p:spPr>
          <a:xfrm>
            <a:off x="2924392" y="3386350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😵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AFB4D0C9-93E5-EA27-4C24-B9A46F3A7825}"/>
              </a:ext>
            </a:extLst>
          </p:cNvPr>
          <p:cNvSpPr txBox="1"/>
          <p:nvPr/>
        </p:nvSpPr>
        <p:spPr>
          <a:xfrm>
            <a:off x="3994684" y="3715678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😵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A42DB4EE-0605-70AB-3084-1BE5299EF9A3}"/>
              </a:ext>
            </a:extLst>
          </p:cNvPr>
          <p:cNvSpPr txBox="1"/>
          <p:nvPr/>
        </p:nvSpPr>
        <p:spPr>
          <a:xfrm>
            <a:off x="2446998" y="3715678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😵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4DC6582B-42DA-CEDB-5AB7-4D6205D05EEB}"/>
              </a:ext>
            </a:extLst>
          </p:cNvPr>
          <p:cNvSpPr txBox="1"/>
          <p:nvPr/>
        </p:nvSpPr>
        <p:spPr>
          <a:xfrm>
            <a:off x="3624478" y="3272529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😵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631BDF7C-203E-C5CE-9ED0-5819DFDC55D3}"/>
              </a:ext>
            </a:extLst>
          </p:cNvPr>
          <p:cNvSpPr txBox="1"/>
          <p:nvPr/>
        </p:nvSpPr>
        <p:spPr>
          <a:xfrm>
            <a:off x="2064565" y="3282881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😵</a:t>
            </a:r>
          </a:p>
        </p:txBody>
      </p:sp>
    </p:spTree>
    <p:extLst>
      <p:ext uri="{BB962C8B-B14F-4D97-AF65-F5344CB8AC3E}">
        <p14:creationId xmlns:p14="http://schemas.microsoft.com/office/powerpoint/2010/main" val="26828775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E230A-F979-3E6D-69B4-6A8478D61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Adaptive Erase Operation (AERO)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70941-6811-7F82-991B-3889F37C6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R" dirty="0"/>
              <a:t>Dynamic latency can 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minimize </a:t>
            </a:r>
            <a:r>
              <a:rPr lang="en-KR" dirty="0">
                <a:latin typeface="Aptos" panose="020B0004020202020204" pitchFamily="34" charset="0"/>
              </a:rPr>
              <a:t>damages and delays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07425-B970-FC57-296F-BA6761056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18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A1272B5-8B61-C7CA-2CEF-3D680D07941E}"/>
              </a:ext>
            </a:extLst>
          </p:cNvPr>
          <p:cNvGrpSpPr/>
          <p:nvPr/>
        </p:nvGrpSpPr>
        <p:grpSpPr>
          <a:xfrm>
            <a:off x="738168" y="4434441"/>
            <a:ext cx="5152287" cy="1724115"/>
            <a:chOff x="738168" y="4727484"/>
            <a:chExt cx="5152287" cy="1724115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B5CB39E-EBFD-9300-40C8-06E2D85741D5}"/>
                </a:ext>
              </a:extLst>
            </p:cNvPr>
            <p:cNvCxnSpPr>
              <a:cxnSpLocks/>
            </p:cNvCxnSpPr>
            <p:nvPr/>
          </p:nvCxnSpPr>
          <p:spPr>
            <a:xfrm>
              <a:off x="1195625" y="4727484"/>
              <a:ext cx="0" cy="1269687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96C8F08-F838-66F6-EFF0-BE07387322E5}"/>
                </a:ext>
              </a:extLst>
            </p:cNvPr>
            <p:cNvSpPr/>
            <p:nvPr/>
          </p:nvSpPr>
          <p:spPr>
            <a:xfrm>
              <a:off x="1659649" y="5630028"/>
              <a:ext cx="1260000" cy="360000"/>
            </a:xfrm>
            <a:prstGeom prst="rect">
              <a:avLst/>
            </a:prstGeom>
            <a:solidFill>
              <a:srgbClr val="298C8C"/>
            </a:solidFill>
            <a:ln w="25400">
              <a:solidFill>
                <a:srgbClr val="00000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A6D07B0-F661-8212-78DF-EEE74DFEAF74}"/>
                </a:ext>
              </a:extLst>
            </p:cNvPr>
            <p:cNvSpPr/>
            <p:nvPr/>
          </p:nvSpPr>
          <p:spPr>
            <a:xfrm>
              <a:off x="3184599" y="5684334"/>
              <a:ext cx="308848" cy="305699"/>
            </a:xfrm>
            <a:prstGeom prst="rect">
              <a:avLst/>
            </a:prstGeom>
            <a:solidFill>
              <a:srgbClr val="F1A226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42E196C-288F-F276-54CA-C4DEF54BD207}"/>
                </a:ext>
              </a:extLst>
            </p:cNvPr>
            <p:cNvSpPr txBox="1"/>
            <p:nvPr/>
          </p:nvSpPr>
          <p:spPr>
            <a:xfrm rot="16200000">
              <a:off x="391856" y="5131495"/>
              <a:ext cx="1154290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Voltage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C5281A4-3039-CB3D-F36C-74805DD9E416}"/>
                </a:ext>
              </a:extLst>
            </p:cNvPr>
            <p:cNvSpPr txBox="1"/>
            <p:nvPr/>
          </p:nvSpPr>
          <p:spPr>
            <a:xfrm>
              <a:off x="5014445" y="5989934"/>
              <a:ext cx="859531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Time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12E2F84-ACC8-B800-7157-6D68897EC5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5625" y="5990028"/>
              <a:ext cx="469483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62B30BD5-1A5B-E3C1-D2AD-26745C273011}"/>
              </a:ext>
            </a:extLst>
          </p:cNvPr>
          <p:cNvSpPr txBox="1"/>
          <p:nvPr/>
        </p:nvSpPr>
        <p:spPr>
          <a:xfrm>
            <a:off x="2356272" y="2154329"/>
            <a:ext cx="191610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Fixed latency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DEFE0B0-8BBF-A67A-12AA-FBAE4B07C9DE}"/>
              </a:ext>
            </a:extLst>
          </p:cNvPr>
          <p:cNvGrpSpPr/>
          <p:nvPr/>
        </p:nvGrpSpPr>
        <p:grpSpPr>
          <a:xfrm>
            <a:off x="6299927" y="4434441"/>
            <a:ext cx="5152287" cy="1724115"/>
            <a:chOff x="738168" y="4727484"/>
            <a:chExt cx="5152287" cy="1724115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766F9DC-E782-4F3E-3CB6-5103A89C52C1}"/>
                </a:ext>
              </a:extLst>
            </p:cNvPr>
            <p:cNvCxnSpPr>
              <a:cxnSpLocks/>
            </p:cNvCxnSpPr>
            <p:nvPr/>
          </p:nvCxnSpPr>
          <p:spPr>
            <a:xfrm>
              <a:off x="1195625" y="4727484"/>
              <a:ext cx="0" cy="1269687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065FA06D-5425-3A93-0ABD-01342D94B621}"/>
                </a:ext>
              </a:extLst>
            </p:cNvPr>
            <p:cNvSpPr/>
            <p:nvPr/>
          </p:nvSpPr>
          <p:spPr>
            <a:xfrm>
              <a:off x="1659649" y="5630028"/>
              <a:ext cx="1260000" cy="360000"/>
            </a:xfrm>
            <a:prstGeom prst="rect">
              <a:avLst/>
            </a:prstGeom>
            <a:solidFill>
              <a:srgbClr val="298C8C"/>
            </a:solidFill>
            <a:ln w="25400">
              <a:solidFill>
                <a:srgbClr val="00000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AC0F16E-E83B-817A-C7FC-209701C39462}"/>
                </a:ext>
              </a:extLst>
            </p:cNvPr>
            <p:cNvSpPr/>
            <p:nvPr/>
          </p:nvSpPr>
          <p:spPr>
            <a:xfrm>
              <a:off x="3184599" y="5684334"/>
              <a:ext cx="308848" cy="305699"/>
            </a:xfrm>
            <a:prstGeom prst="rect">
              <a:avLst/>
            </a:prstGeom>
            <a:solidFill>
              <a:srgbClr val="F1A226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D6533D4-A4E4-DCB3-66BB-04AA8D7CB9B9}"/>
                </a:ext>
              </a:extLst>
            </p:cNvPr>
            <p:cNvSpPr txBox="1"/>
            <p:nvPr/>
          </p:nvSpPr>
          <p:spPr>
            <a:xfrm rot="16200000">
              <a:off x="391856" y="5131495"/>
              <a:ext cx="1154290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Voltage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D2BEA34A-A66E-22BF-1A3D-A5F2FD1AF1FD}"/>
                </a:ext>
              </a:extLst>
            </p:cNvPr>
            <p:cNvSpPr txBox="1"/>
            <p:nvPr/>
          </p:nvSpPr>
          <p:spPr>
            <a:xfrm>
              <a:off x="5014445" y="5989934"/>
              <a:ext cx="859531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Time</a:t>
              </a:r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14F9C5B6-7D49-BA3F-B9C0-AF2BCD4466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5625" y="5990028"/>
              <a:ext cx="469483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A39374D2-4035-4FEE-FE95-C73D5D228C30}"/>
              </a:ext>
            </a:extLst>
          </p:cNvPr>
          <p:cNvSpPr txBox="1"/>
          <p:nvPr/>
        </p:nvSpPr>
        <p:spPr>
          <a:xfrm>
            <a:off x="7614868" y="2154329"/>
            <a:ext cx="252242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b="1" dirty="0">
                <a:latin typeface="Cambria" panose="02040503050406030204" pitchFamily="18" charset="0"/>
              </a:rPr>
              <a:t>Dynamic latency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A0DE1986-9EE0-EEFE-D4D2-4E7B25F2746C}"/>
              </a:ext>
            </a:extLst>
          </p:cNvPr>
          <p:cNvCxnSpPr/>
          <p:nvPr/>
        </p:nvCxnSpPr>
        <p:spPr>
          <a:xfrm>
            <a:off x="6096000" y="2268466"/>
            <a:ext cx="1" cy="388910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econd erase pulse">
            <a:extLst>
              <a:ext uri="{FF2B5EF4-FFF2-40B4-BE49-F238E27FC236}">
                <a16:creationId xmlns:a16="http://schemas.microsoft.com/office/drawing/2014/main" id="{AC4671FA-82D9-97A4-45F0-CE0C7C04125A}"/>
              </a:ext>
            </a:extLst>
          </p:cNvPr>
          <p:cNvSpPr/>
          <p:nvPr/>
        </p:nvSpPr>
        <p:spPr>
          <a:xfrm>
            <a:off x="3754799" y="4978025"/>
            <a:ext cx="1263847" cy="720000"/>
          </a:xfrm>
          <a:prstGeom prst="rect">
            <a:avLst/>
          </a:prstGeom>
          <a:solidFill>
            <a:srgbClr val="298C8C"/>
          </a:solidFill>
          <a:ln w="254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6BAAF18-E517-28FD-C0D6-1A491A9E16C0}"/>
              </a:ext>
            </a:extLst>
          </p:cNvPr>
          <p:cNvCxnSpPr>
            <a:cxnSpLocks/>
          </p:cNvCxnSpPr>
          <p:nvPr/>
        </p:nvCxnSpPr>
        <p:spPr>
          <a:xfrm>
            <a:off x="3755089" y="5794844"/>
            <a:ext cx="12600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18B8806-0A56-D092-E66F-96DE2D34C054}"/>
                  </a:ext>
                </a:extLst>
              </p:cNvPr>
              <p:cNvSpPr txBox="1"/>
              <p:nvPr/>
            </p:nvSpPr>
            <p:spPr>
              <a:xfrm>
                <a:off x="3850291" y="5797547"/>
                <a:ext cx="1061381" cy="83099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KR" sz="2400" dirty="0">
                    <a:latin typeface="Cambria" panose="02040503050406030204" pitchFamily="18" charset="0"/>
                  </a:rPr>
                  <a:t>3.5 </a:t>
                </a:r>
                <a14:m>
                  <m:oMath xmlns:m="http://schemas.openxmlformats.org/officeDocument/2006/math">
                    <m:r>
                      <a:rPr lang="en-KR" sz="2400" i="1" dirty="0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KR" sz="2400" dirty="0">
                  <a:latin typeface="Cambria" panose="02040503050406030204" pitchFamily="18" charset="0"/>
                </a:endParaRPr>
              </a:p>
              <a:p>
                <a:pPr algn="ctr"/>
                <a:r>
                  <a:rPr lang="en-KR" sz="2400" dirty="0">
                    <a:latin typeface="Cambria" panose="02040503050406030204" pitchFamily="18" charset="0"/>
                  </a:rPr>
                  <a:t>(</a:t>
                </a:r>
                <a:r>
                  <a:rPr lang="en-KR" sz="2400" dirty="0">
                    <a:solidFill>
                      <a:srgbClr val="6F47E5"/>
                    </a:solidFill>
                    <a:latin typeface="Cambria" panose="02040503050406030204" pitchFamily="18" charset="0"/>
                  </a:rPr>
                  <a:t>fixed</a:t>
                </a:r>
                <a:r>
                  <a:rPr lang="en-KR" sz="2400" dirty="0">
                    <a:latin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18B8806-0A56-D092-E66F-96DE2D34C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291" y="5797547"/>
                <a:ext cx="1061381" cy="830997"/>
              </a:xfrm>
              <a:prstGeom prst="rect">
                <a:avLst/>
              </a:prstGeom>
              <a:blipFill>
                <a:blip r:embed="rId4"/>
                <a:stretch>
                  <a:fillRect l="-8333" t="-4545" r="-9524" b="-16667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id="{FB268F40-5689-0ED0-DFFE-6426934E643B}"/>
              </a:ext>
            </a:extLst>
          </p:cNvPr>
          <p:cNvSpPr/>
          <p:nvPr/>
        </p:nvSpPr>
        <p:spPr>
          <a:xfrm>
            <a:off x="1918623" y="3113090"/>
            <a:ext cx="3680713" cy="1325558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05" name="Freeform 104">
            <a:extLst>
              <a:ext uri="{FF2B5EF4-FFF2-40B4-BE49-F238E27FC236}">
                <a16:creationId xmlns:a16="http://schemas.microsoft.com/office/drawing/2014/main" id="{C745FF94-5497-7F24-A485-3B10EEB83FB6}"/>
              </a:ext>
            </a:extLst>
          </p:cNvPr>
          <p:cNvSpPr/>
          <p:nvPr/>
        </p:nvSpPr>
        <p:spPr>
          <a:xfrm>
            <a:off x="1918800" y="3113091"/>
            <a:ext cx="3680713" cy="439199"/>
          </a:xfrm>
          <a:custGeom>
            <a:avLst/>
            <a:gdLst>
              <a:gd name="connsiteX0" fmla="*/ 220931 w 3680713"/>
              <a:gd name="connsiteY0" fmla="*/ 0 h 439199"/>
              <a:gd name="connsiteX1" fmla="*/ 3459782 w 3680713"/>
              <a:gd name="connsiteY1" fmla="*/ 0 h 439199"/>
              <a:gd name="connsiteX2" fmla="*/ 3680713 w 3680713"/>
              <a:gd name="connsiteY2" fmla="*/ 220931 h 439199"/>
              <a:gd name="connsiteX3" fmla="*/ 3680713 w 3680713"/>
              <a:gd name="connsiteY3" fmla="*/ 439199 h 439199"/>
              <a:gd name="connsiteX4" fmla="*/ 0 w 3680713"/>
              <a:gd name="connsiteY4" fmla="*/ 439199 h 439199"/>
              <a:gd name="connsiteX5" fmla="*/ 0 w 3680713"/>
              <a:gd name="connsiteY5" fmla="*/ 220931 h 439199"/>
              <a:gd name="connsiteX6" fmla="*/ 220931 w 3680713"/>
              <a:gd name="connsiteY6" fmla="*/ 0 h 43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0713" h="439199">
                <a:moveTo>
                  <a:pt x="220931" y="0"/>
                </a:moveTo>
                <a:lnTo>
                  <a:pt x="3459782" y="0"/>
                </a:lnTo>
                <a:cubicBezTo>
                  <a:pt x="3581799" y="0"/>
                  <a:pt x="3680713" y="98914"/>
                  <a:pt x="3680713" y="220931"/>
                </a:cubicBezTo>
                <a:lnTo>
                  <a:pt x="3680713" y="439199"/>
                </a:lnTo>
                <a:lnTo>
                  <a:pt x="0" y="439199"/>
                </a:lnTo>
                <a:lnTo>
                  <a:pt x="0" y="220931"/>
                </a:lnTo>
                <a:cubicBezTo>
                  <a:pt x="0" y="98914"/>
                  <a:pt x="98914" y="0"/>
                  <a:pt x="220931" y="0"/>
                </a:cubicBezTo>
                <a:close/>
              </a:path>
            </a:pathLst>
          </a:custGeom>
          <a:ln w="50800">
            <a:solidFill>
              <a:srgbClr val="298C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106" name="Freeform 105">
            <a:extLst>
              <a:ext uri="{FF2B5EF4-FFF2-40B4-BE49-F238E27FC236}">
                <a16:creationId xmlns:a16="http://schemas.microsoft.com/office/drawing/2014/main" id="{AE52CDE7-E61F-B083-34A5-EE4946FA58A6}"/>
              </a:ext>
            </a:extLst>
          </p:cNvPr>
          <p:cNvSpPr/>
          <p:nvPr/>
        </p:nvSpPr>
        <p:spPr>
          <a:xfrm>
            <a:off x="1918800" y="3552290"/>
            <a:ext cx="3680713" cy="886358"/>
          </a:xfrm>
          <a:custGeom>
            <a:avLst/>
            <a:gdLst>
              <a:gd name="connsiteX0" fmla="*/ 0 w 3680713"/>
              <a:gd name="connsiteY0" fmla="*/ 0 h 886358"/>
              <a:gd name="connsiteX1" fmla="*/ 3680713 w 3680713"/>
              <a:gd name="connsiteY1" fmla="*/ 0 h 886358"/>
              <a:gd name="connsiteX2" fmla="*/ 3680713 w 3680713"/>
              <a:gd name="connsiteY2" fmla="*/ 665427 h 886358"/>
              <a:gd name="connsiteX3" fmla="*/ 3459782 w 3680713"/>
              <a:gd name="connsiteY3" fmla="*/ 886358 h 886358"/>
              <a:gd name="connsiteX4" fmla="*/ 220931 w 3680713"/>
              <a:gd name="connsiteY4" fmla="*/ 886358 h 886358"/>
              <a:gd name="connsiteX5" fmla="*/ 0 w 3680713"/>
              <a:gd name="connsiteY5" fmla="*/ 665427 h 88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0713" h="886358">
                <a:moveTo>
                  <a:pt x="0" y="0"/>
                </a:moveTo>
                <a:lnTo>
                  <a:pt x="3680713" y="0"/>
                </a:lnTo>
                <a:lnTo>
                  <a:pt x="3680713" y="665427"/>
                </a:lnTo>
                <a:cubicBezTo>
                  <a:pt x="3680713" y="787444"/>
                  <a:pt x="3581799" y="886358"/>
                  <a:pt x="3459782" y="886358"/>
                </a:cubicBezTo>
                <a:lnTo>
                  <a:pt x="220931" y="886358"/>
                </a:lnTo>
                <a:cubicBezTo>
                  <a:pt x="98914" y="886358"/>
                  <a:pt x="0" y="787444"/>
                  <a:pt x="0" y="665427"/>
                </a:cubicBezTo>
                <a:close/>
              </a:path>
            </a:pathLst>
          </a:custGeom>
          <a:ln w="50800">
            <a:solidFill>
              <a:srgbClr val="298C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E573CD0-2E18-E0BD-F706-4BA7487D7C56}"/>
              </a:ext>
            </a:extLst>
          </p:cNvPr>
          <p:cNvSpPr/>
          <p:nvPr/>
        </p:nvSpPr>
        <p:spPr>
          <a:xfrm>
            <a:off x="1945887" y="3394800"/>
            <a:ext cx="3628800" cy="46473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pSp>
        <p:nvGrpSpPr>
          <p:cNvPr id="108" name="WL0">
            <a:extLst>
              <a:ext uri="{FF2B5EF4-FFF2-40B4-BE49-F238E27FC236}">
                <a16:creationId xmlns:a16="http://schemas.microsoft.com/office/drawing/2014/main" id="{A5D4FCB4-9D0A-B552-53AF-72EF037ABCDC}"/>
              </a:ext>
            </a:extLst>
          </p:cNvPr>
          <p:cNvGrpSpPr/>
          <p:nvPr/>
        </p:nvGrpSpPr>
        <p:grpSpPr>
          <a:xfrm>
            <a:off x="783472" y="3500924"/>
            <a:ext cx="5106983" cy="461665"/>
            <a:chOff x="3224217" y="3244334"/>
            <a:chExt cx="5106983" cy="461665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2F13648-C785-4D5F-D0AD-FEBF1FF1BD2F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3429000"/>
              <a:ext cx="43252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19CC77C-ED45-56D5-947F-1C16FCA06F5F}"/>
                </a:ext>
              </a:extLst>
            </p:cNvPr>
            <p:cNvSpPr txBox="1"/>
            <p:nvPr/>
          </p:nvSpPr>
          <p:spPr>
            <a:xfrm>
              <a:off x="3224217" y="3244334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latin typeface="Cambria" panose="02040503050406030204" pitchFamily="18" charset="0"/>
                </a:rPr>
                <a:t>WL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</p:grp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6FEDB3C3-3FE6-B876-4511-8AB3B3CEB5A1}"/>
              </a:ext>
            </a:extLst>
          </p:cNvPr>
          <p:cNvCxnSpPr>
            <a:cxnSpLocks/>
          </p:cNvCxnSpPr>
          <p:nvPr/>
        </p:nvCxnSpPr>
        <p:spPr>
          <a:xfrm>
            <a:off x="2506938" y="3216934"/>
            <a:ext cx="0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B84E001-7D09-1160-97E0-B4B6E14B12E4}"/>
              </a:ext>
            </a:extLst>
          </p:cNvPr>
          <p:cNvCxnSpPr>
            <a:cxnSpLocks/>
          </p:cNvCxnSpPr>
          <p:nvPr/>
        </p:nvCxnSpPr>
        <p:spPr>
          <a:xfrm>
            <a:off x="4042751" y="3216934"/>
            <a:ext cx="0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17C05D68-0AA7-A9A5-4A29-1259BA22917B}"/>
              </a:ext>
            </a:extLst>
          </p:cNvPr>
          <p:cNvCxnSpPr>
            <a:cxnSpLocks/>
          </p:cNvCxnSpPr>
          <p:nvPr/>
        </p:nvCxnSpPr>
        <p:spPr>
          <a:xfrm flipH="1">
            <a:off x="3268568" y="3216934"/>
            <a:ext cx="6277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E2F4072-F2AB-E307-440D-7CCE6FF279AF}"/>
              </a:ext>
            </a:extLst>
          </p:cNvPr>
          <p:cNvCxnSpPr>
            <a:cxnSpLocks/>
          </p:cNvCxnSpPr>
          <p:nvPr/>
        </p:nvCxnSpPr>
        <p:spPr>
          <a:xfrm>
            <a:off x="4810657" y="3216934"/>
            <a:ext cx="0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8" name="BL0">
            <a:extLst>
              <a:ext uri="{FF2B5EF4-FFF2-40B4-BE49-F238E27FC236}">
                <a16:creationId xmlns:a16="http://schemas.microsoft.com/office/drawing/2014/main" id="{FA83C72C-CE2E-795D-0F7F-DA0B1FCA1D7C}"/>
              </a:ext>
            </a:extLst>
          </p:cNvPr>
          <p:cNvGrpSpPr/>
          <p:nvPr/>
        </p:nvGrpSpPr>
        <p:grpSpPr>
          <a:xfrm>
            <a:off x="2506938" y="2623738"/>
            <a:ext cx="710220" cy="1944695"/>
            <a:chOff x="4947683" y="1963737"/>
            <a:chExt cx="710220" cy="1944695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DB508C7A-DCDA-62A3-DBBB-780FD137E5D2}"/>
                </a:ext>
              </a:extLst>
            </p:cNvPr>
            <p:cNvSpPr txBox="1"/>
            <p:nvPr/>
          </p:nvSpPr>
          <p:spPr>
            <a:xfrm>
              <a:off x="5006763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  <p:grpSp>
          <p:nvGrpSpPr>
            <p:cNvPr id="150" name="BL0">
              <a:extLst>
                <a:ext uri="{FF2B5EF4-FFF2-40B4-BE49-F238E27FC236}">
                  <a16:creationId xmlns:a16="http://schemas.microsoft.com/office/drawing/2014/main" id="{D6A28071-6F90-B0B0-E58A-2BF893CF02F4}"/>
                </a:ext>
              </a:extLst>
            </p:cNvPr>
            <p:cNvGrpSpPr/>
            <p:nvPr/>
          </p:nvGrpSpPr>
          <p:grpSpPr>
            <a:xfrm>
              <a:off x="4947683" y="2324911"/>
              <a:ext cx="386687" cy="1583521"/>
              <a:chOff x="4947683" y="2324911"/>
              <a:chExt cx="386687" cy="1583521"/>
            </a:xfrm>
          </p:grpSpPr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C3FC9951-0D11-BE93-D676-029ACCBED5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4370" y="2324911"/>
                <a:ext cx="0" cy="15835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43765706-6433-C46C-4C68-D792ABF6C1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768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3" name="BL1">
            <a:extLst>
              <a:ext uri="{FF2B5EF4-FFF2-40B4-BE49-F238E27FC236}">
                <a16:creationId xmlns:a16="http://schemas.microsoft.com/office/drawing/2014/main" id="{54C222A6-2200-AAD7-87FA-A22CB56FD53A}"/>
              </a:ext>
            </a:extLst>
          </p:cNvPr>
          <p:cNvGrpSpPr/>
          <p:nvPr/>
        </p:nvGrpSpPr>
        <p:grpSpPr>
          <a:xfrm>
            <a:off x="3268568" y="2623738"/>
            <a:ext cx="731940" cy="1944695"/>
            <a:chOff x="5709313" y="1963737"/>
            <a:chExt cx="731940" cy="1944695"/>
          </a:xfrm>
        </p:grpSpPr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228A2204-A518-BCB5-C0EB-BE1DD4F8C19D}"/>
                </a:ext>
              </a:extLst>
            </p:cNvPr>
            <p:cNvSpPr txBox="1"/>
            <p:nvPr/>
          </p:nvSpPr>
          <p:spPr>
            <a:xfrm>
              <a:off x="5764465" y="1963737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1</a:t>
              </a:r>
            </a:p>
          </p:txBody>
        </p:sp>
        <p:grpSp>
          <p:nvGrpSpPr>
            <p:cNvPr id="155" name="BL1">
              <a:extLst>
                <a:ext uri="{FF2B5EF4-FFF2-40B4-BE49-F238E27FC236}">
                  <a16:creationId xmlns:a16="http://schemas.microsoft.com/office/drawing/2014/main" id="{7EC82600-D7DB-3E34-75DA-DE136B1308D4}"/>
                </a:ext>
              </a:extLst>
            </p:cNvPr>
            <p:cNvGrpSpPr/>
            <p:nvPr/>
          </p:nvGrpSpPr>
          <p:grpSpPr>
            <a:xfrm>
              <a:off x="5709313" y="2324911"/>
              <a:ext cx="390230" cy="1583521"/>
              <a:chOff x="5709313" y="2324911"/>
              <a:chExt cx="390230" cy="1583521"/>
            </a:xfrm>
          </p:grpSpPr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94E35627-7442-01B4-65F7-F0431A588C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9543" y="2324911"/>
                <a:ext cx="0" cy="15835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11DA480-05B0-FD0E-992C-25069D2205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0931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8" name="BL2">
            <a:extLst>
              <a:ext uri="{FF2B5EF4-FFF2-40B4-BE49-F238E27FC236}">
                <a16:creationId xmlns:a16="http://schemas.microsoft.com/office/drawing/2014/main" id="{0E28BA53-A2DB-B1D2-0405-1EF837AAA07A}"/>
              </a:ext>
            </a:extLst>
          </p:cNvPr>
          <p:cNvGrpSpPr/>
          <p:nvPr/>
        </p:nvGrpSpPr>
        <p:grpSpPr>
          <a:xfrm>
            <a:off x="4040017" y="2623738"/>
            <a:ext cx="711615" cy="1944695"/>
            <a:chOff x="6480762" y="1963737"/>
            <a:chExt cx="711615" cy="1944695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B5FE92BB-064B-90B5-50FC-35BD2DD16A33}"/>
                </a:ext>
              </a:extLst>
            </p:cNvPr>
            <p:cNvSpPr txBox="1"/>
            <p:nvPr/>
          </p:nvSpPr>
          <p:spPr>
            <a:xfrm>
              <a:off x="6541237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2</a:t>
              </a:r>
            </a:p>
          </p:txBody>
        </p:sp>
        <p:grpSp>
          <p:nvGrpSpPr>
            <p:cNvPr id="160" name="BL2">
              <a:extLst>
                <a:ext uri="{FF2B5EF4-FFF2-40B4-BE49-F238E27FC236}">
                  <a16:creationId xmlns:a16="http://schemas.microsoft.com/office/drawing/2014/main" id="{99B9A954-3877-92CB-3821-1B02F11B7B2C}"/>
                </a:ext>
              </a:extLst>
            </p:cNvPr>
            <p:cNvGrpSpPr/>
            <p:nvPr/>
          </p:nvGrpSpPr>
          <p:grpSpPr>
            <a:xfrm>
              <a:off x="6480762" y="2324911"/>
              <a:ext cx="386687" cy="1583521"/>
              <a:chOff x="6480762" y="2324911"/>
              <a:chExt cx="386687" cy="1583521"/>
            </a:xfrm>
          </p:grpSpPr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C5A13A35-83AF-709E-A2D9-D549E865B0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67449" y="2324911"/>
                <a:ext cx="0" cy="15835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3FBDF320-60FA-74F0-37F5-0855E1F79E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076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3" name="BL3">
            <a:extLst>
              <a:ext uri="{FF2B5EF4-FFF2-40B4-BE49-F238E27FC236}">
                <a16:creationId xmlns:a16="http://schemas.microsoft.com/office/drawing/2014/main" id="{1B86DF40-0936-9669-AED5-C571F55E90DF}"/>
              </a:ext>
            </a:extLst>
          </p:cNvPr>
          <p:cNvGrpSpPr/>
          <p:nvPr/>
        </p:nvGrpSpPr>
        <p:grpSpPr>
          <a:xfrm>
            <a:off x="4810657" y="2623738"/>
            <a:ext cx="730104" cy="1946871"/>
            <a:chOff x="7251402" y="1963737"/>
            <a:chExt cx="730104" cy="1946871"/>
          </a:xfrm>
        </p:grpSpPr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7DE413C1-CE54-43EB-F4ED-DEBF5B5A8FC0}"/>
                </a:ext>
              </a:extLst>
            </p:cNvPr>
            <p:cNvSpPr txBox="1"/>
            <p:nvPr/>
          </p:nvSpPr>
          <p:spPr>
            <a:xfrm>
              <a:off x="7304718" y="1963737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3</a:t>
              </a:r>
            </a:p>
          </p:txBody>
        </p:sp>
        <p:grpSp>
          <p:nvGrpSpPr>
            <p:cNvPr id="165" name="BL3">
              <a:extLst>
                <a:ext uri="{FF2B5EF4-FFF2-40B4-BE49-F238E27FC236}">
                  <a16:creationId xmlns:a16="http://schemas.microsoft.com/office/drawing/2014/main" id="{C2593EDE-955B-4238-62AE-9131D2795943}"/>
                </a:ext>
              </a:extLst>
            </p:cNvPr>
            <p:cNvGrpSpPr/>
            <p:nvPr/>
          </p:nvGrpSpPr>
          <p:grpSpPr>
            <a:xfrm>
              <a:off x="7251402" y="2324911"/>
              <a:ext cx="391710" cy="1585697"/>
              <a:chOff x="7251402" y="2324911"/>
              <a:chExt cx="391710" cy="1585697"/>
            </a:xfrm>
          </p:grpSpPr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7ECE7CF7-24B5-E538-E38E-188DFD44F2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3112" y="2324911"/>
                <a:ext cx="0" cy="158569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A7A47BC6-0577-A80E-F011-65A60E6FDC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140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8" name="Cells (WL0)">
            <a:extLst>
              <a:ext uri="{FF2B5EF4-FFF2-40B4-BE49-F238E27FC236}">
                <a16:creationId xmlns:a16="http://schemas.microsoft.com/office/drawing/2014/main" id="{A323E9F9-A98E-7C09-E929-5710020A0B71}"/>
              </a:ext>
            </a:extLst>
          </p:cNvPr>
          <p:cNvGrpSpPr/>
          <p:nvPr/>
        </p:nvGrpSpPr>
        <p:grpSpPr>
          <a:xfrm>
            <a:off x="2217655" y="3395790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F609F00F-C561-64DD-588F-E1D87D740C7C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B42C0568-8B5D-ABE6-258C-21229BC76A85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1A09AAE6-EF70-C150-39CF-632A7E536BF2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9F00FCEC-0BBE-46A8-57DB-8FD52622AFDE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 dirty="0"/>
            </a:p>
          </p:txBody>
        </p:sp>
      </p:grpSp>
      <p:sp>
        <p:nvSpPr>
          <p:cNvPr id="173" name="Freeform 172">
            <a:extLst>
              <a:ext uri="{FF2B5EF4-FFF2-40B4-BE49-F238E27FC236}">
                <a16:creationId xmlns:a16="http://schemas.microsoft.com/office/drawing/2014/main" id="{F069CD37-A25E-4005-B013-1BFEF1E910D9}"/>
              </a:ext>
            </a:extLst>
          </p:cNvPr>
          <p:cNvSpPr/>
          <p:nvPr/>
        </p:nvSpPr>
        <p:spPr>
          <a:xfrm>
            <a:off x="4563648" y="3831416"/>
            <a:ext cx="499260" cy="144052"/>
          </a:xfrm>
          <a:custGeom>
            <a:avLst/>
            <a:gdLst>
              <a:gd name="connsiteX0" fmla="*/ 0 w 499260"/>
              <a:gd name="connsiteY0" fmla="*/ 0 h 144052"/>
              <a:gd name="connsiteX1" fmla="*/ 499260 w 499260"/>
              <a:gd name="connsiteY1" fmla="*/ 0 h 144052"/>
              <a:gd name="connsiteX2" fmla="*/ 490620 w 499260"/>
              <a:gd name="connsiteY2" fmla="*/ 15919 h 144052"/>
              <a:gd name="connsiteX3" fmla="*/ 249630 w 499260"/>
              <a:gd name="connsiteY3" fmla="*/ 144052 h 144052"/>
              <a:gd name="connsiteX4" fmla="*/ 8641 w 499260"/>
              <a:gd name="connsiteY4" fmla="*/ 15919 h 1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60" h="144052">
                <a:moveTo>
                  <a:pt x="0" y="0"/>
                </a:moveTo>
                <a:lnTo>
                  <a:pt x="499260" y="0"/>
                </a:lnTo>
                <a:lnTo>
                  <a:pt x="490620" y="15919"/>
                </a:lnTo>
                <a:cubicBezTo>
                  <a:pt x="438393" y="93226"/>
                  <a:pt x="349947" y="144052"/>
                  <a:pt x="249630" y="144052"/>
                </a:cubicBezTo>
                <a:cubicBezTo>
                  <a:pt x="149313" y="144052"/>
                  <a:pt x="60868" y="93226"/>
                  <a:pt x="8641" y="1591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174" name="Freeform 173">
            <a:extLst>
              <a:ext uri="{FF2B5EF4-FFF2-40B4-BE49-F238E27FC236}">
                <a16:creationId xmlns:a16="http://schemas.microsoft.com/office/drawing/2014/main" id="{9ECA70D1-C1CB-3852-3461-72377336F16E}"/>
              </a:ext>
            </a:extLst>
          </p:cNvPr>
          <p:cNvSpPr/>
          <p:nvPr/>
        </p:nvSpPr>
        <p:spPr>
          <a:xfrm>
            <a:off x="3026448" y="3831416"/>
            <a:ext cx="499260" cy="144052"/>
          </a:xfrm>
          <a:custGeom>
            <a:avLst/>
            <a:gdLst>
              <a:gd name="connsiteX0" fmla="*/ 0 w 499260"/>
              <a:gd name="connsiteY0" fmla="*/ 0 h 144052"/>
              <a:gd name="connsiteX1" fmla="*/ 499260 w 499260"/>
              <a:gd name="connsiteY1" fmla="*/ 0 h 144052"/>
              <a:gd name="connsiteX2" fmla="*/ 490619 w 499260"/>
              <a:gd name="connsiteY2" fmla="*/ 15919 h 144052"/>
              <a:gd name="connsiteX3" fmla="*/ 249630 w 499260"/>
              <a:gd name="connsiteY3" fmla="*/ 144052 h 144052"/>
              <a:gd name="connsiteX4" fmla="*/ 8641 w 499260"/>
              <a:gd name="connsiteY4" fmla="*/ 15919 h 1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60" h="144052">
                <a:moveTo>
                  <a:pt x="0" y="0"/>
                </a:moveTo>
                <a:lnTo>
                  <a:pt x="499260" y="0"/>
                </a:lnTo>
                <a:lnTo>
                  <a:pt x="490619" y="15919"/>
                </a:lnTo>
                <a:cubicBezTo>
                  <a:pt x="438392" y="93226"/>
                  <a:pt x="349947" y="144052"/>
                  <a:pt x="249630" y="144052"/>
                </a:cubicBezTo>
                <a:cubicBezTo>
                  <a:pt x="149313" y="144052"/>
                  <a:pt x="60868" y="93226"/>
                  <a:pt x="8641" y="1591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3B4D9813-0B7E-7565-DF21-2A95004A4E19}"/>
              </a:ext>
            </a:extLst>
          </p:cNvPr>
          <p:cNvSpPr/>
          <p:nvPr/>
        </p:nvSpPr>
        <p:spPr>
          <a:xfrm>
            <a:off x="2984455" y="3396001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CEDBA0A-B318-C40E-2D59-C3D5E3470B14}"/>
              </a:ext>
            </a:extLst>
          </p:cNvPr>
          <p:cNvSpPr/>
          <p:nvPr/>
        </p:nvSpPr>
        <p:spPr>
          <a:xfrm>
            <a:off x="4521655" y="3396001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CFA7AEB7-895F-D9A6-76A9-77C698CBA393}"/>
              </a:ext>
            </a:extLst>
          </p:cNvPr>
          <p:cNvSpPr/>
          <p:nvPr/>
        </p:nvSpPr>
        <p:spPr>
          <a:xfrm>
            <a:off x="4522655" y="3394800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30892DA2-1234-7C14-0E43-2D4CA73837AF}"/>
              </a:ext>
            </a:extLst>
          </p:cNvPr>
          <p:cNvSpPr/>
          <p:nvPr/>
        </p:nvSpPr>
        <p:spPr>
          <a:xfrm>
            <a:off x="2985455" y="3394800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851570E2-B7D9-EA25-2E35-81B5404CA9F7}"/>
              </a:ext>
            </a:extLst>
          </p:cNvPr>
          <p:cNvSpPr/>
          <p:nvPr/>
        </p:nvSpPr>
        <p:spPr>
          <a:xfrm>
            <a:off x="2984400" y="3394800"/>
            <a:ext cx="581246" cy="58124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8C9CE426-6B2B-07BF-C5B2-9C1B7D5468ED}"/>
              </a:ext>
            </a:extLst>
          </p:cNvPr>
          <p:cNvSpPr/>
          <p:nvPr/>
        </p:nvSpPr>
        <p:spPr>
          <a:xfrm>
            <a:off x="4521600" y="3394800"/>
            <a:ext cx="581246" cy="58124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D8847DD6-C952-EE10-3A10-C25C5E691596}"/>
              </a:ext>
            </a:extLst>
          </p:cNvPr>
          <p:cNvSpPr txBox="1"/>
          <p:nvPr/>
        </p:nvSpPr>
        <p:spPr>
          <a:xfrm>
            <a:off x="3796200" y="3509623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😵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C11403D7-09F0-2DBE-CB9F-FB910348C565}"/>
              </a:ext>
            </a:extLst>
          </p:cNvPr>
          <p:cNvSpPr txBox="1"/>
          <p:nvPr/>
        </p:nvSpPr>
        <p:spPr>
          <a:xfrm>
            <a:off x="2258206" y="3509623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😵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0AD6DC01-CBF6-6425-1199-11E3950BF0A0}"/>
              </a:ext>
            </a:extLst>
          </p:cNvPr>
          <p:cNvSpPr txBox="1"/>
          <p:nvPr/>
        </p:nvSpPr>
        <p:spPr>
          <a:xfrm>
            <a:off x="4659413" y="3600583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😵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F6B6E6B-4DEE-B8DB-1111-4687AC846F6A}"/>
              </a:ext>
            </a:extLst>
          </p:cNvPr>
          <p:cNvSpPr txBox="1"/>
          <p:nvPr/>
        </p:nvSpPr>
        <p:spPr>
          <a:xfrm>
            <a:off x="3103492" y="3616338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😵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7FDC3DC8-90D1-7329-CA23-6CEAE2D11F85}"/>
              </a:ext>
            </a:extLst>
          </p:cNvPr>
          <p:cNvSpPr txBox="1"/>
          <p:nvPr/>
        </p:nvSpPr>
        <p:spPr>
          <a:xfrm>
            <a:off x="4453792" y="3386350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😵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7AA1F1A8-37B3-168E-F95B-C09C1B829C84}"/>
              </a:ext>
            </a:extLst>
          </p:cNvPr>
          <p:cNvSpPr txBox="1"/>
          <p:nvPr/>
        </p:nvSpPr>
        <p:spPr>
          <a:xfrm>
            <a:off x="2924392" y="3386350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😵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AFB4D0C9-93E5-EA27-4C24-B9A46F3A7825}"/>
              </a:ext>
            </a:extLst>
          </p:cNvPr>
          <p:cNvSpPr txBox="1"/>
          <p:nvPr/>
        </p:nvSpPr>
        <p:spPr>
          <a:xfrm>
            <a:off x="3994684" y="3715678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😵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A42DB4EE-0605-70AB-3084-1BE5299EF9A3}"/>
              </a:ext>
            </a:extLst>
          </p:cNvPr>
          <p:cNvSpPr txBox="1"/>
          <p:nvPr/>
        </p:nvSpPr>
        <p:spPr>
          <a:xfrm>
            <a:off x="2446998" y="3715678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😵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4DC6582B-42DA-CEDB-5AB7-4D6205D05EEB}"/>
              </a:ext>
            </a:extLst>
          </p:cNvPr>
          <p:cNvSpPr txBox="1"/>
          <p:nvPr/>
        </p:nvSpPr>
        <p:spPr>
          <a:xfrm>
            <a:off x="3624478" y="3272529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😵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631BDF7C-203E-C5CE-9ED0-5819DFDC55D3}"/>
              </a:ext>
            </a:extLst>
          </p:cNvPr>
          <p:cNvSpPr txBox="1"/>
          <p:nvPr/>
        </p:nvSpPr>
        <p:spPr>
          <a:xfrm>
            <a:off x="2064565" y="3282881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😵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B7086F9-794A-A71F-99C7-2C9D2E6FB9E3}"/>
              </a:ext>
            </a:extLst>
          </p:cNvPr>
          <p:cNvSpPr/>
          <p:nvPr/>
        </p:nvSpPr>
        <p:spPr>
          <a:xfrm>
            <a:off x="7478526" y="3112475"/>
            <a:ext cx="3680713" cy="1325558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93846F-1226-8520-AB35-3AF83F4C49D2}"/>
              </a:ext>
            </a:extLst>
          </p:cNvPr>
          <p:cNvSpPr/>
          <p:nvPr/>
        </p:nvSpPr>
        <p:spPr>
          <a:xfrm>
            <a:off x="7505790" y="3394185"/>
            <a:ext cx="3628800" cy="46473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pSp>
        <p:nvGrpSpPr>
          <p:cNvPr id="9" name="WL0">
            <a:extLst>
              <a:ext uri="{FF2B5EF4-FFF2-40B4-BE49-F238E27FC236}">
                <a16:creationId xmlns:a16="http://schemas.microsoft.com/office/drawing/2014/main" id="{20E2A8BA-8D58-E0F6-AEC9-0EEEB90E790D}"/>
              </a:ext>
            </a:extLst>
          </p:cNvPr>
          <p:cNvGrpSpPr/>
          <p:nvPr/>
        </p:nvGrpSpPr>
        <p:grpSpPr>
          <a:xfrm>
            <a:off x="6343375" y="3500309"/>
            <a:ext cx="5106983" cy="461665"/>
            <a:chOff x="3224217" y="3244334"/>
            <a:chExt cx="5106983" cy="46166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76919D0-2204-9442-BD27-11763F2FB3F8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3429000"/>
              <a:ext cx="43252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ED86C8-6B79-C1A1-2FB6-349EE7B57055}"/>
                </a:ext>
              </a:extLst>
            </p:cNvPr>
            <p:cNvSpPr txBox="1"/>
            <p:nvPr/>
          </p:nvSpPr>
          <p:spPr>
            <a:xfrm>
              <a:off x="3224217" y="3244334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latin typeface="Cambria" panose="02040503050406030204" pitchFamily="18" charset="0"/>
                </a:rPr>
                <a:t>WL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6B825C-1D6F-E43D-5466-36877D251BFF}"/>
              </a:ext>
            </a:extLst>
          </p:cNvPr>
          <p:cNvCxnSpPr>
            <a:cxnSpLocks/>
          </p:cNvCxnSpPr>
          <p:nvPr/>
        </p:nvCxnSpPr>
        <p:spPr>
          <a:xfrm>
            <a:off x="8066841" y="3216319"/>
            <a:ext cx="0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B1DB6CF-A47E-F7F6-C9AC-EA6F2B4A099B}"/>
              </a:ext>
            </a:extLst>
          </p:cNvPr>
          <p:cNvCxnSpPr>
            <a:cxnSpLocks/>
          </p:cNvCxnSpPr>
          <p:nvPr/>
        </p:nvCxnSpPr>
        <p:spPr>
          <a:xfrm>
            <a:off x="9602654" y="3216319"/>
            <a:ext cx="0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77DF608-EEB6-6D2C-DE12-6203FFDF40EC}"/>
              </a:ext>
            </a:extLst>
          </p:cNvPr>
          <p:cNvCxnSpPr>
            <a:cxnSpLocks/>
          </p:cNvCxnSpPr>
          <p:nvPr/>
        </p:nvCxnSpPr>
        <p:spPr>
          <a:xfrm flipH="1">
            <a:off x="8828471" y="3216319"/>
            <a:ext cx="6277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42E412-E14F-BBB8-679D-BDB5E678320B}"/>
              </a:ext>
            </a:extLst>
          </p:cNvPr>
          <p:cNvCxnSpPr>
            <a:cxnSpLocks/>
          </p:cNvCxnSpPr>
          <p:nvPr/>
        </p:nvCxnSpPr>
        <p:spPr>
          <a:xfrm>
            <a:off x="10370560" y="3216319"/>
            <a:ext cx="0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BL0">
            <a:extLst>
              <a:ext uri="{FF2B5EF4-FFF2-40B4-BE49-F238E27FC236}">
                <a16:creationId xmlns:a16="http://schemas.microsoft.com/office/drawing/2014/main" id="{C80ACAC8-522E-67A2-B1E8-0935D8BB7FFE}"/>
              </a:ext>
            </a:extLst>
          </p:cNvPr>
          <p:cNvGrpSpPr/>
          <p:nvPr/>
        </p:nvGrpSpPr>
        <p:grpSpPr>
          <a:xfrm>
            <a:off x="8066841" y="2623123"/>
            <a:ext cx="710220" cy="1944695"/>
            <a:chOff x="4947683" y="1963737"/>
            <a:chExt cx="710220" cy="194469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1821019-CD26-6F0C-9B38-B9D44D8FE47D}"/>
                </a:ext>
              </a:extLst>
            </p:cNvPr>
            <p:cNvSpPr txBox="1"/>
            <p:nvPr/>
          </p:nvSpPr>
          <p:spPr>
            <a:xfrm>
              <a:off x="5006763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  <p:grpSp>
          <p:nvGrpSpPr>
            <p:cNvPr id="18" name="BL0">
              <a:extLst>
                <a:ext uri="{FF2B5EF4-FFF2-40B4-BE49-F238E27FC236}">
                  <a16:creationId xmlns:a16="http://schemas.microsoft.com/office/drawing/2014/main" id="{1ADB27DD-8F9B-AE60-261F-2F339B3D46E5}"/>
                </a:ext>
              </a:extLst>
            </p:cNvPr>
            <p:cNvGrpSpPr/>
            <p:nvPr/>
          </p:nvGrpSpPr>
          <p:grpSpPr>
            <a:xfrm>
              <a:off x="4947683" y="2324911"/>
              <a:ext cx="386687" cy="1583521"/>
              <a:chOff x="4947683" y="2324911"/>
              <a:chExt cx="386687" cy="1583521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4AB5941-BA4B-57F2-A9DA-CC83B2F910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4370" y="2324911"/>
                <a:ext cx="0" cy="15835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A68F67F-6B6F-F8F5-3DE9-5EE5169A5D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768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BL1">
            <a:extLst>
              <a:ext uri="{FF2B5EF4-FFF2-40B4-BE49-F238E27FC236}">
                <a16:creationId xmlns:a16="http://schemas.microsoft.com/office/drawing/2014/main" id="{D3E23398-D5F6-90E9-068C-CD90147FF018}"/>
              </a:ext>
            </a:extLst>
          </p:cNvPr>
          <p:cNvGrpSpPr/>
          <p:nvPr/>
        </p:nvGrpSpPr>
        <p:grpSpPr>
          <a:xfrm>
            <a:off x="8828471" y="2623123"/>
            <a:ext cx="731940" cy="1944695"/>
            <a:chOff x="5709313" y="1963737"/>
            <a:chExt cx="731940" cy="194469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02CCE0D-A2A4-B91F-23AF-073C72C055E5}"/>
                </a:ext>
              </a:extLst>
            </p:cNvPr>
            <p:cNvSpPr txBox="1"/>
            <p:nvPr/>
          </p:nvSpPr>
          <p:spPr>
            <a:xfrm>
              <a:off x="5764465" y="1963737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1</a:t>
              </a:r>
            </a:p>
          </p:txBody>
        </p:sp>
        <p:grpSp>
          <p:nvGrpSpPr>
            <p:cNvPr id="23" name="BL1">
              <a:extLst>
                <a:ext uri="{FF2B5EF4-FFF2-40B4-BE49-F238E27FC236}">
                  <a16:creationId xmlns:a16="http://schemas.microsoft.com/office/drawing/2014/main" id="{BBDF5BA2-DD10-5040-AC03-E997596AE841}"/>
                </a:ext>
              </a:extLst>
            </p:cNvPr>
            <p:cNvGrpSpPr/>
            <p:nvPr/>
          </p:nvGrpSpPr>
          <p:grpSpPr>
            <a:xfrm>
              <a:off x="5709313" y="2324911"/>
              <a:ext cx="390230" cy="1583521"/>
              <a:chOff x="5709313" y="2324911"/>
              <a:chExt cx="390230" cy="1583521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C9614E7-DF06-39FC-3E04-834AD86415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9543" y="2324911"/>
                <a:ext cx="0" cy="15835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6F2D0BB-5A89-31DF-9454-7C8DEA0A2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0931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BL2">
            <a:extLst>
              <a:ext uri="{FF2B5EF4-FFF2-40B4-BE49-F238E27FC236}">
                <a16:creationId xmlns:a16="http://schemas.microsoft.com/office/drawing/2014/main" id="{7CF9F220-6A19-9BB6-C078-79C9CF6F7C0F}"/>
              </a:ext>
            </a:extLst>
          </p:cNvPr>
          <p:cNvGrpSpPr/>
          <p:nvPr/>
        </p:nvGrpSpPr>
        <p:grpSpPr>
          <a:xfrm>
            <a:off x="9599920" y="2623123"/>
            <a:ext cx="711615" cy="1944695"/>
            <a:chOff x="6480762" y="1963737"/>
            <a:chExt cx="711615" cy="194469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3FB3680-EF8D-DF19-CFFA-55D67E598E59}"/>
                </a:ext>
              </a:extLst>
            </p:cNvPr>
            <p:cNvSpPr txBox="1"/>
            <p:nvPr/>
          </p:nvSpPr>
          <p:spPr>
            <a:xfrm>
              <a:off x="6541237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2</a:t>
              </a:r>
            </a:p>
          </p:txBody>
        </p:sp>
        <p:grpSp>
          <p:nvGrpSpPr>
            <p:cNvPr id="28" name="BL2">
              <a:extLst>
                <a:ext uri="{FF2B5EF4-FFF2-40B4-BE49-F238E27FC236}">
                  <a16:creationId xmlns:a16="http://schemas.microsoft.com/office/drawing/2014/main" id="{71927048-90AE-523B-77D1-0C03B2A0463A}"/>
                </a:ext>
              </a:extLst>
            </p:cNvPr>
            <p:cNvGrpSpPr/>
            <p:nvPr/>
          </p:nvGrpSpPr>
          <p:grpSpPr>
            <a:xfrm>
              <a:off x="6480762" y="2324911"/>
              <a:ext cx="386687" cy="1583521"/>
              <a:chOff x="6480762" y="2324911"/>
              <a:chExt cx="386687" cy="1583521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61BEABB-754D-1D8F-CADC-D213E7EF54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67449" y="2324911"/>
                <a:ext cx="0" cy="15835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824D75D-B0FF-A84D-B8E3-7F3E6F628E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076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BL3">
            <a:extLst>
              <a:ext uri="{FF2B5EF4-FFF2-40B4-BE49-F238E27FC236}">
                <a16:creationId xmlns:a16="http://schemas.microsoft.com/office/drawing/2014/main" id="{FF88E9D8-53B5-31AA-2610-AE746ACDE6B1}"/>
              </a:ext>
            </a:extLst>
          </p:cNvPr>
          <p:cNvGrpSpPr/>
          <p:nvPr/>
        </p:nvGrpSpPr>
        <p:grpSpPr>
          <a:xfrm>
            <a:off x="10370560" y="2623123"/>
            <a:ext cx="730104" cy="1946871"/>
            <a:chOff x="7251402" y="1963737"/>
            <a:chExt cx="730104" cy="194687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99FEAF7-8B45-9205-BF91-CF29D8838422}"/>
                </a:ext>
              </a:extLst>
            </p:cNvPr>
            <p:cNvSpPr txBox="1"/>
            <p:nvPr/>
          </p:nvSpPr>
          <p:spPr>
            <a:xfrm>
              <a:off x="7304718" y="1963737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3</a:t>
              </a:r>
            </a:p>
          </p:txBody>
        </p:sp>
        <p:grpSp>
          <p:nvGrpSpPr>
            <p:cNvPr id="33" name="BL3">
              <a:extLst>
                <a:ext uri="{FF2B5EF4-FFF2-40B4-BE49-F238E27FC236}">
                  <a16:creationId xmlns:a16="http://schemas.microsoft.com/office/drawing/2014/main" id="{B7EC2111-35C2-CCF4-10C5-575448EBB381}"/>
                </a:ext>
              </a:extLst>
            </p:cNvPr>
            <p:cNvGrpSpPr/>
            <p:nvPr/>
          </p:nvGrpSpPr>
          <p:grpSpPr>
            <a:xfrm>
              <a:off x="7251402" y="2324911"/>
              <a:ext cx="391710" cy="1585697"/>
              <a:chOff x="7251402" y="2324911"/>
              <a:chExt cx="391710" cy="1585697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1B2A104B-BE46-62F1-2BF8-4A05840E6F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3112" y="2324911"/>
                <a:ext cx="0" cy="158569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47649CB-9E0A-C620-7EB3-9435310125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140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Cells (WL0)">
            <a:extLst>
              <a:ext uri="{FF2B5EF4-FFF2-40B4-BE49-F238E27FC236}">
                <a16:creationId xmlns:a16="http://schemas.microsoft.com/office/drawing/2014/main" id="{3C1E53C0-CA0A-1BD7-281C-9D318C69875E}"/>
              </a:ext>
            </a:extLst>
          </p:cNvPr>
          <p:cNvGrpSpPr/>
          <p:nvPr/>
        </p:nvGrpSpPr>
        <p:grpSpPr>
          <a:xfrm>
            <a:off x="7777558" y="3395175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604C549-BD56-2C34-E752-F39ABBF6A97D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1C4078E-D2CE-5534-ABC2-0CE4D1A306BF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9167F40-6B93-9F9F-426D-ED7C4F4A7D5E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6624F8E-3626-CAE4-48A3-A4987251C33A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 dirty="0"/>
            </a:p>
          </p:txBody>
        </p:sp>
      </p:grpSp>
      <p:sp>
        <p:nvSpPr>
          <p:cNvPr id="45" name="Freeform 44">
            <a:extLst>
              <a:ext uri="{FF2B5EF4-FFF2-40B4-BE49-F238E27FC236}">
                <a16:creationId xmlns:a16="http://schemas.microsoft.com/office/drawing/2014/main" id="{3C138411-3D33-104D-C453-F02C2ABD558E}"/>
              </a:ext>
            </a:extLst>
          </p:cNvPr>
          <p:cNvSpPr/>
          <p:nvPr/>
        </p:nvSpPr>
        <p:spPr>
          <a:xfrm>
            <a:off x="10123551" y="3830801"/>
            <a:ext cx="499260" cy="144052"/>
          </a:xfrm>
          <a:custGeom>
            <a:avLst/>
            <a:gdLst>
              <a:gd name="connsiteX0" fmla="*/ 0 w 499260"/>
              <a:gd name="connsiteY0" fmla="*/ 0 h 144052"/>
              <a:gd name="connsiteX1" fmla="*/ 499260 w 499260"/>
              <a:gd name="connsiteY1" fmla="*/ 0 h 144052"/>
              <a:gd name="connsiteX2" fmla="*/ 490620 w 499260"/>
              <a:gd name="connsiteY2" fmla="*/ 15919 h 144052"/>
              <a:gd name="connsiteX3" fmla="*/ 249630 w 499260"/>
              <a:gd name="connsiteY3" fmla="*/ 144052 h 144052"/>
              <a:gd name="connsiteX4" fmla="*/ 8641 w 499260"/>
              <a:gd name="connsiteY4" fmla="*/ 15919 h 1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60" h="144052">
                <a:moveTo>
                  <a:pt x="0" y="0"/>
                </a:moveTo>
                <a:lnTo>
                  <a:pt x="499260" y="0"/>
                </a:lnTo>
                <a:lnTo>
                  <a:pt x="490620" y="15919"/>
                </a:lnTo>
                <a:cubicBezTo>
                  <a:pt x="438393" y="93226"/>
                  <a:pt x="349947" y="144052"/>
                  <a:pt x="249630" y="144052"/>
                </a:cubicBezTo>
                <a:cubicBezTo>
                  <a:pt x="149313" y="144052"/>
                  <a:pt x="60868" y="93226"/>
                  <a:pt x="8641" y="1591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10B0E634-8F05-A511-A84F-51528EB1D476}"/>
              </a:ext>
            </a:extLst>
          </p:cNvPr>
          <p:cNvSpPr/>
          <p:nvPr/>
        </p:nvSpPr>
        <p:spPr>
          <a:xfrm>
            <a:off x="8586351" y="3830801"/>
            <a:ext cx="499260" cy="144052"/>
          </a:xfrm>
          <a:custGeom>
            <a:avLst/>
            <a:gdLst>
              <a:gd name="connsiteX0" fmla="*/ 0 w 499260"/>
              <a:gd name="connsiteY0" fmla="*/ 0 h 144052"/>
              <a:gd name="connsiteX1" fmla="*/ 499260 w 499260"/>
              <a:gd name="connsiteY1" fmla="*/ 0 h 144052"/>
              <a:gd name="connsiteX2" fmla="*/ 490619 w 499260"/>
              <a:gd name="connsiteY2" fmla="*/ 15919 h 144052"/>
              <a:gd name="connsiteX3" fmla="*/ 249630 w 499260"/>
              <a:gd name="connsiteY3" fmla="*/ 144052 h 144052"/>
              <a:gd name="connsiteX4" fmla="*/ 8641 w 499260"/>
              <a:gd name="connsiteY4" fmla="*/ 15919 h 1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60" h="144052">
                <a:moveTo>
                  <a:pt x="0" y="0"/>
                </a:moveTo>
                <a:lnTo>
                  <a:pt x="499260" y="0"/>
                </a:lnTo>
                <a:lnTo>
                  <a:pt x="490619" y="15919"/>
                </a:lnTo>
                <a:cubicBezTo>
                  <a:pt x="438392" y="93226"/>
                  <a:pt x="349947" y="144052"/>
                  <a:pt x="249630" y="144052"/>
                </a:cubicBezTo>
                <a:cubicBezTo>
                  <a:pt x="149313" y="144052"/>
                  <a:pt x="60868" y="93226"/>
                  <a:pt x="8641" y="1591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033D5E3-F048-2E60-6C94-44BC57FB6409}"/>
              </a:ext>
            </a:extLst>
          </p:cNvPr>
          <p:cNvSpPr/>
          <p:nvPr/>
        </p:nvSpPr>
        <p:spPr>
          <a:xfrm>
            <a:off x="8544358" y="3395386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42580CB-8E32-62DD-A1B6-75E18ACCCCBD}"/>
              </a:ext>
            </a:extLst>
          </p:cNvPr>
          <p:cNvSpPr/>
          <p:nvPr/>
        </p:nvSpPr>
        <p:spPr>
          <a:xfrm>
            <a:off x="10081558" y="3395386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810922E-C533-9847-0BA6-AD7649E8F64A}"/>
              </a:ext>
            </a:extLst>
          </p:cNvPr>
          <p:cNvSpPr/>
          <p:nvPr/>
        </p:nvSpPr>
        <p:spPr>
          <a:xfrm>
            <a:off x="10082558" y="3394185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FBC0753-6F09-3BFE-CCCD-FC392F797CBA}"/>
              </a:ext>
            </a:extLst>
          </p:cNvPr>
          <p:cNvSpPr/>
          <p:nvPr/>
        </p:nvSpPr>
        <p:spPr>
          <a:xfrm>
            <a:off x="8545358" y="3394185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AC42462-57AC-ECB7-4F82-9B5CAFCAD8B5}"/>
              </a:ext>
            </a:extLst>
          </p:cNvPr>
          <p:cNvSpPr/>
          <p:nvPr/>
        </p:nvSpPr>
        <p:spPr>
          <a:xfrm>
            <a:off x="8544303" y="3394185"/>
            <a:ext cx="581246" cy="58124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E33E1DA-1840-54D2-5BD9-9FAFE6A53D6A}"/>
              </a:ext>
            </a:extLst>
          </p:cNvPr>
          <p:cNvSpPr/>
          <p:nvPr/>
        </p:nvSpPr>
        <p:spPr>
          <a:xfrm>
            <a:off x="10081503" y="3394185"/>
            <a:ext cx="581246" cy="58124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CA553A6-555A-4879-2D76-E13EB3988ABC}"/>
              </a:ext>
            </a:extLst>
          </p:cNvPr>
          <p:cNvSpPr txBox="1"/>
          <p:nvPr/>
        </p:nvSpPr>
        <p:spPr>
          <a:xfrm>
            <a:off x="9356103" y="3509008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😵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02F4DED-270D-6154-438F-69877A0FE24D}"/>
              </a:ext>
            </a:extLst>
          </p:cNvPr>
          <p:cNvSpPr txBox="1"/>
          <p:nvPr/>
        </p:nvSpPr>
        <p:spPr>
          <a:xfrm>
            <a:off x="7818109" y="3509008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😵</a:t>
            </a:r>
          </a:p>
        </p:txBody>
      </p:sp>
      <p:sp>
        <p:nvSpPr>
          <p:cNvPr id="126" name="Second erase pulse">
            <a:extLst>
              <a:ext uri="{FF2B5EF4-FFF2-40B4-BE49-F238E27FC236}">
                <a16:creationId xmlns:a16="http://schemas.microsoft.com/office/drawing/2014/main" id="{7EB9EC8E-316A-C42F-4FB6-1A29346C4BCC}"/>
              </a:ext>
            </a:extLst>
          </p:cNvPr>
          <p:cNvSpPr/>
          <p:nvPr/>
        </p:nvSpPr>
        <p:spPr>
          <a:xfrm>
            <a:off x="9316800" y="4975200"/>
            <a:ext cx="360000" cy="720000"/>
          </a:xfrm>
          <a:prstGeom prst="rect">
            <a:avLst/>
          </a:prstGeom>
          <a:solidFill>
            <a:srgbClr val="298C8C"/>
          </a:solidFill>
          <a:ln w="254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C68D889A-4CB5-7DB2-8EAF-B4ED888A8487}"/>
              </a:ext>
            </a:extLst>
          </p:cNvPr>
          <p:cNvCxnSpPr>
            <a:cxnSpLocks/>
          </p:cNvCxnSpPr>
          <p:nvPr/>
        </p:nvCxnSpPr>
        <p:spPr>
          <a:xfrm>
            <a:off x="9316800" y="5794844"/>
            <a:ext cx="3600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66C7B1C8-CF29-A310-1741-648D8C98A91B}"/>
                  </a:ext>
                </a:extLst>
              </p:cNvPr>
              <p:cNvSpPr txBox="1"/>
              <p:nvPr/>
            </p:nvSpPr>
            <p:spPr>
              <a:xfrm>
                <a:off x="8725562" y="5797547"/>
                <a:ext cx="1539460" cy="83099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KR" sz="2400" dirty="0">
                    <a:latin typeface="Cambria" panose="02040503050406030204" pitchFamily="18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KR" sz="2400" i="1" dirty="0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KR" sz="2400" dirty="0">
                  <a:latin typeface="Cambria" panose="02040503050406030204" pitchFamily="18" charset="0"/>
                </a:endParaRPr>
              </a:p>
              <a:p>
                <a:pPr algn="ctr"/>
                <a:r>
                  <a:rPr lang="en-KR" sz="2400" dirty="0">
                    <a:latin typeface="Cambria" panose="02040503050406030204" pitchFamily="18" charset="0"/>
                  </a:rPr>
                  <a:t>(</a:t>
                </a:r>
                <a:r>
                  <a:rPr lang="en-KR" sz="2400" dirty="0">
                    <a:solidFill>
                      <a:srgbClr val="6F47E5"/>
                    </a:solidFill>
                    <a:latin typeface="Cambria" panose="02040503050406030204" pitchFamily="18" charset="0"/>
                  </a:rPr>
                  <a:t>dynamic</a:t>
                </a:r>
                <a:r>
                  <a:rPr lang="en-KR" sz="2400" dirty="0">
                    <a:latin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66C7B1C8-CF29-A310-1741-648D8C98A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5562" y="5797547"/>
                <a:ext cx="1539460" cy="830997"/>
              </a:xfrm>
              <a:prstGeom prst="rect">
                <a:avLst/>
              </a:prstGeom>
              <a:blipFill>
                <a:blip r:embed="rId5"/>
                <a:stretch>
                  <a:fillRect l="-4878" t="-4545" r="-5691" b="-16667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A49B6AD8-756B-B54E-1BBB-5B40E3843CB2}"/>
              </a:ext>
            </a:extLst>
          </p:cNvPr>
          <p:cNvCxnSpPr>
            <a:cxnSpLocks/>
          </p:cNvCxnSpPr>
          <p:nvPr/>
        </p:nvCxnSpPr>
        <p:spPr>
          <a:xfrm flipH="1">
            <a:off x="9676800" y="5328197"/>
            <a:ext cx="899404" cy="0"/>
          </a:xfrm>
          <a:prstGeom prst="straightConnector1">
            <a:avLst/>
          </a:prstGeom>
          <a:ln w="50800">
            <a:solidFill>
              <a:srgbClr val="6F47E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F500968F-3CD1-1349-4991-7DC8E7A88CA4}"/>
              </a:ext>
            </a:extLst>
          </p:cNvPr>
          <p:cNvSpPr txBox="1"/>
          <p:nvPr/>
        </p:nvSpPr>
        <p:spPr>
          <a:xfrm>
            <a:off x="10560197" y="5103319"/>
            <a:ext cx="132042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Reduced</a:t>
            </a:r>
          </a:p>
        </p:txBody>
      </p:sp>
      <p:sp>
        <p:nvSpPr>
          <p:cNvPr id="131" name="Second erase pulse">
            <a:extLst>
              <a:ext uri="{FF2B5EF4-FFF2-40B4-BE49-F238E27FC236}">
                <a16:creationId xmlns:a16="http://schemas.microsoft.com/office/drawing/2014/main" id="{74E59F09-D66F-5B85-B5CA-F65D524D1162}"/>
              </a:ext>
            </a:extLst>
          </p:cNvPr>
          <p:cNvSpPr/>
          <p:nvPr/>
        </p:nvSpPr>
        <p:spPr>
          <a:xfrm>
            <a:off x="9316800" y="4975200"/>
            <a:ext cx="1260000" cy="720000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D8600DB9-EEC7-F63D-209E-B9DEB871D732}"/>
              </a:ext>
            </a:extLst>
          </p:cNvPr>
          <p:cNvSpPr/>
          <p:nvPr/>
        </p:nvSpPr>
        <p:spPr>
          <a:xfrm>
            <a:off x="7477200" y="3114000"/>
            <a:ext cx="3680713" cy="1325558"/>
          </a:xfrm>
          <a:prstGeom prst="roundRect">
            <a:avLst/>
          </a:prstGeom>
          <a:ln w="50800">
            <a:solidFill>
              <a:srgbClr val="298C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222054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55" grpId="0"/>
      <p:bldP spid="56" grpId="0"/>
      <p:bldP spid="126" grpId="0" animBg="1"/>
      <p:bldP spid="130" grpId="0"/>
      <p:bldP spid="131" grpId="0" animBg="1"/>
      <p:bldP spid="1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71D43-7B8F-A8A9-0B3E-ED455FD33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05CB1-0FAC-22F1-EE39-97F5F1C8D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NAND Flash Basics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KR" b="1" dirty="0">
              <a:latin typeface="Aptos SemiBold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KR" b="1" dirty="0">
                <a:latin typeface="Aptos SemiBold" panose="020B0004020202020204" pitchFamily="34" charset="0"/>
              </a:rPr>
              <a:t>Erase Operation in Modern NAND Flash-Based SSDs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KR" b="1" dirty="0">
              <a:latin typeface="Aptos SemiBold" panose="020B0004020202020204" pitchFamily="34" charset="0"/>
            </a:endParaRP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KR" b="1" dirty="0">
                <a:latin typeface="Aptos SemiBold" panose="020B0004020202020204" pitchFamily="34" charset="0"/>
              </a:rPr>
              <a:t>Adaptive Erase Operation (AERO)</a:t>
            </a:r>
          </a:p>
          <a:p>
            <a:pPr marL="1143000" lvl="1" indent="-457200">
              <a:buClr>
                <a:schemeClr val="tx1"/>
              </a:buClr>
            </a:pPr>
            <a:r>
              <a:rPr lang="en-KR" b="1" dirty="0">
                <a:latin typeface="Aptos SemiBold" panose="020B0004020202020204" pitchFamily="34" charset="0"/>
              </a:rPr>
              <a:t>Fail-bit-count-based Erase Latency Prediction (FELP)</a:t>
            </a:r>
          </a:p>
          <a:p>
            <a:pPr marL="1143000" lvl="1" indent="-457200">
              <a:buClr>
                <a:schemeClr val="tx1"/>
              </a:buClr>
            </a:pPr>
            <a:r>
              <a:rPr lang="en-KR" b="1" dirty="0">
                <a:latin typeface="Aptos SemiBold" panose="020B0004020202020204" pitchFamily="34" charset="0"/>
              </a:rPr>
              <a:t>Shallow Erasure</a:t>
            </a:r>
          </a:p>
          <a:p>
            <a:pPr marL="1143000" lvl="1" indent="-457200">
              <a:buClr>
                <a:schemeClr val="tx1"/>
              </a:buClr>
            </a:pPr>
            <a:r>
              <a:rPr lang="en-KR" b="1" dirty="0">
                <a:latin typeface="Aptos SemiBold" panose="020B0004020202020204" pitchFamily="34" charset="0"/>
              </a:rPr>
              <a:t>Aggressive tEP Reduction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KR" b="1" dirty="0">
              <a:latin typeface="Aptos SemiBold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KR" b="1" dirty="0">
                <a:latin typeface="Aptos SemiBold" panose="020B0004020202020204" pitchFamily="34" charset="0"/>
              </a:rPr>
              <a:t>Evaluation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CF605-F550-F821-1B5C-1B959D1F6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AAA4-2878-EC4A-B18E-DF378CE3ECDA}" type="slidenum">
              <a:rPr lang="en-KR" smtClean="0"/>
              <a:t>2</a:t>
            </a:fld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438121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E230A-F979-3E6D-69B4-6A8478D61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Adaptive Erase Operation (AERO)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70941-6811-7F82-991B-3889F37C6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R" dirty="0"/>
              <a:t>Dynamic latency can 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minimize </a:t>
            </a:r>
            <a:r>
              <a:rPr lang="en-KR" dirty="0">
                <a:latin typeface="Aptos" panose="020B0004020202020204" pitchFamily="34" charset="0"/>
              </a:rPr>
              <a:t>damages and delays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A1272B5-8B61-C7CA-2CEF-3D680D07941E}"/>
              </a:ext>
            </a:extLst>
          </p:cNvPr>
          <p:cNvGrpSpPr/>
          <p:nvPr/>
        </p:nvGrpSpPr>
        <p:grpSpPr>
          <a:xfrm>
            <a:off x="738168" y="4434441"/>
            <a:ext cx="5152287" cy="1724115"/>
            <a:chOff x="738168" y="4727484"/>
            <a:chExt cx="5152287" cy="1724115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B5CB39E-EBFD-9300-40C8-06E2D85741D5}"/>
                </a:ext>
              </a:extLst>
            </p:cNvPr>
            <p:cNvCxnSpPr>
              <a:cxnSpLocks/>
            </p:cNvCxnSpPr>
            <p:nvPr/>
          </p:nvCxnSpPr>
          <p:spPr>
            <a:xfrm>
              <a:off x="1195625" y="4727484"/>
              <a:ext cx="0" cy="1269687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096C8F08-F838-66F6-EFF0-BE07387322E5}"/>
                </a:ext>
              </a:extLst>
            </p:cNvPr>
            <p:cNvSpPr/>
            <p:nvPr/>
          </p:nvSpPr>
          <p:spPr>
            <a:xfrm>
              <a:off x="1659649" y="5630028"/>
              <a:ext cx="1260000" cy="360000"/>
            </a:xfrm>
            <a:prstGeom prst="rect">
              <a:avLst/>
            </a:prstGeom>
            <a:solidFill>
              <a:srgbClr val="298C8C"/>
            </a:solidFill>
            <a:ln w="25400">
              <a:solidFill>
                <a:srgbClr val="00000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CA6D07B0-F661-8212-78DF-EEE74DFEAF74}"/>
                </a:ext>
              </a:extLst>
            </p:cNvPr>
            <p:cNvSpPr/>
            <p:nvPr/>
          </p:nvSpPr>
          <p:spPr>
            <a:xfrm>
              <a:off x="3184599" y="5684334"/>
              <a:ext cx="308848" cy="305699"/>
            </a:xfrm>
            <a:prstGeom prst="rect">
              <a:avLst/>
            </a:prstGeom>
            <a:solidFill>
              <a:srgbClr val="F1A226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942E196C-288F-F276-54CA-C4DEF54BD207}"/>
                </a:ext>
              </a:extLst>
            </p:cNvPr>
            <p:cNvSpPr txBox="1"/>
            <p:nvPr/>
          </p:nvSpPr>
          <p:spPr>
            <a:xfrm rot="16200000">
              <a:off x="391856" y="5131495"/>
              <a:ext cx="1154290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Voltage</a:t>
              </a: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0C5281A4-3039-CB3D-F36C-74805DD9E416}"/>
                </a:ext>
              </a:extLst>
            </p:cNvPr>
            <p:cNvSpPr txBox="1"/>
            <p:nvPr/>
          </p:nvSpPr>
          <p:spPr>
            <a:xfrm>
              <a:off x="5014445" y="5989934"/>
              <a:ext cx="859531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Time</a:t>
              </a:r>
            </a:p>
          </p:txBody>
        </p: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312E2F84-ACC8-B800-7157-6D68897EC5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5625" y="5990028"/>
              <a:ext cx="469483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62B30BD5-1A5B-E3C1-D2AD-26745C273011}"/>
              </a:ext>
            </a:extLst>
          </p:cNvPr>
          <p:cNvSpPr txBox="1"/>
          <p:nvPr/>
        </p:nvSpPr>
        <p:spPr>
          <a:xfrm>
            <a:off x="2356272" y="2154329"/>
            <a:ext cx="191610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Fixed latency</a:t>
            </a:r>
          </a:p>
        </p:txBody>
      </p: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BDEFE0B0-8BBF-A67A-12AA-FBAE4B07C9DE}"/>
              </a:ext>
            </a:extLst>
          </p:cNvPr>
          <p:cNvGrpSpPr/>
          <p:nvPr/>
        </p:nvGrpSpPr>
        <p:grpSpPr>
          <a:xfrm>
            <a:off x="6299927" y="4434441"/>
            <a:ext cx="5152287" cy="1724115"/>
            <a:chOff x="738168" y="4727484"/>
            <a:chExt cx="5152287" cy="1724115"/>
          </a:xfrm>
        </p:grpSpPr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C766F9DC-E782-4F3E-3CB6-5103A89C52C1}"/>
                </a:ext>
              </a:extLst>
            </p:cNvPr>
            <p:cNvCxnSpPr>
              <a:cxnSpLocks/>
            </p:cNvCxnSpPr>
            <p:nvPr/>
          </p:nvCxnSpPr>
          <p:spPr>
            <a:xfrm>
              <a:off x="1195625" y="4727484"/>
              <a:ext cx="0" cy="1269687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065FA06D-5425-3A93-0ABD-01342D94B621}"/>
                </a:ext>
              </a:extLst>
            </p:cNvPr>
            <p:cNvSpPr/>
            <p:nvPr/>
          </p:nvSpPr>
          <p:spPr>
            <a:xfrm>
              <a:off x="1659649" y="5630028"/>
              <a:ext cx="1260000" cy="360000"/>
            </a:xfrm>
            <a:prstGeom prst="rect">
              <a:avLst/>
            </a:prstGeom>
            <a:solidFill>
              <a:srgbClr val="298C8C"/>
            </a:solidFill>
            <a:ln w="25400">
              <a:solidFill>
                <a:srgbClr val="00000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2AC0F16E-E83B-817A-C7FC-209701C39462}"/>
                </a:ext>
              </a:extLst>
            </p:cNvPr>
            <p:cNvSpPr/>
            <p:nvPr/>
          </p:nvSpPr>
          <p:spPr>
            <a:xfrm>
              <a:off x="3184599" y="5684334"/>
              <a:ext cx="308848" cy="305699"/>
            </a:xfrm>
            <a:prstGeom prst="rect">
              <a:avLst/>
            </a:prstGeom>
            <a:solidFill>
              <a:srgbClr val="F1A226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D6533D4-A4E4-DCB3-66BB-04AA8D7CB9B9}"/>
                </a:ext>
              </a:extLst>
            </p:cNvPr>
            <p:cNvSpPr txBox="1"/>
            <p:nvPr/>
          </p:nvSpPr>
          <p:spPr>
            <a:xfrm rot="16200000">
              <a:off x="391856" y="5131495"/>
              <a:ext cx="1154290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Voltage</a:t>
              </a: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D2BEA34A-A66E-22BF-1A3D-A5F2FD1AF1FD}"/>
                </a:ext>
              </a:extLst>
            </p:cNvPr>
            <p:cNvSpPr txBox="1"/>
            <p:nvPr/>
          </p:nvSpPr>
          <p:spPr>
            <a:xfrm>
              <a:off x="5014445" y="5989934"/>
              <a:ext cx="859531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Time</a:t>
              </a:r>
            </a:p>
          </p:txBody>
        </p: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14F9C5B6-7D49-BA3F-B9C0-AF2BCD44663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5625" y="5990028"/>
              <a:ext cx="469483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1" name="TextBox 120">
            <a:extLst>
              <a:ext uri="{FF2B5EF4-FFF2-40B4-BE49-F238E27FC236}">
                <a16:creationId xmlns:a16="http://schemas.microsoft.com/office/drawing/2014/main" id="{A39374D2-4035-4FEE-FE95-C73D5D228C30}"/>
              </a:ext>
            </a:extLst>
          </p:cNvPr>
          <p:cNvSpPr txBox="1"/>
          <p:nvPr/>
        </p:nvSpPr>
        <p:spPr>
          <a:xfrm>
            <a:off x="7614868" y="2154329"/>
            <a:ext cx="252242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b="1" dirty="0">
                <a:latin typeface="Cambria" panose="02040503050406030204" pitchFamily="18" charset="0"/>
              </a:rPr>
              <a:t>Dynamic latency</a:t>
            </a:r>
          </a:p>
        </p:txBody>
      </p: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A0DE1986-9EE0-EEFE-D4D2-4E7B25F2746C}"/>
              </a:ext>
            </a:extLst>
          </p:cNvPr>
          <p:cNvCxnSpPr/>
          <p:nvPr/>
        </p:nvCxnSpPr>
        <p:spPr>
          <a:xfrm>
            <a:off x="6096000" y="2268466"/>
            <a:ext cx="1" cy="388910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econd erase pulse">
            <a:extLst>
              <a:ext uri="{FF2B5EF4-FFF2-40B4-BE49-F238E27FC236}">
                <a16:creationId xmlns:a16="http://schemas.microsoft.com/office/drawing/2014/main" id="{AC4671FA-82D9-97A4-45F0-CE0C7C04125A}"/>
              </a:ext>
            </a:extLst>
          </p:cNvPr>
          <p:cNvSpPr/>
          <p:nvPr/>
        </p:nvSpPr>
        <p:spPr>
          <a:xfrm>
            <a:off x="3754799" y="4978025"/>
            <a:ext cx="1263847" cy="720000"/>
          </a:xfrm>
          <a:prstGeom prst="rect">
            <a:avLst/>
          </a:prstGeom>
          <a:solidFill>
            <a:srgbClr val="298C8C"/>
          </a:solidFill>
          <a:ln w="254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06BAAF18-E517-28FD-C0D6-1A491A9E16C0}"/>
              </a:ext>
            </a:extLst>
          </p:cNvPr>
          <p:cNvCxnSpPr>
            <a:cxnSpLocks/>
          </p:cNvCxnSpPr>
          <p:nvPr/>
        </p:nvCxnSpPr>
        <p:spPr>
          <a:xfrm>
            <a:off x="3755089" y="5794844"/>
            <a:ext cx="12600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18B8806-0A56-D092-E66F-96DE2D34C054}"/>
                  </a:ext>
                </a:extLst>
              </p:cNvPr>
              <p:cNvSpPr txBox="1"/>
              <p:nvPr/>
            </p:nvSpPr>
            <p:spPr>
              <a:xfrm>
                <a:off x="3850291" y="5797547"/>
                <a:ext cx="1061381" cy="83099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KR" sz="2400" dirty="0">
                    <a:latin typeface="Cambria" panose="02040503050406030204" pitchFamily="18" charset="0"/>
                  </a:rPr>
                  <a:t>3.5 </a:t>
                </a:r>
                <a14:m>
                  <m:oMath xmlns:m="http://schemas.openxmlformats.org/officeDocument/2006/math">
                    <m:r>
                      <a:rPr lang="en-KR" sz="2400" i="1" dirty="0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KR" sz="2400" dirty="0">
                  <a:latin typeface="Cambria" panose="02040503050406030204" pitchFamily="18" charset="0"/>
                </a:endParaRPr>
              </a:p>
              <a:p>
                <a:pPr algn="ctr"/>
                <a:r>
                  <a:rPr lang="en-KR" sz="2400" dirty="0">
                    <a:latin typeface="Cambria" panose="02040503050406030204" pitchFamily="18" charset="0"/>
                  </a:rPr>
                  <a:t>(</a:t>
                </a:r>
                <a:r>
                  <a:rPr lang="en-KR" sz="2400" dirty="0">
                    <a:solidFill>
                      <a:srgbClr val="6F47E5"/>
                    </a:solidFill>
                    <a:latin typeface="Cambria" panose="02040503050406030204" pitchFamily="18" charset="0"/>
                  </a:rPr>
                  <a:t>fixed</a:t>
                </a:r>
                <a:r>
                  <a:rPr lang="en-KR" sz="2400" dirty="0">
                    <a:latin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18B8806-0A56-D092-E66F-96DE2D34C0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0291" y="5797547"/>
                <a:ext cx="1061381" cy="830997"/>
              </a:xfrm>
              <a:prstGeom prst="rect">
                <a:avLst/>
              </a:prstGeom>
              <a:blipFill>
                <a:blip r:embed="rId4"/>
                <a:stretch>
                  <a:fillRect l="-8333" t="-4545" r="-9524" b="-16667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4" name="Rounded Rectangle 103">
            <a:extLst>
              <a:ext uri="{FF2B5EF4-FFF2-40B4-BE49-F238E27FC236}">
                <a16:creationId xmlns:a16="http://schemas.microsoft.com/office/drawing/2014/main" id="{FB268F40-5689-0ED0-DFFE-6426934E643B}"/>
              </a:ext>
            </a:extLst>
          </p:cNvPr>
          <p:cNvSpPr/>
          <p:nvPr/>
        </p:nvSpPr>
        <p:spPr>
          <a:xfrm>
            <a:off x="1918623" y="3113090"/>
            <a:ext cx="3680713" cy="1325558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05" name="Freeform 104">
            <a:extLst>
              <a:ext uri="{FF2B5EF4-FFF2-40B4-BE49-F238E27FC236}">
                <a16:creationId xmlns:a16="http://schemas.microsoft.com/office/drawing/2014/main" id="{C745FF94-5497-7F24-A485-3B10EEB83FB6}"/>
              </a:ext>
            </a:extLst>
          </p:cNvPr>
          <p:cNvSpPr/>
          <p:nvPr/>
        </p:nvSpPr>
        <p:spPr>
          <a:xfrm>
            <a:off x="1918800" y="3113091"/>
            <a:ext cx="3680713" cy="439199"/>
          </a:xfrm>
          <a:custGeom>
            <a:avLst/>
            <a:gdLst>
              <a:gd name="connsiteX0" fmla="*/ 220931 w 3680713"/>
              <a:gd name="connsiteY0" fmla="*/ 0 h 439199"/>
              <a:gd name="connsiteX1" fmla="*/ 3459782 w 3680713"/>
              <a:gd name="connsiteY1" fmla="*/ 0 h 439199"/>
              <a:gd name="connsiteX2" fmla="*/ 3680713 w 3680713"/>
              <a:gd name="connsiteY2" fmla="*/ 220931 h 439199"/>
              <a:gd name="connsiteX3" fmla="*/ 3680713 w 3680713"/>
              <a:gd name="connsiteY3" fmla="*/ 439199 h 439199"/>
              <a:gd name="connsiteX4" fmla="*/ 0 w 3680713"/>
              <a:gd name="connsiteY4" fmla="*/ 439199 h 439199"/>
              <a:gd name="connsiteX5" fmla="*/ 0 w 3680713"/>
              <a:gd name="connsiteY5" fmla="*/ 220931 h 439199"/>
              <a:gd name="connsiteX6" fmla="*/ 220931 w 3680713"/>
              <a:gd name="connsiteY6" fmla="*/ 0 h 439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80713" h="439199">
                <a:moveTo>
                  <a:pt x="220931" y="0"/>
                </a:moveTo>
                <a:lnTo>
                  <a:pt x="3459782" y="0"/>
                </a:lnTo>
                <a:cubicBezTo>
                  <a:pt x="3581799" y="0"/>
                  <a:pt x="3680713" y="98914"/>
                  <a:pt x="3680713" y="220931"/>
                </a:cubicBezTo>
                <a:lnTo>
                  <a:pt x="3680713" y="439199"/>
                </a:lnTo>
                <a:lnTo>
                  <a:pt x="0" y="439199"/>
                </a:lnTo>
                <a:lnTo>
                  <a:pt x="0" y="220931"/>
                </a:lnTo>
                <a:cubicBezTo>
                  <a:pt x="0" y="98914"/>
                  <a:pt x="98914" y="0"/>
                  <a:pt x="220931" y="0"/>
                </a:cubicBezTo>
                <a:close/>
              </a:path>
            </a:pathLst>
          </a:custGeom>
          <a:ln w="50800">
            <a:solidFill>
              <a:srgbClr val="298C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106" name="Freeform 105">
            <a:extLst>
              <a:ext uri="{FF2B5EF4-FFF2-40B4-BE49-F238E27FC236}">
                <a16:creationId xmlns:a16="http://schemas.microsoft.com/office/drawing/2014/main" id="{AE52CDE7-E61F-B083-34A5-EE4946FA58A6}"/>
              </a:ext>
            </a:extLst>
          </p:cNvPr>
          <p:cNvSpPr/>
          <p:nvPr/>
        </p:nvSpPr>
        <p:spPr>
          <a:xfrm>
            <a:off x="1918800" y="3552290"/>
            <a:ext cx="3680713" cy="886358"/>
          </a:xfrm>
          <a:custGeom>
            <a:avLst/>
            <a:gdLst>
              <a:gd name="connsiteX0" fmla="*/ 0 w 3680713"/>
              <a:gd name="connsiteY0" fmla="*/ 0 h 886358"/>
              <a:gd name="connsiteX1" fmla="*/ 3680713 w 3680713"/>
              <a:gd name="connsiteY1" fmla="*/ 0 h 886358"/>
              <a:gd name="connsiteX2" fmla="*/ 3680713 w 3680713"/>
              <a:gd name="connsiteY2" fmla="*/ 665427 h 886358"/>
              <a:gd name="connsiteX3" fmla="*/ 3459782 w 3680713"/>
              <a:gd name="connsiteY3" fmla="*/ 886358 h 886358"/>
              <a:gd name="connsiteX4" fmla="*/ 220931 w 3680713"/>
              <a:gd name="connsiteY4" fmla="*/ 886358 h 886358"/>
              <a:gd name="connsiteX5" fmla="*/ 0 w 3680713"/>
              <a:gd name="connsiteY5" fmla="*/ 665427 h 886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80713" h="886358">
                <a:moveTo>
                  <a:pt x="0" y="0"/>
                </a:moveTo>
                <a:lnTo>
                  <a:pt x="3680713" y="0"/>
                </a:lnTo>
                <a:lnTo>
                  <a:pt x="3680713" y="665427"/>
                </a:lnTo>
                <a:cubicBezTo>
                  <a:pt x="3680713" y="787444"/>
                  <a:pt x="3581799" y="886358"/>
                  <a:pt x="3459782" y="886358"/>
                </a:cubicBezTo>
                <a:lnTo>
                  <a:pt x="220931" y="886358"/>
                </a:lnTo>
                <a:cubicBezTo>
                  <a:pt x="98914" y="886358"/>
                  <a:pt x="0" y="787444"/>
                  <a:pt x="0" y="665427"/>
                </a:cubicBezTo>
                <a:close/>
              </a:path>
            </a:pathLst>
          </a:custGeom>
          <a:ln w="50800">
            <a:solidFill>
              <a:srgbClr val="298C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3E573CD0-2E18-E0BD-F706-4BA7487D7C56}"/>
              </a:ext>
            </a:extLst>
          </p:cNvPr>
          <p:cNvSpPr/>
          <p:nvPr/>
        </p:nvSpPr>
        <p:spPr>
          <a:xfrm>
            <a:off x="1945887" y="3394800"/>
            <a:ext cx="3628800" cy="46473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pSp>
        <p:nvGrpSpPr>
          <p:cNvPr id="108" name="WL0">
            <a:extLst>
              <a:ext uri="{FF2B5EF4-FFF2-40B4-BE49-F238E27FC236}">
                <a16:creationId xmlns:a16="http://schemas.microsoft.com/office/drawing/2014/main" id="{A5D4FCB4-9D0A-B552-53AF-72EF037ABCDC}"/>
              </a:ext>
            </a:extLst>
          </p:cNvPr>
          <p:cNvGrpSpPr/>
          <p:nvPr/>
        </p:nvGrpSpPr>
        <p:grpSpPr>
          <a:xfrm>
            <a:off x="783472" y="3500924"/>
            <a:ext cx="5106983" cy="461665"/>
            <a:chOff x="3224217" y="3244334"/>
            <a:chExt cx="5106983" cy="461665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2F13648-C785-4D5F-D0AD-FEBF1FF1BD2F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3429000"/>
              <a:ext cx="43252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19CC77C-ED45-56D5-947F-1C16FCA06F5F}"/>
                </a:ext>
              </a:extLst>
            </p:cNvPr>
            <p:cNvSpPr txBox="1"/>
            <p:nvPr/>
          </p:nvSpPr>
          <p:spPr>
            <a:xfrm>
              <a:off x="3224217" y="3244334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latin typeface="Cambria" panose="02040503050406030204" pitchFamily="18" charset="0"/>
                </a:rPr>
                <a:t>WL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</p:grp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6FEDB3C3-3FE6-B876-4511-8AB3B3CEB5A1}"/>
              </a:ext>
            </a:extLst>
          </p:cNvPr>
          <p:cNvCxnSpPr>
            <a:cxnSpLocks/>
          </p:cNvCxnSpPr>
          <p:nvPr/>
        </p:nvCxnSpPr>
        <p:spPr>
          <a:xfrm>
            <a:off x="2506938" y="3216934"/>
            <a:ext cx="0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9B84E001-7D09-1160-97E0-B4B6E14B12E4}"/>
              </a:ext>
            </a:extLst>
          </p:cNvPr>
          <p:cNvCxnSpPr>
            <a:cxnSpLocks/>
          </p:cNvCxnSpPr>
          <p:nvPr/>
        </p:nvCxnSpPr>
        <p:spPr>
          <a:xfrm>
            <a:off x="4042751" y="3216934"/>
            <a:ext cx="0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>
            <a:extLst>
              <a:ext uri="{FF2B5EF4-FFF2-40B4-BE49-F238E27FC236}">
                <a16:creationId xmlns:a16="http://schemas.microsoft.com/office/drawing/2014/main" id="{17C05D68-0AA7-A9A5-4A29-1259BA22917B}"/>
              </a:ext>
            </a:extLst>
          </p:cNvPr>
          <p:cNvCxnSpPr>
            <a:cxnSpLocks/>
          </p:cNvCxnSpPr>
          <p:nvPr/>
        </p:nvCxnSpPr>
        <p:spPr>
          <a:xfrm flipH="1">
            <a:off x="3268568" y="3216934"/>
            <a:ext cx="6277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FE2F4072-F2AB-E307-440D-7CCE6FF279AF}"/>
              </a:ext>
            </a:extLst>
          </p:cNvPr>
          <p:cNvCxnSpPr>
            <a:cxnSpLocks/>
          </p:cNvCxnSpPr>
          <p:nvPr/>
        </p:nvCxnSpPr>
        <p:spPr>
          <a:xfrm>
            <a:off x="4810657" y="3216934"/>
            <a:ext cx="0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8" name="BL0">
            <a:extLst>
              <a:ext uri="{FF2B5EF4-FFF2-40B4-BE49-F238E27FC236}">
                <a16:creationId xmlns:a16="http://schemas.microsoft.com/office/drawing/2014/main" id="{FA83C72C-CE2E-795D-0F7F-DA0B1FCA1D7C}"/>
              </a:ext>
            </a:extLst>
          </p:cNvPr>
          <p:cNvGrpSpPr/>
          <p:nvPr/>
        </p:nvGrpSpPr>
        <p:grpSpPr>
          <a:xfrm>
            <a:off x="2506938" y="2623738"/>
            <a:ext cx="710220" cy="1944695"/>
            <a:chOff x="4947683" y="1963737"/>
            <a:chExt cx="710220" cy="1944695"/>
          </a:xfrm>
        </p:grpSpPr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DB508C7A-DCDA-62A3-DBBB-780FD137E5D2}"/>
                </a:ext>
              </a:extLst>
            </p:cNvPr>
            <p:cNvSpPr txBox="1"/>
            <p:nvPr/>
          </p:nvSpPr>
          <p:spPr>
            <a:xfrm>
              <a:off x="5006763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  <p:grpSp>
          <p:nvGrpSpPr>
            <p:cNvPr id="150" name="BL0">
              <a:extLst>
                <a:ext uri="{FF2B5EF4-FFF2-40B4-BE49-F238E27FC236}">
                  <a16:creationId xmlns:a16="http://schemas.microsoft.com/office/drawing/2014/main" id="{D6A28071-6F90-B0B0-E58A-2BF893CF02F4}"/>
                </a:ext>
              </a:extLst>
            </p:cNvPr>
            <p:cNvGrpSpPr/>
            <p:nvPr/>
          </p:nvGrpSpPr>
          <p:grpSpPr>
            <a:xfrm>
              <a:off x="4947683" y="2324911"/>
              <a:ext cx="386687" cy="1583521"/>
              <a:chOff x="4947683" y="2324911"/>
              <a:chExt cx="386687" cy="1583521"/>
            </a:xfrm>
          </p:grpSpPr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C3FC9951-0D11-BE93-D676-029ACCBED5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4370" y="2324911"/>
                <a:ext cx="0" cy="15835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43765706-6433-C46C-4C68-D792ABF6C1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768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3" name="BL1">
            <a:extLst>
              <a:ext uri="{FF2B5EF4-FFF2-40B4-BE49-F238E27FC236}">
                <a16:creationId xmlns:a16="http://schemas.microsoft.com/office/drawing/2014/main" id="{54C222A6-2200-AAD7-87FA-A22CB56FD53A}"/>
              </a:ext>
            </a:extLst>
          </p:cNvPr>
          <p:cNvGrpSpPr/>
          <p:nvPr/>
        </p:nvGrpSpPr>
        <p:grpSpPr>
          <a:xfrm>
            <a:off x="3268568" y="2623738"/>
            <a:ext cx="731940" cy="1944695"/>
            <a:chOff x="5709313" y="1963737"/>
            <a:chExt cx="731940" cy="1944695"/>
          </a:xfrm>
        </p:grpSpPr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228A2204-A518-BCB5-C0EB-BE1DD4F8C19D}"/>
                </a:ext>
              </a:extLst>
            </p:cNvPr>
            <p:cNvSpPr txBox="1"/>
            <p:nvPr/>
          </p:nvSpPr>
          <p:spPr>
            <a:xfrm>
              <a:off x="5764465" y="1963737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1</a:t>
              </a:r>
            </a:p>
          </p:txBody>
        </p:sp>
        <p:grpSp>
          <p:nvGrpSpPr>
            <p:cNvPr id="155" name="BL1">
              <a:extLst>
                <a:ext uri="{FF2B5EF4-FFF2-40B4-BE49-F238E27FC236}">
                  <a16:creationId xmlns:a16="http://schemas.microsoft.com/office/drawing/2014/main" id="{7EC82600-D7DB-3E34-75DA-DE136B1308D4}"/>
                </a:ext>
              </a:extLst>
            </p:cNvPr>
            <p:cNvGrpSpPr/>
            <p:nvPr/>
          </p:nvGrpSpPr>
          <p:grpSpPr>
            <a:xfrm>
              <a:off x="5709313" y="2324911"/>
              <a:ext cx="390230" cy="1583521"/>
              <a:chOff x="5709313" y="2324911"/>
              <a:chExt cx="390230" cy="1583521"/>
            </a:xfrm>
          </p:grpSpPr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94E35627-7442-01B4-65F7-F0431A588C9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9543" y="2324911"/>
                <a:ext cx="0" cy="15835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711DA480-05B0-FD0E-992C-25069D2205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0931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8" name="BL2">
            <a:extLst>
              <a:ext uri="{FF2B5EF4-FFF2-40B4-BE49-F238E27FC236}">
                <a16:creationId xmlns:a16="http://schemas.microsoft.com/office/drawing/2014/main" id="{0E28BA53-A2DB-B1D2-0405-1EF837AAA07A}"/>
              </a:ext>
            </a:extLst>
          </p:cNvPr>
          <p:cNvGrpSpPr/>
          <p:nvPr/>
        </p:nvGrpSpPr>
        <p:grpSpPr>
          <a:xfrm>
            <a:off x="4040017" y="2623738"/>
            <a:ext cx="711615" cy="1944695"/>
            <a:chOff x="6480762" y="1963737"/>
            <a:chExt cx="711615" cy="1944695"/>
          </a:xfrm>
        </p:grpSpPr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B5FE92BB-064B-90B5-50FC-35BD2DD16A33}"/>
                </a:ext>
              </a:extLst>
            </p:cNvPr>
            <p:cNvSpPr txBox="1"/>
            <p:nvPr/>
          </p:nvSpPr>
          <p:spPr>
            <a:xfrm>
              <a:off x="6541237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2</a:t>
              </a:r>
            </a:p>
          </p:txBody>
        </p:sp>
        <p:grpSp>
          <p:nvGrpSpPr>
            <p:cNvPr id="160" name="BL2">
              <a:extLst>
                <a:ext uri="{FF2B5EF4-FFF2-40B4-BE49-F238E27FC236}">
                  <a16:creationId xmlns:a16="http://schemas.microsoft.com/office/drawing/2014/main" id="{99B9A954-3877-92CB-3821-1B02F11B7B2C}"/>
                </a:ext>
              </a:extLst>
            </p:cNvPr>
            <p:cNvGrpSpPr/>
            <p:nvPr/>
          </p:nvGrpSpPr>
          <p:grpSpPr>
            <a:xfrm>
              <a:off x="6480762" y="2324911"/>
              <a:ext cx="386687" cy="1583521"/>
              <a:chOff x="6480762" y="2324911"/>
              <a:chExt cx="386687" cy="1583521"/>
            </a:xfrm>
          </p:grpSpPr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C5A13A35-83AF-709E-A2D9-D549E865B0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67449" y="2324911"/>
                <a:ext cx="0" cy="15835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3FBDF320-60FA-74F0-37F5-0855E1F79E7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076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3" name="BL3">
            <a:extLst>
              <a:ext uri="{FF2B5EF4-FFF2-40B4-BE49-F238E27FC236}">
                <a16:creationId xmlns:a16="http://schemas.microsoft.com/office/drawing/2014/main" id="{1B86DF40-0936-9669-AED5-C571F55E90DF}"/>
              </a:ext>
            </a:extLst>
          </p:cNvPr>
          <p:cNvGrpSpPr/>
          <p:nvPr/>
        </p:nvGrpSpPr>
        <p:grpSpPr>
          <a:xfrm>
            <a:off x="4810657" y="2623738"/>
            <a:ext cx="730104" cy="1946871"/>
            <a:chOff x="7251402" y="1963737"/>
            <a:chExt cx="730104" cy="1946871"/>
          </a:xfrm>
        </p:grpSpPr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7DE413C1-CE54-43EB-F4ED-DEBF5B5A8FC0}"/>
                </a:ext>
              </a:extLst>
            </p:cNvPr>
            <p:cNvSpPr txBox="1"/>
            <p:nvPr/>
          </p:nvSpPr>
          <p:spPr>
            <a:xfrm>
              <a:off x="7304718" y="1963737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3</a:t>
              </a:r>
            </a:p>
          </p:txBody>
        </p:sp>
        <p:grpSp>
          <p:nvGrpSpPr>
            <p:cNvPr id="165" name="BL3">
              <a:extLst>
                <a:ext uri="{FF2B5EF4-FFF2-40B4-BE49-F238E27FC236}">
                  <a16:creationId xmlns:a16="http://schemas.microsoft.com/office/drawing/2014/main" id="{C2593EDE-955B-4238-62AE-9131D2795943}"/>
                </a:ext>
              </a:extLst>
            </p:cNvPr>
            <p:cNvGrpSpPr/>
            <p:nvPr/>
          </p:nvGrpSpPr>
          <p:grpSpPr>
            <a:xfrm>
              <a:off x="7251402" y="2324911"/>
              <a:ext cx="391710" cy="1585697"/>
              <a:chOff x="7251402" y="2324911"/>
              <a:chExt cx="391710" cy="1585697"/>
            </a:xfrm>
          </p:grpSpPr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7ECE7CF7-24B5-E538-E38E-188DFD44F2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3112" y="2324911"/>
                <a:ext cx="0" cy="158569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A7A47BC6-0577-A80E-F011-65A60E6FDC9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140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8" name="Cells (WL0)">
            <a:extLst>
              <a:ext uri="{FF2B5EF4-FFF2-40B4-BE49-F238E27FC236}">
                <a16:creationId xmlns:a16="http://schemas.microsoft.com/office/drawing/2014/main" id="{A323E9F9-A98E-7C09-E929-5710020A0B71}"/>
              </a:ext>
            </a:extLst>
          </p:cNvPr>
          <p:cNvGrpSpPr/>
          <p:nvPr/>
        </p:nvGrpSpPr>
        <p:grpSpPr>
          <a:xfrm>
            <a:off x="2217655" y="3395790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F609F00F-C561-64DD-588F-E1D87D740C7C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70" name="Oval 169">
              <a:extLst>
                <a:ext uri="{FF2B5EF4-FFF2-40B4-BE49-F238E27FC236}">
                  <a16:creationId xmlns:a16="http://schemas.microsoft.com/office/drawing/2014/main" id="{B42C0568-8B5D-ABE6-258C-21229BC76A85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1A09AAE6-EF70-C150-39CF-632A7E536BF2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72" name="Oval 171">
              <a:extLst>
                <a:ext uri="{FF2B5EF4-FFF2-40B4-BE49-F238E27FC236}">
                  <a16:creationId xmlns:a16="http://schemas.microsoft.com/office/drawing/2014/main" id="{9F00FCEC-0BBE-46A8-57DB-8FD52622AFDE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 dirty="0"/>
            </a:p>
          </p:txBody>
        </p:sp>
      </p:grpSp>
      <p:sp>
        <p:nvSpPr>
          <p:cNvPr id="173" name="Freeform 172">
            <a:extLst>
              <a:ext uri="{FF2B5EF4-FFF2-40B4-BE49-F238E27FC236}">
                <a16:creationId xmlns:a16="http://schemas.microsoft.com/office/drawing/2014/main" id="{F069CD37-A25E-4005-B013-1BFEF1E910D9}"/>
              </a:ext>
            </a:extLst>
          </p:cNvPr>
          <p:cNvSpPr/>
          <p:nvPr/>
        </p:nvSpPr>
        <p:spPr>
          <a:xfrm>
            <a:off x="4563648" y="3831416"/>
            <a:ext cx="499260" cy="144052"/>
          </a:xfrm>
          <a:custGeom>
            <a:avLst/>
            <a:gdLst>
              <a:gd name="connsiteX0" fmla="*/ 0 w 499260"/>
              <a:gd name="connsiteY0" fmla="*/ 0 h 144052"/>
              <a:gd name="connsiteX1" fmla="*/ 499260 w 499260"/>
              <a:gd name="connsiteY1" fmla="*/ 0 h 144052"/>
              <a:gd name="connsiteX2" fmla="*/ 490620 w 499260"/>
              <a:gd name="connsiteY2" fmla="*/ 15919 h 144052"/>
              <a:gd name="connsiteX3" fmla="*/ 249630 w 499260"/>
              <a:gd name="connsiteY3" fmla="*/ 144052 h 144052"/>
              <a:gd name="connsiteX4" fmla="*/ 8641 w 499260"/>
              <a:gd name="connsiteY4" fmla="*/ 15919 h 1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60" h="144052">
                <a:moveTo>
                  <a:pt x="0" y="0"/>
                </a:moveTo>
                <a:lnTo>
                  <a:pt x="499260" y="0"/>
                </a:lnTo>
                <a:lnTo>
                  <a:pt x="490620" y="15919"/>
                </a:lnTo>
                <a:cubicBezTo>
                  <a:pt x="438393" y="93226"/>
                  <a:pt x="349947" y="144052"/>
                  <a:pt x="249630" y="144052"/>
                </a:cubicBezTo>
                <a:cubicBezTo>
                  <a:pt x="149313" y="144052"/>
                  <a:pt x="60868" y="93226"/>
                  <a:pt x="8641" y="1591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174" name="Freeform 173">
            <a:extLst>
              <a:ext uri="{FF2B5EF4-FFF2-40B4-BE49-F238E27FC236}">
                <a16:creationId xmlns:a16="http://schemas.microsoft.com/office/drawing/2014/main" id="{9ECA70D1-C1CB-3852-3461-72377336F16E}"/>
              </a:ext>
            </a:extLst>
          </p:cNvPr>
          <p:cNvSpPr/>
          <p:nvPr/>
        </p:nvSpPr>
        <p:spPr>
          <a:xfrm>
            <a:off x="3026448" y="3831416"/>
            <a:ext cx="499260" cy="144052"/>
          </a:xfrm>
          <a:custGeom>
            <a:avLst/>
            <a:gdLst>
              <a:gd name="connsiteX0" fmla="*/ 0 w 499260"/>
              <a:gd name="connsiteY0" fmla="*/ 0 h 144052"/>
              <a:gd name="connsiteX1" fmla="*/ 499260 w 499260"/>
              <a:gd name="connsiteY1" fmla="*/ 0 h 144052"/>
              <a:gd name="connsiteX2" fmla="*/ 490619 w 499260"/>
              <a:gd name="connsiteY2" fmla="*/ 15919 h 144052"/>
              <a:gd name="connsiteX3" fmla="*/ 249630 w 499260"/>
              <a:gd name="connsiteY3" fmla="*/ 144052 h 144052"/>
              <a:gd name="connsiteX4" fmla="*/ 8641 w 499260"/>
              <a:gd name="connsiteY4" fmla="*/ 15919 h 1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60" h="144052">
                <a:moveTo>
                  <a:pt x="0" y="0"/>
                </a:moveTo>
                <a:lnTo>
                  <a:pt x="499260" y="0"/>
                </a:lnTo>
                <a:lnTo>
                  <a:pt x="490619" y="15919"/>
                </a:lnTo>
                <a:cubicBezTo>
                  <a:pt x="438392" y="93226"/>
                  <a:pt x="349947" y="144052"/>
                  <a:pt x="249630" y="144052"/>
                </a:cubicBezTo>
                <a:cubicBezTo>
                  <a:pt x="149313" y="144052"/>
                  <a:pt x="60868" y="93226"/>
                  <a:pt x="8641" y="1591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3B4D9813-0B7E-7565-DF21-2A95004A4E19}"/>
              </a:ext>
            </a:extLst>
          </p:cNvPr>
          <p:cNvSpPr/>
          <p:nvPr/>
        </p:nvSpPr>
        <p:spPr>
          <a:xfrm>
            <a:off x="2984455" y="3396001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76" name="Oval 175">
            <a:extLst>
              <a:ext uri="{FF2B5EF4-FFF2-40B4-BE49-F238E27FC236}">
                <a16:creationId xmlns:a16="http://schemas.microsoft.com/office/drawing/2014/main" id="{BCEDBA0A-B318-C40E-2D59-C3D5E3470B14}"/>
              </a:ext>
            </a:extLst>
          </p:cNvPr>
          <p:cNvSpPr/>
          <p:nvPr/>
        </p:nvSpPr>
        <p:spPr>
          <a:xfrm>
            <a:off x="4521655" y="3396001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CFA7AEB7-895F-D9A6-76A9-77C698CBA393}"/>
              </a:ext>
            </a:extLst>
          </p:cNvPr>
          <p:cNvSpPr/>
          <p:nvPr/>
        </p:nvSpPr>
        <p:spPr>
          <a:xfrm>
            <a:off x="4522655" y="3394800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78" name="Oval 177">
            <a:extLst>
              <a:ext uri="{FF2B5EF4-FFF2-40B4-BE49-F238E27FC236}">
                <a16:creationId xmlns:a16="http://schemas.microsoft.com/office/drawing/2014/main" id="{30892DA2-1234-7C14-0E43-2D4CA73837AF}"/>
              </a:ext>
            </a:extLst>
          </p:cNvPr>
          <p:cNvSpPr/>
          <p:nvPr/>
        </p:nvSpPr>
        <p:spPr>
          <a:xfrm>
            <a:off x="2985455" y="3394800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851570E2-B7D9-EA25-2E35-81B5404CA9F7}"/>
              </a:ext>
            </a:extLst>
          </p:cNvPr>
          <p:cNvSpPr/>
          <p:nvPr/>
        </p:nvSpPr>
        <p:spPr>
          <a:xfrm>
            <a:off x="2984400" y="3394800"/>
            <a:ext cx="581246" cy="58124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8C9CE426-6B2B-07BF-C5B2-9C1B7D5468ED}"/>
              </a:ext>
            </a:extLst>
          </p:cNvPr>
          <p:cNvSpPr/>
          <p:nvPr/>
        </p:nvSpPr>
        <p:spPr>
          <a:xfrm>
            <a:off x="4521600" y="3394800"/>
            <a:ext cx="581246" cy="58124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D8847DD6-C952-EE10-3A10-C25C5E691596}"/>
              </a:ext>
            </a:extLst>
          </p:cNvPr>
          <p:cNvSpPr txBox="1"/>
          <p:nvPr/>
        </p:nvSpPr>
        <p:spPr>
          <a:xfrm>
            <a:off x="3796200" y="3509623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😵</a:t>
            </a:r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id="{C11403D7-09F0-2DBE-CB9F-FB910348C565}"/>
              </a:ext>
            </a:extLst>
          </p:cNvPr>
          <p:cNvSpPr txBox="1"/>
          <p:nvPr/>
        </p:nvSpPr>
        <p:spPr>
          <a:xfrm>
            <a:off x="2258206" y="3509623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😵</a:t>
            </a:r>
          </a:p>
        </p:txBody>
      </p:sp>
      <p:sp>
        <p:nvSpPr>
          <p:cNvPr id="183" name="TextBox 182">
            <a:extLst>
              <a:ext uri="{FF2B5EF4-FFF2-40B4-BE49-F238E27FC236}">
                <a16:creationId xmlns:a16="http://schemas.microsoft.com/office/drawing/2014/main" id="{0AD6DC01-CBF6-6425-1199-11E3950BF0A0}"/>
              </a:ext>
            </a:extLst>
          </p:cNvPr>
          <p:cNvSpPr txBox="1"/>
          <p:nvPr/>
        </p:nvSpPr>
        <p:spPr>
          <a:xfrm>
            <a:off x="4659413" y="3600583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😵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3F6B6E6B-4DEE-B8DB-1111-4687AC846F6A}"/>
              </a:ext>
            </a:extLst>
          </p:cNvPr>
          <p:cNvSpPr txBox="1"/>
          <p:nvPr/>
        </p:nvSpPr>
        <p:spPr>
          <a:xfrm>
            <a:off x="3103492" y="3616338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😵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7FDC3DC8-90D1-7329-CA23-6CEAE2D11F85}"/>
              </a:ext>
            </a:extLst>
          </p:cNvPr>
          <p:cNvSpPr txBox="1"/>
          <p:nvPr/>
        </p:nvSpPr>
        <p:spPr>
          <a:xfrm>
            <a:off x="4453792" y="3386350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😵</a:t>
            </a: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7AA1F1A8-37B3-168E-F95B-C09C1B829C84}"/>
              </a:ext>
            </a:extLst>
          </p:cNvPr>
          <p:cNvSpPr txBox="1"/>
          <p:nvPr/>
        </p:nvSpPr>
        <p:spPr>
          <a:xfrm>
            <a:off x="2924392" y="3386350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😵</a:t>
            </a: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AFB4D0C9-93E5-EA27-4C24-B9A46F3A7825}"/>
              </a:ext>
            </a:extLst>
          </p:cNvPr>
          <p:cNvSpPr txBox="1"/>
          <p:nvPr/>
        </p:nvSpPr>
        <p:spPr>
          <a:xfrm>
            <a:off x="3994684" y="3715678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😵</a:t>
            </a: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A42DB4EE-0605-70AB-3084-1BE5299EF9A3}"/>
              </a:ext>
            </a:extLst>
          </p:cNvPr>
          <p:cNvSpPr txBox="1"/>
          <p:nvPr/>
        </p:nvSpPr>
        <p:spPr>
          <a:xfrm>
            <a:off x="2446998" y="3715678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😵</a:t>
            </a:r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4DC6582B-42DA-CEDB-5AB7-4D6205D05EEB}"/>
              </a:ext>
            </a:extLst>
          </p:cNvPr>
          <p:cNvSpPr txBox="1"/>
          <p:nvPr/>
        </p:nvSpPr>
        <p:spPr>
          <a:xfrm>
            <a:off x="3624478" y="3272529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😵</a:t>
            </a: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631BDF7C-203E-C5CE-9ED0-5819DFDC55D3}"/>
              </a:ext>
            </a:extLst>
          </p:cNvPr>
          <p:cNvSpPr txBox="1"/>
          <p:nvPr/>
        </p:nvSpPr>
        <p:spPr>
          <a:xfrm>
            <a:off x="2064565" y="3282881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😵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B7086F9-794A-A71F-99C7-2C9D2E6FB9E3}"/>
              </a:ext>
            </a:extLst>
          </p:cNvPr>
          <p:cNvSpPr/>
          <p:nvPr/>
        </p:nvSpPr>
        <p:spPr>
          <a:xfrm>
            <a:off x="7478526" y="3112475"/>
            <a:ext cx="3680713" cy="1325558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93846F-1226-8520-AB35-3AF83F4C49D2}"/>
              </a:ext>
            </a:extLst>
          </p:cNvPr>
          <p:cNvSpPr/>
          <p:nvPr/>
        </p:nvSpPr>
        <p:spPr>
          <a:xfrm>
            <a:off x="7505790" y="3394185"/>
            <a:ext cx="3628800" cy="46473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pSp>
        <p:nvGrpSpPr>
          <p:cNvPr id="9" name="WL0">
            <a:extLst>
              <a:ext uri="{FF2B5EF4-FFF2-40B4-BE49-F238E27FC236}">
                <a16:creationId xmlns:a16="http://schemas.microsoft.com/office/drawing/2014/main" id="{20E2A8BA-8D58-E0F6-AEC9-0EEEB90E790D}"/>
              </a:ext>
            </a:extLst>
          </p:cNvPr>
          <p:cNvGrpSpPr/>
          <p:nvPr/>
        </p:nvGrpSpPr>
        <p:grpSpPr>
          <a:xfrm>
            <a:off x="6343375" y="3500309"/>
            <a:ext cx="5106983" cy="461665"/>
            <a:chOff x="3224217" y="3244334"/>
            <a:chExt cx="5106983" cy="46166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76919D0-2204-9442-BD27-11763F2FB3F8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3429000"/>
              <a:ext cx="43252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AED86C8-6B79-C1A1-2FB6-349EE7B57055}"/>
                </a:ext>
              </a:extLst>
            </p:cNvPr>
            <p:cNvSpPr txBox="1"/>
            <p:nvPr/>
          </p:nvSpPr>
          <p:spPr>
            <a:xfrm>
              <a:off x="3224217" y="3244334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latin typeface="Cambria" panose="02040503050406030204" pitchFamily="18" charset="0"/>
                </a:rPr>
                <a:t>WL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6B825C-1D6F-E43D-5466-36877D251BFF}"/>
              </a:ext>
            </a:extLst>
          </p:cNvPr>
          <p:cNvCxnSpPr>
            <a:cxnSpLocks/>
          </p:cNvCxnSpPr>
          <p:nvPr/>
        </p:nvCxnSpPr>
        <p:spPr>
          <a:xfrm>
            <a:off x="8066841" y="3216319"/>
            <a:ext cx="0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B1DB6CF-A47E-F7F6-C9AC-EA6F2B4A099B}"/>
              </a:ext>
            </a:extLst>
          </p:cNvPr>
          <p:cNvCxnSpPr>
            <a:cxnSpLocks/>
          </p:cNvCxnSpPr>
          <p:nvPr/>
        </p:nvCxnSpPr>
        <p:spPr>
          <a:xfrm>
            <a:off x="9602654" y="3216319"/>
            <a:ext cx="0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77DF608-EEB6-6D2C-DE12-6203FFDF40EC}"/>
              </a:ext>
            </a:extLst>
          </p:cNvPr>
          <p:cNvCxnSpPr>
            <a:cxnSpLocks/>
          </p:cNvCxnSpPr>
          <p:nvPr/>
        </p:nvCxnSpPr>
        <p:spPr>
          <a:xfrm flipH="1">
            <a:off x="8828471" y="3216319"/>
            <a:ext cx="6277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142E412-E14F-BBB8-679D-BDB5E678320B}"/>
              </a:ext>
            </a:extLst>
          </p:cNvPr>
          <p:cNvCxnSpPr>
            <a:cxnSpLocks/>
          </p:cNvCxnSpPr>
          <p:nvPr/>
        </p:nvCxnSpPr>
        <p:spPr>
          <a:xfrm>
            <a:off x="10370560" y="3216319"/>
            <a:ext cx="0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BL0">
            <a:extLst>
              <a:ext uri="{FF2B5EF4-FFF2-40B4-BE49-F238E27FC236}">
                <a16:creationId xmlns:a16="http://schemas.microsoft.com/office/drawing/2014/main" id="{C80ACAC8-522E-67A2-B1E8-0935D8BB7FFE}"/>
              </a:ext>
            </a:extLst>
          </p:cNvPr>
          <p:cNvGrpSpPr/>
          <p:nvPr/>
        </p:nvGrpSpPr>
        <p:grpSpPr>
          <a:xfrm>
            <a:off x="8066841" y="2623123"/>
            <a:ext cx="710220" cy="1944695"/>
            <a:chOff x="4947683" y="1963737"/>
            <a:chExt cx="710220" cy="194469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1821019-CD26-6F0C-9B38-B9D44D8FE47D}"/>
                </a:ext>
              </a:extLst>
            </p:cNvPr>
            <p:cNvSpPr txBox="1"/>
            <p:nvPr/>
          </p:nvSpPr>
          <p:spPr>
            <a:xfrm>
              <a:off x="5006763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  <p:grpSp>
          <p:nvGrpSpPr>
            <p:cNvPr id="18" name="BL0">
              <a:extLst>
                <a:ext uri="{FF2B5EF4-FFF2-40B4-BE49-F238E27FC236}">
                  <a16:creationId xmlns:a16="http://schemas.microsoft.com/office/drawing/2014/main" id="{1ADB27DD-8F9B-AE60-261F-2F339B3D46E5}"/>
                </a:ext>
              </a:extLst>
            </p:cNvPr>
            <p:cNvGrpSpPr/>
            <p:nvPr/>
          </p:nvGrpSpPr>
          <p:grpSpPr>
            <a:xfrm>
              <a:off x="4947683" y="2324911"/>
              <a:ext cx="386687" cy="1583521"/>
              <a:chOff x="4947683" y="2324911"/>
              <a:chExt cx="386687" cy="1583521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94AB5941-BA4B-57F2-A9DA-CC83B2F9107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4370" y="2324911"/>
                <a:ext cx="0" cy="15835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5A68F67F-6B6F-F8F5-3DE9-5EE5169A5DC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768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" name="BL1">
            <a:extLst>
              <a:ext uri="{FF2B5EF4-FFF2-40B4-BE49-F238E27FC236}">
                <a16:creationId xmlns:a16="http://schemas.microsoft.com/office/drawing/2014/main" id="{D3E23398-D5F6-90E9-068C-CD90147FF018}"/>
              </a:ext>
            </a:extLst>
          </p:cNvPr>
          <p:cNvGrpSpPr/>
          <p:nvPr/>
        </p:nvGrpSpPr>
        <p:grpSpPr>
          <a:xfrm>
            <a:off x="8828471" y="2623123"/>
            <a:ext cx="731940" cy="1944695"/>
            <a:chOff x="5709313" y="1963737"/>
            <a:chExt cx="731940" cy="1944695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02CCE0D-A2A4-B91F-23AF-073C72C055E5}"/>
                </a:ext>
              </a:extLst>
            </p:cNvPr>
            <p:cNvSpPr txBox="1"/>
            <p:nvPr/>
          </p:nvSpPr>
          <p:spPr>
            <a:xfrm>
              <a:off x="5764465" y="1963737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1</a:t>
              </a:r>
            </a:p>
          </p:txBody>
        </p:sp>
        <p:grpSp>
          <p:nvGrpSpPr>
            <p:cNvPr id="23" name="BL1">
              <a:extLst>
                <a:ext uri="{FF2B5EF4-FFF2-40B4-BE49-F238E27FC236}">
                  <a16:creationId xmlns:a16="http://schemas.microsoft.com/office/drawing/2014/main" id="{BBDF5BA2-DD10-5040-AC03-E997596AE841}"/>
                </a:ext>
              </a:extLst>
            </p:cNvPr>
            <p:cNvGrpSpPr/>
            <p:nvPr/>
          </p:nvGrpSpPr>
          <p:grpSpPr>
            <a:xfrm>
              <a:off x="5709313" y="2324911"/>
              <a:ext cx="390230" cy="1583521"/>
              <a:chOff x="5709313" y="2324911"/>
              <a:chExt cx="390230" cy="1583521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DC9614E7-DF06-39FC-3E04-834AD86415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9543" y="2324911"/>
                <a:ext cx="0" cy="15835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6F2D0BB-5A89-31DF-9454-7C8DEA0A2C1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0931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6" name="BL2">
            <a:extLst>
              <a:ext uri="{FF2B5EF4-FFF2-40B4-BE49-F238E27FC236}">
                <a16:creationId xmlns:a16="http://schemas.microsoft.com/office/drawing/2014/main" id="{7CF9F220-6A19-9BB6-C078-79C9CF6F7C0F}"/>
              </a:ext>
            </a:extLst>
          </p:cNvPr>
          <p:cNvGrpSpPr/>
          <p:nvPr/>
        </p:nvGrpSpPr>
        <p:grpSpPr>
          <a:xfrm>
            <a:off x="9599920" y="2623123"/>
            <a:ext cx="711615" cy="1944695"/>
            <a:chOff x="6480762" y="1963737"/>
            <a:chExt cx="711615" cy="194469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3FB3680-EF8D-DF19-CFFA-55D67E598E59}"/>
                </a:ext>
              </a:extLst>
            </p:cNvPr>
            <p:cNvSpPr txBox="1"/>
            <p:nvPr/>
          </p:nvSpPr>
          <p:spPr>
            <a:xfrm>
              <a:off x="6541237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2</a:t>
              </a:r>
            </a:p>
          </p:txBody>
        </p:sp>
        <p:grpSp>
          <p:nvGrpSpPr>
            <p:cNvPr id="28" name="BL2">
              <a:extLst>
                <a:ext uri="{FF2B5EF4-FFF2-40B4-BE49-F238E27FC236}">
                  <a16:creationId xmlns:a16="http://schemas.microsoft.com/office/drawing/2014/main" id="{71927048-90AE-523B-77D1-0C03B2A0463A}"/>
                </a:ext>
              </a:extLst>
            </p:cNvPr>
            <p:cNvGrpSpPr/>
            <p:nvPr/>
          </p:nvGrpSpPr>
          <p:grpSpPr>
            <a:xfrm>
              <a:off x="6480762" y="2324911"/>
              <a:ext cx="386687" cy="1583521"/>
              <a:chOff x="6480762" y="2324911"/>
              <a:chExt cx="386687" cy="1583521"/>
            </a:xfrm>
          </p:grpSpPr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461BEABB-754D-1D8F-CADC-D213E7EF54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67449" y="2324911"/>
                <a:ext cx="0" cy="15835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4824D75D-B0FF-A84D-B8E3-7F3E6F628E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076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1" name="BL3">
            <a:extLst>
              <a:ext uri="{FF2B5EF4-FFF2-40B4-BE49-F238E27FC236}">
                <a16:creationId xmlns:a16="http://schemas.microsoft.com/office/drawing/2014/main" id="{FF88E9D8-53B5-31AA-2610-AE746ACDE6B1}"/>
              </a:ext>
            </a:extLst>
          </p:cNvPr>
          <p:cNvGrpSpPr/>
          <p:nvPr/>
        </p:nvGrpSpPr>
        <p:grpSpPr>
          <a:xfrm>
            <a:off x="10370560" y="2623123"/>
            <a:ext cx="730104" cy="1946871"/>
            <a:chOff x="7251402" y="1963737"/>
            <a:chExt cx="730104" cy="194687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99FEAF7-8B45-9205-BF91-CF29D8838422}"/>
                </a:ext>
              </a:extLst>
            </p:cNvPr>
            <p:cNvSpPr txBox="1"/>
            <p:nvPr/>
          </p:nvSpPr>
          <p:spPr>
            <a:xfrm>
              <a:off x="7304718" y="1963737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3</a:t>
              </a:r>
            </a:p>
          </p:txBody>
        </p:sp>
        <p:grpSp>
          <p:nvGrpSpPr>
            <p:cNvPr id="33" name="BL3">
              <a:extLst>
                <a:ext uri="{FF2B5EF4-FFF2-40B4-BE49-F238E27FC236}">
                  <a16:creationId xmlns:a16="http://schemas.microsoft.com/office/drawing/2014/main" id="{B7EC2111-35C2-CCF4-10C5-575448EBB381}"/>
                </a:ext>
              </a:extLst>
            </p:cNvPr>
            <p:cNvGrpSpPr/>
            <p:nvPr/>
          </p:nvGrpSpPr>
          <p:grpSpPr>
            <a:xfrm>
              <a:off x="7251402" y="2324911"/>
              <a:ext cx="391710" cy="1585697"/>
              <a:chOff x="7251402" y="2324911"/>
              <a:chExt cx="391710" cy="1585697"/>
            </a:xfrm>
          </p:grpSpPr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1B2A104B-BE46-62F1-2BF8-4A05840E6FE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3112" y="2324911"/>
                <a:ext cx="0" cy="158569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247649CB-9E0A-C620-7EB3-94353101255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140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6" name="Cells (WL0)">
            <a:extLst>
              <a:ext uri="{FF2B5EF4-FFF2-40B4-BE49-F238E27FC236}">
                <a16:creationId xmlns:a16="http://schemas.microsoft.com/office/drawing/2014/main" id="{3C1E53C0-CA0A-1BD7-281C-9D318C69875E}"/>
              </a:ext>
            </a:extLst>
          </p:cNvPr>
          <p:cNvGrpSpPr/>
          <p:nvPr/>
        </p:nvGrpSpPr>
        <p:grpSpPr>
          <a:xfrm>
            <a:off x="7777558" y="3395175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6604C549-BD56-2C34-E752-F39ABBF6A97D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1C4078E-D2CE-5534-ABC2-0CE4D1A306BF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9167F40-6B93-9F9F-426D-ED7C4F4A7D5E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E6624F8E-3626-CAE4-48A3-A4987251C33A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 dirty="0"/>
            </a:p>
          </p:txBody>
        </p:sp>
      </p:grpSp>
      <p:sp>
        <p:nvSpPr>
          <p:cNvPr id="45" name="Freeform 44">
            <a:extLst>
              <a:ext uri="{FF2B5EF4-FFF2-40B4-BE49-F238E27FC236}">
                <a16:creationId xmlns:a16="http://schemas.microsoft.com/office/drawing/2014/main" id="{3C138411-3D33-104D-C453-F02C2ABD558E}"/>
              </a:ext>
            </a:extLst>
          </p:cNvPr>
          <p:cNvSpPr/>
          <p:nvPr/>
        </p:nvSpPr>
        <p:spPr>
          <a:xfrm>
            <a:off x="10123551" y="3830801"/>
            <a:ext cx="499260" cy="144052"/>
          </a:xfrm>
          <a:custGeom>
            <a:avLst/>
            <a:gdLst>
              <a:gd name="connsiteX0" fmla="*/ 0 w 499260"/>
              <a:gd name="connsiteY0" fmla="*/ 0 h 144052"/>
              <a:gd name="connsiteX1" fmla="*/ 499260 w 499260"/>
              <a:gd name="connsiteY1" fmla="*/ 0 h 144052"/>
              <a:gd name="connsiteX2" fmla="*/ 490620 w 499260"/>
              <a:gd name="connsiteY2" fmla="*/ 15919 h 144052"/>
              <a:gd name="connsiteX3" fmla="*/ 249630 w 499260"/>
              <a:gd name="connsiteY3" fmla="*/ 144052 h 144052"/>
              <a:gd name="connsiteX4" fmla="*/ 8641 w 499260"/>
              <a:gd name="connsiteY4" fmla="*/ 15919 h 1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60" h="144052">
                <a:moveTo>
                  <a:pt x="0" y="0"/>
                </a:moveTo>
                <a:lnTo>
                  <a:pt x="499260" y="0"/>
                </a:lnTo>
                <a:lnTo>
                  <a:pt x="490620" y="15919"/>
                </a:lnTo>
                <a:cubicBezTo>
                  <a:pt x="438393" y="93226"/>
                  <a:pt x="349947" y="144052"/>
                  <a:pt x="249630" y="144052"/>
                </a:cubicBezTo>
                <a:cubicBezTo>
                  <a:pt x="149313" y="144052"/>
                  <a:pt x="60868" y="93226"/>
                  <a:pt x="8641" y="1591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10B0E634-8F05-A511-A84F-51528EB1D476}"/>
              </a:ext>
            </a:extLst>
          </p:cNvPr>
          <p:cNvSpPr/>
          <p:nvPr/>
        </p:nvSpPr>
        <p:spPr>
          <a:xfrm>
            <a:off x="8586351" y="3830801"/>
            <a:ext cx="499260" cy="144052"/>
          </a:xfrm>
          <a:custGeom>
            <a:avLst/>
            <a:gdLst>
              <a:gd name="connsiteX0" fmla="*/ 0 w 499260"/>
              <a:gd name="connsiteY0" fmla="*/ 0 h 144052"/>
              <a:gd name="connsiteX1" fmla="*/ 499260 w 499260"/>
              <a:gd name="connsiteY1" fmla="*/ 0 h 144052"/>
              <a:gd name="connsiteX2" fmla="*/ 490619 w 499260"/>
              <a:gd name="connsiteY2" fmla="*/ 15919 h 144052"/>
              <a:gd name="connsiteX3" fmla="*/ 249630 w 499260"/>
              <a:gd name="connsiteY3" fmla="*/ 144052 h 144052"/>
              <a:gd name="connsiteX4" fmla="*/ 8641 w 499260"/>
              <a:gd name="connsiteY4" fmla="*/ 15919 h 1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60" h="144052">
                <a:moveTo>
                  <a:pt x="0" y="0"/>
                </a:moveTo>
                <a:lnTo>
                  <a:pt x="499260" y="0"/>
                </a:lnTo>
                <a:lnTo>
                  <a:pt x="490619" y="15919"/>
                </a:lnTo>
                <a:cubicBezTo>
                  <a:pt x="438392" y="93226"/>
                  <a:pt x="349947" y="144052"/>
                  <a:pt x="249630" y="144052"/>
                </a:cubicBezTo>
                <a:cubicBezTo>
                  <a:pt x="149313" y="144052"/>
                  <a:pt x="60868" y="93226"/>
                  <a:pt x="8641" y="1591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1033D5E3-F048-2E60-6C94-44BC57FB6409}"/>
              </a:ext>
            </a:extLst>
          </p:cNvPr>
          <p:cNvSpPr/>
          <p:nvPr/>
        </p:nvSpPr>
        <p:spPr>
          <a:xfrm>
            <a:off x="8544358" y="3395386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542580CB-8E32-62DD-A1B6-75E18ACCCCBD}"/>
              </a:ext>
            </a:extLst>
          </p:cNvPr>
          <p:cNvSpPr/>
          <p:nvPr/>
        </p:nvSpPr>
        <p:spPr>
          <a:xfrm>
            <a:off x="10081558" y="3395386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51" name="Oval 50">
            <a:extLst>
              <a:ext uri="{FF2B5EF4-FFF2-40B4-BE49-F238E27FC236}">
                <a16:creationId xmlns:a16="http://schemas.microsoft.com/office/drawing/2014/main" id="{8810922E-C533-9847-0BA6-AD7649E8F64A}"/>
              </a:ext>
            </a:extLst>
          </p:cNvPr>
          <p:cNvSpPr/>
          <p:nvPr/>
        </p:nvSpPr>
        <p:spPr>
          <a:xfrm>
            <a:off x="10082558" y="3394185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52" name="Oval 51">
            <a:extLst>
              <a:ext uri="{FF2B5EF4-FFF2-40B4-BE49-F238E27FC236}">
                <a16:creationId xmlns:a16="http://schemas.microsoft.com/office/drawing/2014/main" id="{3FBC0753-6F09-3BFE-CCCD-FC392F797CBA}"/>
              </a:ext>
            </a:extLst>
          </p:cNvPr>
          <p:cNvSpPr/>
          <p:nvPr/>
        </p:nvSpPr>
        <p:spPr>
          <a:xfrm>
            <a:off x="8545358" y="3394185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CAC42462-57AC-ECB7-4F82-9B5CAFCAD8B5}"/>
              </a:ext>
            </a:extLst>
          </p:cNvPr>
          <p:cNvSpPr/>
          <p:nvPr/>
        </p:nvSpPr>
        <p:spPr>
          <a:xfrm>
            <a:off x="8544303" y="3394185"/>
            <a:ext cx="581246" cy="58124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3E33E1DA-1840-54D2-5BD9-9FAFE6A53D6A}"/>
              </a:ext>
            </a:extLst>
          </p:cNvPr>
          <p:cNvSpPr/>
          <p:nvPr/>
        </p:nvSpPr>
        <p:spPr>
          <a:xfrm>
            <a:off x="10081503" y="3394185"/>
            <a:ext cx="581246" cy="58124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CA553A6-555A-4879-2D76-E13EB3988ABC}"/>
              </a:ext>
            </a:extLst>
          </p:cNvPr>
          <p:cNvSpPr txBox="1"/>
          <p:nvPr/>
        </p:nvSpPr>
        <p:spPr>
          <a:xfrm>
            <a:off x="9356103" y="3509008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😵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202F4DED-270D-6154-438F-69877A0FE24D}"/>
              </a:ext>
            </a:extLst>
          </p:cNvPr>
          <p:cNvSpPr txBox="1"/>
          <p:nvPr/>
        </p:nvSpPr>
        <p:spPr>
          <a:xfrm>
            <a:off x="7818109" y="3509008"/>
            <a:ext cx="49244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😵</a:t>
            </a:r>
          </a:p>
        </p:txBody>
      </p:sp>
      <p:sp>
        <p:nvSpPr>
          <p:cNvPr id="126" name="Second erase pulse">
            <a:extLst>
              <a:ext uri="{FF2B5EF4-FFF2-40B4-BE49-F238E27FC236}">
                <a16:creationId xmlns:a16="http://schemas.microsoft.com/office/drawing/2014/main" id="{7EB9EC8E-316A-C42F-4FB6-1A29346C4BCC}"/>
              </a:ext>
            </a:extLst>
          </p:cNvPr>
          <p:cNvSpPr/>
          <p:nvPr/>
        </p:nvSpPr>
        <p:spPr>
          <a:xfrm>
            <a:off x="9316800" y="4975200"/>
            <a:ext cx="360000" cy="720000"/>
          </a:xfrm>
          <a:prstGeom prst="rect">
            <a:avLst/>
          </a:prstGeom>
          <a:solidFill>
            <a:srgbClr val="298C8C"/>
          </a:solidFill>
          <a:ln w="254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127" name="Straight Arrow Connector 126">
            <a:extLst>
              <a:ext uri="{FF2B5EF4-FFF2-40B4-BE49-F238E27FC236}">
                <a16:creationId xmlns:a16="http://schemas.microsoft.com/office/drawing/2014/main" id="{C68D889A-4CB5-7DB2-8EAF-B4ED888A8487}"/>
              </a:ext>
            </a:extLst>
          </p:cNvPr>
          <p:cNvCxnSpPr>
            <a:cxnSpLocks/>
          </p:cNvCxnSpPr>
          <p:nvPr/>
        </p:nvCxnSpPr>
        <p:spPr>
          <a:xfrm>
            <a:off x="9316800" y="5794844"/>
            <a:ext cx="3600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66C7B1C8-CF29-A310-1741-648D8C98A91B}"/>
                  </a:ext>
                </a:extLst>
              </p:cNvPr>
              <p:cNvSpPr txBox="1"/>
              <p:nvPr/>
            </p:nvSpPr>
            <p:spPr>
              <a:xfrm>
                <a:off x="8725562" y="5797547"/>
                <a:ext cx="1539460" cy="83099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KR" sz="2400" dirty="0">
                    <a:latin typeface="Cambria" panose="02040503050406030204" pitchFamily="18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KR" sz="2400" i="1" dirty="0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KR" sz="2400" dirty="0">
                  <a:latin typeface="Cambria" panose="02040503050406030204" pitchFamily="18" charset="0"/>
                </a:endParaRPr>
              </a:p>
              <a:p>
                <a:pPr algn="ctr"/>
                <a:r>
                  <a:rPr lang="en-KR" sz="2400" dirty="0">
                    <a:latin typeface="Cambria" panose="02040503050406030204" pitchFamily="18" charset="0"/>
                  </a:rPr>
                  <a:t>(</a:t>
                </a:r>
                <a:r>
                  <a:rPr lang="en-KR" sz="2400" dirty="0">
                    <a:solidFill>
                      <a:srgbClr val="6F47E5"/>
                    </a:solidFill>
                    <a:latin typeface="Cambria" panose="02040503050406030204" pitchFamily="18" charset="0"/>
                  </a:rPr>
                  <a:t>dynamic</a:t>
                </a:r>
                <a:r>
                  <a:rPr lang="en-KR" sz="2400" dirty="0">
                    <a:latin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66C7B1C8-CF29-A310-1741-648D8C98A9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5562" y="5797547"/>
                <a:ext cx="1539460" cy="830997"/>
              </a:xfrm>
              <a:prstGeom prst="rect">
                <a:avLst/>
              </a:prstGeom>
              <a:blipFill>
                <a:blip r:embed="rId5"/>
                <a:stretch>
                  <a:fillRect l="-4878" t="-4545" r="-5691" b="-16667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9" name="Straight Arrow Connector 128">
            <a:extLst>
              <a:ext uri="{FF2B5EF4-FFF2-40B4-BE49-F238E27FC236}">
                <a16:creationId xmlns:a16="http://schemas.microsoft.com/office/drawing/2014/main" id="{A49B6AD8-756B-B54E-1BBB-5B40E3843CB2}"/>
              </a:ext>
            </a:extLst>
          </p:cNvPr>
          <p:cNvCxnSpPr>
            <a:cxnSpLocks/>
          </p:cNvCxnSpPr>
          <p:nvPr/>
        </p:nvCxnSpPr>
        <p:spPr>
          <a:xfrm flipH="1">
            <a:off x="9676800" y="5328197"/>
            <a:ext cx="899404" cy="0"/>
          </a:xfrm>
          <a:prstGeom prst="straightConnector1">
            <a:avLst/>
          </a:prstGeom>
          <a:ln w="25400">
            <a:solidFill>
              <a:srgbClr val="6F47E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0" name="TextBox 129">
            <a:extLst>
              <a:ext uri="{FF2B5EF4-FFF2-40B4-BE49-F238E27FC236}">
                <a16:creationId xmlns:a16="http://schemas.microsoft.com/office/drawing/2014/main" id="{F500968F-3CD1-1349-4991-7DC8E7A88CA4}"/>
              </a:ext>
            </a:extLst>
          </p:cNvPr>
          <p:cNvSpPr txBox="1"/>
          <p:nvPr/>
        </p:nvSpPr>
        <p:spPr>
          <a:xfrm>
            <a:off x="10560197" y="5103319"/>
            <a:ext cx="132042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Reduced</a:t>
            </a:r>
          </a:p>
        </p:txBody>
      </p:sp>
      <p:sp>
        <p:nvSpPr>
          <p:cNvPr id="131" name="Second erase pulse">
            <a:extLst>
              <a:ext uri="{FF2B5EF4-FFF2-40B4-BE49-F238E27FC236}">
                <a16:creationId xmlns:a16="http://schemas.microsoft.com/office/drawing/2014/main" id="{74E59F09-D66F-5B85-B5CA-F65D524D1162}"/>
              </a:ext>
            </a:extLst>
          </p:cNvPr>
          <p:cNvSpPr/>
          <p:nvPr/>
        </p:nvSpPr>
        <p:spPr>
          <a:xfrm>
            <a:off x="9316800" y="4975200"/>
            <a:ext cx="1260000" cy="720000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32" name="Rounded Rectangle 131">
            <a:extLst>
              <a:ext uri="{FF2B5EF4-FFF2-40B4-BE49-F238E27FC236}">
                <a16:creationId xmlns:a16="http://schemas.microsoft.com/office/drawing/2014/main" id="{D8600DB9-EEC7-F63D-209E-B9DEB871D732}"/>
              </a:ext>
            </a:extLst>
          </p:cNvPr>
          <p:cNvSpPr/>
          <p:nvPr/>
        </p:nvSpPr>
        <p:spPr>
          <a:xfrm>
            <a:off x="7477200" y="3114000"/>
            <a:ext cx="3680713" cy="1325558"/>
          </a:xfrm>
          <a:prstGeom prst="roundRect">
            <a:avLst/>
          </a:prstGeom>
          <a:ln w="50800">
            <a:solidFill>
              <a:srgbClr val="298C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5DE084-75AB-717A-3726-BD55619F7681}"/>
              </a:ext>
            </a:extLst>
          </p:cNvPr>
          <p:cNvSpPr/>
          <p:nvPr/>
        </p:nvSpPr>
        <p:spPr>
          <a:xfrm>
            <a:off x="364791" y="2021305"/>
            <a:ext cx="11515831" cy="4555035"/>
          </a:xfrm>
          <a:prstGeom prst="rect">
            <a:avLst/>
          </a:prstGeom>
          <a:solidFill>
            <a:schemeClr val="bg1">
              <a:alpha val="90000"/>
            </a:schemeClr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849AB6A-394C-E740-D7C1-6EE992B4CD0A}"/>
              </a:ext>
            </a:extLst>
          </p:cNvPr>
          <p:cNvSpPr/>
          <p:nvPr/>
        </p:nvSpPr>
        <p:spPr>
          <a:xfrm>
            <a:off x="156950" y="3061196"/>
            <a:ext cx="11878101" cy="1866274"/>
          </a:xfrm>
          <a:prstGeom prst="roundRect">
            <a:avLst/>
          </a:prstGeom>
          <a:solidFill>
            <a:srgbClr val="6F47E5"/>
          </a:solidFill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KR" sz="4000" dirty="0">
                <a:solidFill>
                  <a:schemeClr val="bg1"/>
                </a:solidFill>
                <a:latin typeface="Aptos" panose="020B0004020202020204" pitchFamily="34" charset="0"/>
              </a:rPr>
              <a:t>Challenge: </a:t>
            </a:r>
            <a:r>
              <a:rPr lang="en-US" sz="4000" dirty="0">
                <a:solidFill>
                  <a:schemeClr val="bg1"/>
                </a:solidFill>
                <a:latin typeface="Aptos" panose="020B0004020202020204" pitchFamily="34" charset="0"/>
              </a:rPr>
              <a:t>E</a:t>
            </a:r>
            <a:r>
              <a:rPr lang="en-KR" sz="4000" dirty="0">
                <a:solidFill>
                  <a:schemeClr val="bg1"/>
                </a:solidFill>
                <a:latin typeface="Aptos" panose="020B0004020202020204" pitchFamily="34" charset="0"/>
              </a:rPr>
              <a:t>rase latency varies across flash blocks </a:t>
            </a:r>
            <a:r>
              <a:rPr lang="en-KR" sz="4000" b="1" dirty="0">
                <a:solidFill>
                  <a:schemeClr val="bg1"/>
                </a:solidFill>
                <a:latin typeface="Aptos" panose="020B0004020202020204" pitchFamily="34" charset="0"/>
              </a:rPr>
              <a:t>even at the same P/E cycle</a:t>
            </a:r>
            <a:br>
              <a:rPr lang="en-KR" sz="4000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US" sz="4000" dirty="0">
                <a:solidFill>
                  <a:schemeClr val="bg1"/>
                </a:solidFill>
                <a:latin typeface="Aptos" panose="020B0004020202020204" pitchFamily="34" charset="0"/>
                <a:sym typeface="Wingdings" pitchFamily="2" charset="2"/>
              </a:rPr>
              <a:t> </a:t>
            </a:r>
            <a:r>
              <a:rPr lang="en-KR" sz="4000" dirty="0">
                <a:solidFill>
                  <a:schemeClr val="bg1"/>
                </a:solidFill>
                <a:latin typeface="Aptos" panose="020B0004020202020204" pitchFamily="34" charset="0"/>
              </a:rPr>
              <a:t>How to accurately predict erase latency?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07425-B970-FC57-296F-BA6761056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4711327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E230A-F979-3E6D-69B4-6A8478D61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Fail-Bit-Count-Based ER. Latency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70941-6811-7F82-991B-3889F37C6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R" dirty="0"/>
              <a:t>FELP predicts latency based on the 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fail-bit count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07425-B970-FC57-296F-BA6761056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20</a:t>
            </a:r>
          </a:p>
        </p:txBody>
      </p:sp>
      <p:grpSp>
        <p:nvGrpSpPr>
          <p:cNvPr id="41" name="WL0">
            <a:extLst>
              <a:ext uri="{FF2B5EF4-FFF2-40B4-BE49-F238E27FC236}">
                <a16:creationId xmlns:a16="http://schemas.microsoft.com/office/drawing/2014/main" id="{F0F8054C-B740-5BD2-4E94-6154BBA6DDC0}"/>
              </a:ext>
            </a:extLst>
          </p:cNvPr>
          <p:cNvGrpSpPr/>
          <p:nvPr/>
        </p:nvGrpSpPr>
        <p:grpSpPr>
          <a:xfrm>
            <a:off x="577217" y="3728302"/>
            <a:ext cx="5106983" cy="461665"/>
            <a:chOff x="3224217" y="3244334"/>
            <a:chExt cx="5106983" cy="461665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E1401FA-9042-942D-165F-FA12199337AD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3429000"/>
              <a:ext cx="43252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7BAC2E9-4A1B-BF8E-0061-A834DDB26286}"/>
                </a:ext>
              </a:extLst>
            </p:cNvPr>
            <p:cNvSpPr txBox="1"/>
            <p:nvPr/>
          </p:nvSpPr>
          <p:spPr>
            <a:xfrm>
              <a:off x="3224217" y="3244334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latin typeface="Cambria" panose="02040503050406030204" pitchFamily="18" charset="0"/>
                </a:rPr>
                <a:t>WL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</p:grpSp>
      <p:grpSp>
        <p:nvGrpSpPr>
          <p:cNvPr id="44" name="WL1">
            <a:extLst>
              <a:ext uri="{FF2B5EF4-FFF2-40B4-BE49-F238E27FC236}">
                <a16:creationId xmlns:a16="http://schemas.microsoft.com/office/drawing/2014/main" id="{15FBA8E0-6C15-E0DC-8CBA-FF868509CFC7}"/>
              </a:ext>
            </a:extLst>
          </p:cNvPr>
          <p:cNvGrpSpPr/>
          <p:nvPr/>
        </p:nvGrpSpPr>
        <p:grpSpPr>
          <a:xfrm>
            <a:off x="572729" y="4683742"/>
            <a:ext cx="5111471" cy="461665"/>
            <a:chOff x="3219729" y="4199774"/>
            <a:chExt cx="5111471" cy="46166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F2CBF12-11C7-80D0-41BA-5B41DA5D0A5E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4384440"/>
              <a:ext cx="43252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89352EA-97EA-C3F7-6172-24DAC6F2DD34}"/>
                </a:ext>
              </a:extLst>
            </p:cNvPr>
            <p:cNvSpPr txBox="1"/>
            <p:nvPr/>
          </p:nvSpPr>
          <p:spPr>
            <a:xfrm>
              <a:off x="3219729" y="4199774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latin typeface="Cambria" panose="02040503050406030204" pitchFamily="18" charset="0"/>
                </a:rPr>
                <a:t>WL</a:t>
              </a:r>
              <a:r>
                <a:rPr lang="en-KR" sz="2400" baseline="-25000" dirty="0">
                  <a:latin typeface="Cambria" panose="02040503050406030204" pitchFamily="18" charset="0"/>
                </a:rPr>
                <a:t>1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C8F11D1-5FBF-43CE-8FC4-0AD324D83249}"/>
              </a:ext>
            </a:extLst>
          </p:cNvPr>
          <p:cNvCxnSpPr>
            <a:cxnSpLocks/>
          </p:cNvCxnSpPr>
          <p:nvPr/>
        </p:nvCxnSpPr>
        <p:spPr>
          <a:xfrm>
            <a:off x="2300683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11884F0-A56D-F9AB-671C-FC6632754239}"/>
              </a:ext>
            </a:extLst>
          </p:cNvPr>
          <p:cNvCxnSpPr>
            <a:cxnSpLocks/>
          </p:cNvCxnSpPr>
          <p:nvPr/>
        </p:nvCxnSpPr>
        <p:spPr>
          <a:xfrm>
            <a:off x="3068590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6A925E8-AC6B-9191-542B-2DA0497ACA23}"/>
              </a:ext>
            </a:extLst>
          </p:cNvPr>
          <p:cNvCxnSpPr>
            <a:cxnSpLocks/>
          </p:cNvCxnSpPr>
          <p:nvPr/>
        </p:nvCxnSpPr>
        <p:spPr>
          <a:xfrm>
            <a:off x="4604402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3A6A792-1347-77C4-40CC-CF8ECF545B9B}"/>
              </a:ext>
            </a:extLst>
          </p:cNvPr>
          <p:cNvCxnSpPr>
            <a:cxnSpLocks/>
          </p:cNvCxnSpPr>
          <p:nvPr/>
        </p:nvCxnSpPr>
        <p:spPr>
          <a:xfrm>
            <a:off x="3836496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3" name="Cells (WL0)">
            <a:extLst>
              <a:ext uri="{FF2B5EF4-FFF2-40B4-BE49-F238E27FC236}">
                <a16:creationId xmlns:a16="http://schemas.microsoft.com/office/drawing/2014/main" id="{CED3C0F1-89B9-BB1F-C20A-57AE25468AAC}"/>
              </a:ext>
            </a:extLst>
          </p:cNvPr>
          <p:cNvGrpSpPr/>
          <p:nvPr/>
        </p:nvGrpSpPr>
        <p:grpSpPr>
          <a:xfrm>
            <a:off x="2011400" y="3623168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A1DB33E-8031-D552-73C4-9F0BE17172F5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B7A4795-DB14-7EC5-83FD-D594FEA95358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240276BA-C072-4BF8-93B2-E4BE4DD77C7C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E64E548-E6C9-F00E-8970-13EBE3AD3A57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 dirty="0"/>
            </a:p>
          </p:txBody>
        </p:sp>
      </p:grpSp>
      <p:grpSp>
        <p:nvGrpSpPr>
          <p:cNvPr id="88" name="Cells (WL1)">
            <a:extLst>
              <a:ext uri="{FF2B5EF4-FFF2-40B4-BE49-F238E27FC236}">
                <a16:creationId xmlns:a16="http://schemas.microsoft.com/office/drawing/2014/main" id="{B3332311-C9FC-DF46-FADF-B0C48E5A29D5}"/>
              </a:ext>
            </a:extLst>
          </p:cNvPr>
          <p:cNvGrpSpPr/>
          <p:nvPr/>
        </p:nvGrpSpPr>
        <p:grpSpPr>
          <a:xfrm>
            <a:off x="2011400" y="4577168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4E7E973-0872-FC63-3DE8-F6B7975D5ED2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3927F4FF-4E6C-58B1-98B3-324A07A07A78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5D44C85A-90F1-D048-1855-4889AA0E549F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D29B39A9-41B3-655C-7E88-354278580119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</p:grpSp>
      <p:grpSp>
        <p:nvGrpSpPr>
          <p:cNvPr id="93" name="BL0">
            <a:extLst>
              <a:ext uri="{FF2B5EF4-FFF2-40B4-BE49-F238E27FC236}">
                <a16:creationId xmlns:a16="http://schemas.microsoft.com/office/drawing/2014/main" id="{AF6D62BF-386F-2EC5-68AE-EB593375154A}"/>
              </a:ext>
            </a:extLst>
          </p:cNvPr>
          <p:cNvGrpSpPr/>
          <p:nvPr/>
        </p:nvGrpSpPr>
        <p:grpSpPr>
          <a:xfrm>
            <a:off x="2300683" y="2851116"/>
            <a:ext cx="710220" cy="3021035"/>
            <a:chOff x="4947683" y="1963737"/>
            <a:chExt cx="710220" cy="3021035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08B7EB3-0CCF-A0E1-C0CA-47DAE904453F}"/>
                </a:ext>
              </a:extLst>
            </p:cNvPr>
            <p:cNvSpPr txBox="1"/>
            <p:nvPr/>
          </p:nvSpPr>
          <p:spPr>
            <a:xfrm>
              <a:off x="5006763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  <p:grpSp>
          <p:nvGrpSpPr>
            <p:cNvPr id="95" name="BL0">
              <a:extLst>
                <a:ext uri="{FF2B5EF4-FFF2-40B4-BE49-F238E27FC236}">
                  <a16:creationId xmlns:a16="http://schemas.microsoft.com/office/drawing/2014/main" id="{208FB9A9-F66B-0222-63AE-C2A9C4315F26}"/>
                </a:ext>
              </a:extLst>
            </p:cNvPr>
            <p:cNvGrpSpPr/>
            <p:nvPr/>
          </p:nvGrpSpPr>
          <p:grpSpPr>
            <a:xfrm>
              <a:off x="4947683" y="2324911"/>
              <a:ext cx="386687" cy="2659861"/>
              <a:chOff x="4947683" y="2324911"/>
              <a:chExt cx="386687" cy="2659861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649A1F16-3BF4-3B81-D3FE-342426ECB8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4370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F32421BA-D150-8DB4-7E70-7ECBDA4AA8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768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BL1">
            <a:extLst>
              <a:ext uri="{FF2B5EF4-FFF2-40B4-BE49-F238E27FC236}">
                <a16:creationId xmlns:a16="http://schemas.microsoft.com/office/drawing/2014/main" id="{7E7F06C2-EBD3-4A00-483C-68BAC51B0FBD}"/>
              </a:ext>
            </a:extLst>
          </p:cNvPr>
          <p:cNvGrpSpPr/>
          <p:nvPr/>
        </p:nvGrpSpPr>
        <p:grpSpPr>
          <a:xfrm>
            <a:off x="3062313" y="2851116"/>
            <a:ext cx="719116" cy="3021035"/>
            <a:chOff x="5709313" y="1963737"/>
            <a:chExt cx="719116" cy="3021035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0F28637-3487-02C1-A277-E849D36ED3BC}"/>
                </a:ext>
              </a:extLst>
            </p:cNvPr>
            <p:cNvSpPr txBox="1"/>
            <p:nvPr/>
          </p:nvSpPr>
          <p:spPr>
            <a:xfrm>
              <a:off x="5777289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1</a:t>
              </a:r>
            </a:p>
          </p:txBody>
        </p:sp>
        <p:grpSp>
          <p:nvGrpSpPr>
            <p:cNvPr id="100" name="BL1">
              <a:extLst>
                <a:ext uri="{FF2B5EF4-FFF2-40B4-BE49-F238E27FC236}">
                  <a16:creationId xmlns:a16="http://schemas.microsoft.com/office/drawing/2014/main" id="{2DCAEC03-C40E-C430-55FC-F116CB3408E9}"/>
                </a:ext>
              </a:extLst>
            </p:cNvPr>
            <p:cNvGrpSpPr/>
            <p:nvPr/>
          </p:nvGrpSpPr>
          <p:grpSpPr>
            <a:xfrm>
              <a:off x="5709313" y="2324911"/>
              <a:ext cx="390230" cy="2659861"/>
              <a:chOff x="5709313" y="2324911"/>
              <a:chExt cx="390230" cy="2659861"/>
            </a:xfrm>
          </p:grpSpPr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4C5C1A6-838D-4D5D-BFDC-8155246B60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9543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0614F5C2-13F7-4900-9AD5-AD3313915C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0931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BL2">
            <a:extLst>
              <a:ext uri="{FF2B5EF4-FFF2-40B4-BE49-F238E27FC236}">
                <a16:creationId xmlns:a16="http://schemas.microsoft.com/office/drawing/2014/main" id="{B697AA0C-9ED5-02A6-87D0-0A8BF6AE59BB}"/>
              </a:ext>
            </a:extLst>
          </p:cNvPr>
          <p:cNvGrpSpPr/>
          <p:nvPr/>
        </p:nvGrpSpPr>
        <p:grpSpPr>
          <a:xfrm>
            <a:off x="3833762" y="2851116"/>
            <a:ext cx="711615" cy="3021035"/>
            <a:chOff x="6480762" y="1963737"/>
            <a:chExt cx="711615" cy="3021035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DF31703-621E-9C8A-2EE3-467D90DC3C43}"/>
                </a:ext>
              </a:extLst>
            </p:cNvPr>
            <p:cNvSpPr txBox="1"/>
            <p:nvPr/>
          </p:nvSpPr>
          <p:spPr>
            <a:xfrm>
              <a:off x="6541237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2</a:t>
              </a:r>
            </a:p>
          </p:txBody>
        </p:sp>
        <p:grpSp>
          <p:nvGrpSpPr>
            <p:cNvPr id="105" name="BL2">
              <a:extLst>
                <a:ext uri="{FF2B5EF4-FFF2-40B4-BE49-F238E27FC236}">
                  <a16:creationId xmlns:a16="http://schemas.microsoft.com/office/drawing/2014/main" id="{39B84FF3-5B0C-F58A-DEA7-6DFF6A2A170C}"/>
                </a:ext>
              </a:extLst>
            </p:cNvPr>
            <p:cNvGrpSpPr/>
            <p:nvPr/>
          </p:nvGrpSpPr>
          <p:grpSpPr>
            <a:xfrm>
              <a:off x="6480762" y="2324911"/>
              <a:ext cx="386687" cy="2659861"/>
              <a:chOff x="6480762" y="2324911"/>
              <a:chExt cx="386687" cy="2659861"/>
            </a:xfrm>
          </p:grpSpPr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66FE65A4-9048-FDF9-0A25-ED9FCFC61B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67449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10CBD022-3A15-9EA6-65E9-7971E847BC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076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BL3">
            <a:extLst>
              <a:ext uri="{FF2B5EF4-FFF2-40B4-BE49-F238E27FC236}">
                <a16:creationId xmlns:a16="http://schemas.microsoft.com/office/drawing/2014/main" id="{5C7087B6-3334-ABDC-546F-3A2DAF2CF051}"/>
              </a:ext>
            </a:extLst>
          </p:cNvPr>
          <p:cNvGrpSpPr/>
          <p:nvPr/>
        </p:nvGrpSpPr>
        <p:grpSpPr>
          <a:xfrm>
            <a:off x="4604402" y="2851116"/>
            <a:ext cx="717280" cy="3021035"/>
            <a:chOff x="7251402" y="1963737"/>
            <a:chExt cx="717280" cy="3021035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3DC0C074-0A66-FE0B-A0E6-AB50A801F5A6}"/>
                </a:ext>
              </a:extLst>
            </p:cNvPr>
            <p:cNvSpPr txBox="1"/>
            <p:nvPr/>
          </p:nvSpPr>
          <p:spPr>
            <a:xfrm>
              <a:off x="7317542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3</a:t>
              </a:r>
            </a:p>
          </p:txBody>
        </p:sp>
        <p:grpSp>
          <p:nvGrpSpPr>
            <p:cNvPr id="110" name="BL3">
              <a:extLst>
                <a:ext uri="{FF2B5EF4-FFF2-40B4-BE49-F238E27FC236}">
                  <a16:creationId xmlns:a16="http://schemas.microsoft.com/office/drawing/2014/main" id="{73C4F4BE-BBB6-6E14-CA9C-34733E66EB06}"/>
                </a:ext>
              </a:extLst>
            </p:cNvPr>
            <p:cNvGrpSpPr/>
            <p:nvPr/>
          </p:nvGrpSpPr>
          <p:grpSpPr>
            <a:xfrm>
              <a:off x="7251402" y="2324911"/>
              <a:ext cx="391710" cy="2659861"/>
              <a:chOff x="7251402" y="2324911"/>
              <a:chExt cx="391710" cy="2659861"/>
            </a:xfrm>
          </p:grpSpPr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BF39626-DFAA-5569-3878-5B3CAE5F9D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3112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0013D7B9-437D-8D82-41EB-F3C90BC9BA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140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1A6CC2C9-DD88-52C5-07AA-27435CF853A8}"/>
              </a:ext>
            </a:extLst>
          </p:cNvPr>
          <p:cNvSpPr/>
          <p:nvPr/>
        </p:nvSpPr>
        <p:spPr>
          <a:xfrm>
            <a:off x="1712368" y="3340468"/>
            <a:ext cx="3680713" cy="2300572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14" name="Freeform 113">
            <a:extLst>
              <a:ext uri="{FF2B5EF4-FFF2-40B4-BE49-F238E27FC236}">
                <a16:creationId xmlns:a16="http://schemas.microsoft.com/office/drawing/2014/main" id="{0E447168-8B86-7E5F-6975-01EA6FF9D844}"/>
              </a:ext>
            </a:extLst>
          </p:cNvPr>
          <p:cNvSpPr/>
          <p:nvPr/>
        </p:nvSpPr>
        <p:spPr>
          <a:xfrm>
            <a:off x="2820193" y="4058794"/>
            <a:ext cx="499260" cy="144052"/>
          </a:xfrm>
          <a:custGeom>
            <a:avLst/>
            <a:gdLst>
              <a:gd name="connsiteX0" fmla="*/ 0 w 499260"/>
              <a:gd name="connsiteY0" fmla="*/ 0 h 144052"/>
              <a:gd name="connsiteX1" fmla="*/ 499260 w 499260"/>
              <a:gd name="connsiteY1" fmla="*/ 0 h 144052"/>
              <a:gd name="connsiteX2" fmla="*/ 490619 w 499260"/>
              <a:gd name="connsiteY2" fmla="*/ 15919 h 144052"/>
              <a:gd name="connsiteX3" fmla="*/ 249630 w 499260"/>
              <a:gd name="connsiteY3" fmla="*/ 144052 h 144052"/>
              <a:gd name="connsiteX4" fmla="*/ 8641 w 499260"/>
              <a:gd name="connsiteY4" fmla="*/ 15919 h 1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60" h="144052">
                <a:moveTo>
                  <a:pt x="0" y="0"/>
                </a:moveTo>
                <a:lnTo>
                  <a:pt x="499260" y="0"/>
                </a:lnTo>
                <a:lnTo>
                  <a:pt x="490619" y="15919"/>
                </a:lnTo>
                <a:cubicBezTo>
                  <a:pt x="438392" y="93226"/>
                  <a:pt x="349947" y="144052"/>
                  <a:pt x="249630" y="144052"/>
                </a:cubicBezTo>
                <a:cubicBezTo>
                  <a:pt x="149313" y="144052"/>
                  <a:pt x="60868" y="93226"/>
                  <a:pt x="8641" y="1591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B000368C-F7AF-DFD8-098B-BD0B5A526A74}"/>
              </a:ext>
            </a:extLst>
          </p:cNvPr>
          <p:cNvSpPr/>
          <p:nvPr/>
        </p:nvSpPr>
        <p:spPr>
          <a:xfrm>
            <a:off x="4352412" y="5003614"/>
            <a:ext cx="509225" cy="153232"/>
          </a:xfrm>
          <a:custGeom>
            <a:avLst/>
            <a:gdLst>
              <a:gd name="connsiteX0" fmla="*/ 0 w 509225"/>
              <a:gd name="connsiteY0" fmla="*/ 0 h 153232"/>
              <a:gd name="connsiteX1" fmla="*/ 509225 w 509225"/>
              <a:gd name="connsiteY1" fmla="*/ 0 h 153232"/>
              <a:gd name="connsiteX2" fmla="*/ 495601 w 509225"/>
              <a:gd name="connsiteY2" fmla="*/ 25099 h 153232"/>
              <a:gd name="connsiteX3" fmla="*/ 254612 w 509225"/>
              <a:gd name="connsiteY3" fmla="*/ 153232 h 153232"/>
              <a:gd name="connsiteX4" fmla="*/ 13623 w 509225"/>
              <a:gd name="connsiteY4" fmla="*/ 25099 h 15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225" h="153232">
                <a:moveTo>
                  <a:pt x="0" y="0"/>
                </a:moveTo>
                <a:lnTo>
                  <a:pt x="509225" y="0"/>
                </a:lnTo>
                <a:lnTo>
                  <a:pt x="495601" y="25099"/>
                </a:lnTo>
                <a:cubicBezTo>
                  <a:pt x="443375" y="102406"/>
                  <a:pt x="354929" y="153232"/>
                  <a:pt x="254612" y="153232"/>
                </a:cubicBezTo>
                <a:cubicBezTo>
                  <a:pt x="154295" y="153232"/>
                  <a:pt x="65850" y="102406"/>
                  <a:pt x="13623" y="2509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/>
          </a:p>
        </p:txBody>
      </p:sp>
      <p:sp>
        <p:nvSpPr>
          <p:cNvPr id="116" name="Freeform 115">
            <a:extLst>
              <a:ext uri="{FF2B5EF4-FFF2-40B4-BE49-F238E27FC236}">
                <a16:creationId xmlns:a16="http://schemas.microsoft.com/office/drawing/2014/main" id="{A5F30205-9CB3-46A2-03D5-E75B48EC3856}"/>
              </a:ext>
            </a:extLst>
          </p:cNvPr>
          <p:cNvSpPr/>
          <p:nvPr/>
        </p:nvSpPr>
        <p:spPr>
          <a:xfrm>
            <a:off x="4357393" y="4058794"/>
            <a:ext cx="499260" cy="144052"/>
          </a:xfrm>
          <a:custGeom>
            <a:avLst/>
            <a:gdLst>
              <a:gd name="connsiteX0" fmla="*/ 0 w 499260"/>
              <a:gd name="connsiteY0" fmla="*/ 0 h 144052"/>
              <a:gd name="connsiteX1" fmla="*/ 499260 w 499260"/>
              <a:gd name="connsiteY1" fmla="*/ 0 h 144052"/>
              <a:gd name="connsiteX2" fmla="*/ 490620 w 499260"/>
              <a:gd name="connsiteY2" fmla="*/ 15919 h 144052"/>
              <a:gd name="connsiteX3" fmla="*/ 249630 w 499260"/>
              <a:gd name="connsiteY3" fmla="*/ 144052 h 144052"/>
              <a:gd name="connsiteX4" fmla="*/ 8641 w 499260"/>
              <a:gd name="connsiteY4" fmla="*/ 15919 h 1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60" h="144052">
                <a:moveTo>
                  <a:pt x="0" y="0"/>
                </a:moveTo>
                <a:lnTo>
                  <a:pt x="499260" y="0"/>
                </a:lnTo>
                <a:lnTo>
                  <a:pt x="490620" y="15919"/>
                </a:lnTo>
                <a:cubicBezTo>
                  <a:pt x="438393" y="93226"/>
                  <a:pt x="349947" y="144052"/>
                  <a:pt x="249630" y="144052"/>
                </a:cubicBezTo>
                <a:cubicBezTo>
                  <a:pt x="149313" y="144052"/>
                  <a:pt x="60868" y="93226"/>
                  <a:pt x="8641" y="1591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72E6BA37-A5B7-5ED2-1C12-30345006BF43}"/>
              </a:ext>
            </a:extLst>
          </p:cNvPr>
          <p:cNvSpPr/>
          <p:nvPr/>
        </p:nvSpPr>
        <p:spPr>
          <a:xfrm>
            <a:off x="2778200" y="3623379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73640C1-C833-7C57-547D-539329D0A337}"/>
              </a:ext>
            </a:extLst>
          </p:cNvPr>
          <p:cNvSpPr/>
          <p:nvPr/>
        </p:nvSpPr>
        <p:spPr>
          <a:xfrm>
            <a:off x="4315400" y="3623379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83E325CC-853E-0103-002A-2C5E5F9B3D0E}"/>
              </a:ext>
            </a:extLst>
          </p:cNvPr>
          <p:cNvSpPr/>
          <p:nvPr/>
        </p:nvSpPr>
        <p:spPr>
          <a:xfrm>
            <a:off x="4315400" y="4577379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BFCCF8F-DD26-B76D-E72D-CE9E66D3FD43}"/>
              </a:ext>
            </a:extLst>
          </p:cNvPr>
          <p:cNvCxnSpPr>
            <a:cxnSpLocks/>
          </p:cNvCxnSpPr>
          <p:nvPr/>
        </p:nvCxnSpPr>
        <p:spPr>
          <a:xfrm>
            <a:off x="6719380" y="3659277"/>
            <a:ext cx="0" cy="1705641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DF8051C1-BF64-13A5-E22F-3C6F92095129}"/>
              </a:ext>
            </a:extLst>
          </p:cNvPr>
          <p:cNvCxnSpPr>
            <a:cxnSpLocks/>
          </p:cNvCxnSpPr>
          <p:nvPr/>
        </p:nvCxnSpPr>
        <p:spPr>
          <a:xfrm flipH="1">
            <a:off x="6719380" y="5357776"/>
            <a:ext cx="4694830" cy="0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First EP step">
            <a:extLst>
              <a:ext uri="{FF2B5EF4-FFF2-40B4-BE49-F238E27FC236}">
                <a16:creationId xmlns:a16="http://schemas.microsoft.com/office/drawing/2014/main" id="{7A2E346E-2A1A-2E7A-3800-9AAC43857921}"/>
              </a:ext>
            </a:extLst>
          </p:cNvPr>
          <p:cNvSpPr/>
          <p:nvPr/>
        </p:nvSpPr>
        <p:spPr>
          <a:xfrm>
            <a:off x="7183404" y="4637776"/>
            <a:ext cx="1260000" cy="720000"/>
          </a:xfrm>
          <a:prstGeom prst="rect">
            <a:avLst/>
          </a:prstGeom>
          <a:solidFill>
            <a:srgbClr val="298C8C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C6E6975-3541-A44E-DF84-056360EAFFBD}"/>
              </a:ext>
            </a:extLst>
          </p:cNvPr>
          <p:cNvSpPr txBox="1"/>
          <p:nvPr/>
        </p:nvSpPr>
        <p:spPr>
          <a:xfrm rot="16200000">
            <a:off x="5915610" y="4281265"/>
            <a:ext cx="11542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Voltage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A56B4A16-1E23-E125-18B1-1EB4B7C22732}"/>
              </a:ext>
            </a:extLst>
          </p:cNvPr>
          <p:cNvCxnSpPr>
            <a:cxnSpLocks/>
          </p:cNvCxnSpPr>
          <p:nvPr/>
        </p:nvCxnSpPr>
        <p:spPr>
          <a:xfrm>
            <a:off x="7184666" y="5482301"/>
            <a:ext cx="12600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0601E17E-EEAD-8180-B675-F17FF06490E4}"/>
                  </a:ext>
                </a:extLst>
              </p:cNvPr>
              <p:cNvSpPr txBox="1"/>
              <p:nvPr/>
            </p:nvSpPr>
            <p:spPr>
              <a:xfrm>
                <a:off x="6899957" y="5495274"/>
                <a:ext cx="1821204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KR" sz="2400" dirty="0">
                    <a:latin typeface="Cambria" panose="02040503050406030204" pitchFamily="18" charset="0"/>
                  </a:rPr>
                  <a:t>tEP = 3.5 </a:t>
                </a:r>
                <a14:m>
                  <m:oMath xmlns:m="http://schemas.openxmlformats.org/officeDocument/2006/math">
                    <m:r>
                      <a:rPr lang="en-KR" sz="2400" i="1" dirty="0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KR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0601E17E-EEAD-8180-B675-F17FF0649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957" y="5495274"/>
                <a:ext cx="1821204" cy="461665"/>
              </a:xfrm>
              <a:prstGeom prst="rect">
                <a:avLst/>
              </a:prstGeom>
              <a:blipFill>
                <a:blip r:embed="rId3"/>
                <a:stretch>
                  <a:fillRect l="-4861" t="-8108" b="-29730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78FE604C-0CC2-EBAC-9AB9-09EDDDD40448}"/>
              </a:ext>
            </a:extLst>
          </p:cNvPr>
          <p:cNvCxnSpPr/>
          <p:nvPr/>
        </p:nvCxnSpPr>
        <p:spPr>
          <a:xfrm flipH="1">
            <a:off x="6719380" y="4637776"/>
            <a:ext cx="464024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7D082BE5-22C0-B17F-9AC7-33332DF96001}"/>
              </a:ext>
            </a:extLst>
          </p:cNvPr>
          <p:cNvCxnSpPr>
            <a:cxnSpLocks/>
            <a:stCxn id="129" idx="1"/>
          </p:cNvCxnSpPr>
          <p:nvPr/>
        </p:nvCxnSpPr>
        <p:spPr>
          <a:xfrm flipH="1">
            <a:off x="6719380" y="4357155"/>
            <a:ext cx="354071" cy="28014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87C8CF81-86DA-3280-84DC-91DAB64A5741}"/>
                  </a:ext>
                </a:extLst>
              </p:cNvPr>
              <p:cNvSpPr txBox="1"/>
              <p:nvPr/>
            </p:nvSpPr>
            <p:spPr>
              <a:xfrm>
                <a:off x="7073451" y="4130586"/>
                <a:ext cx="980076" cy="45313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KR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KR" sz="2400" baseline="-25000" dirty="0">
                    <a:latin typeface="Cambria" panose="02040503050406030204" pitchFamily="18" charset="0"/>
                  </a:rPr>
                  <a:t>ERASE</a:t>
                </a: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87C8CF81-86DA-3280-84DC-91DAB64A5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451" y="4130586"/>
                <a:ext cx="980076" cy="453137"/>
              </a:xfrm>
              <a:prstGeom prst="rect">
                <a:avLst/>
              </a:prstGeom>
              <a:blipFill>
                <a:blip r:embed="rId4"/>
                <a:stretch>
                  <a:fillRect r="-2532" b="-27778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TextBox 132">
            <a:extLst>
              <a:ext uri="{FF2B5EF4-FFF2-40B4-BE49-F238E27FC236}">
                <a16:creationId xmlns:a16="http://schemas.microsoft.com/office/drawing/2014/main" id="{07F6B7D4-B046-B600-DE4B-6D2D50262871}"/>
              </a:ext>
            </a:extLst>
          </p:cNvPr>
          <p:cNvSpPr txBox="1"/>
          <p:nvPr/>
        </p:nvSpPr>
        <p:spPr>
          <a:xfrm>
            <a:off x="10625005" y="5357682"/>
            <a:ext cx="8595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Time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2B79733-02C8-83A7-7C24-BB18C70F5109}"/>
              </a:ext>
            </a:extLst>
          </p:cNvPr>
          <p:cNvSpPr/>
          <p:nvPr/>
        </p:nvSpPr>
        <p:spPr>
          <a:xfrm>
            <a:off x="8708354" y="5052077"/>
            <a:ext cx="308848" cy="305699"/>
          </a:xfrm>
          <a:prstGeom prst="rect">
            <a:avLst/>
          </a:prstGeom>
          <a:solidFill>
            <a:srgbClr val="F1A226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2712E185-5F77-370E-5610-5B5725802105}"/>
              </a:ext>
            </a:extLst>
          </p:cNvPr>
          <p:cNvSpPr/>
          <p:nvPr/>
        </p:nvSpPr>
        <p:spPr>
          <a:xfrm>
            <a:off x="1713600" y="3340468"/>
            <a:ext cx="3680713" cy="2300572"/>
          </a:xfrm>
          <a:prstGeom prst="roundRect">
            <a:avLst/>
          </a:prstGeom>
          <a:ln w="50800">
            <a:solidFill>
              <a:srgbClr val="F1A2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723686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7D484C-F991-65B0-CBAE-9B12D99B6F6F}"/>
              </a:ext>
            </a:extLst>
          </p:cNvPr>
          <p:cNvSpPr txBox="1"/>
          <p:nvPr/>
        </p:nvSpPr>
        <p:spPr>
          <a:xfrm>
            <a:off x="3130289" y="2851116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BL</a:t>
            </a:r>
            <a:r>
              <a:rPr lang="en-KR" sz="2400" baseline="-25000" dirty="0"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18462A-38AF-4579-034E-45EE5B052328}"/>
              </a:ext>
            </a:extLst>
          </p:cNvPr>
          <p:cNvSpPr txBox="1"/>
          <p:nvPr/>
        </p:nvSpPr>
        <p:spPr>
          <a:xfrm>
            <a:off x="4670542" y="2851116"/>
            <a:ext cx="6511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BL</a:t>
            </a:r>
            <a:r>
              <a:rPr lang="en-KR" sz="2400" baseline="-25000" dirty="0">
                <a:latin typeface="Cambria" panose="02040503050406030204" pitchFamily="18" charset="0"/>
              </a:rPr>
              <a:t>3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E230A-F979-3E6D-69B4-6A8478D61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Fail-Bit-Count-Based ER. Latency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70941-6811-7F82-991B-3889F37C6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R" dirty="0"/>
              <a:t>FELP predicts latency based on the 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fail-bit count</a:t>
            </a:r>
          </a:p>
          <a:p>
            <a:pPr lvl="1"/>
            <a:r>
              <a:rPr lang="en-KR" dirty="0">
                <a:latin typeface="Aptos" panose="020B0004020202020204" pitchFamily="34" charset="0"/>
              </a:rPr>
              <a:t>Verify read counts the number of 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un-erased bitlines (fail-bits)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07425-B970-FC57-296F-BA6761056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20</a:t>
            </a:r>
          </a:p>
        </p:txBody>
      </p:sp>
      <p:grpSp>
        <p:nvGrpSpPr>
          <p:cNvPr id="41" name="WL0">
            <a:extLst>
              <a:ext uri="{FF2B5EF4-FFF2-40B4-BE49-F238E27FC236}">
                <a16:creationId xmlns:a16="http://schemas.microsoft.com/office/drawing/2014/main" id="{F0F8054C-B740-5BD2-4E94-6154BBA6DDC0}"/>
              </a:ext>
            </a:extLst>
          </p:cNvPr>
          <p:cNvGrpSpPr/>
          <p:nvPr/>
        </p:nvGrpSpPr>
        <p:grpSpPr>
          <a:xfrm>
            <a:off x="577217" y="3728302"/>
            <a:ext cx="5106983" cy="461665"/>
            <a:chOff x="3224217" y="3244334"/>
            <a:chExt cx="5106983" cy="461665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E1401FA-9042-942D-165F-FA12199337AD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3429000"/>
              <a:ext cx="43252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7BAC2E9-4A1B-BF8E-0061-A834DDB26286}"/>
                </a:ext>
              </a:extLst>
            </p:cNvPr>
            <p:cNvSpPr txBox="1"/>
            <p:nvPr/>
          </p:nvSpPr>
          <p:spPr>
            <a:xfrm>
              <a:off x="3224217" y="3244334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latin typeface="Cambria" panose="02040503050406030204" pitchFamily="18" charset="0"/>
                </a:rPr>
                <a:t>WL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</p:grpSp>
      <p:grpSp>
        <p:nvGrpSpPr>
          <p:cNvPr id="44" name="WL1">
            <a:extLst>
              <a:ext uri="{FF2B5EF4-FFF2-40B4-BE49-F238E27FC236}">
                <a16:creationId xmlns:a16="http://schemas.microsoft.com/office/drawing/2014/main" id="{15FBA8E0-6C15-E0DC-8CBA-FF868509CFC7}"/>
              </a:ext>
            </a:extLst>
          </p:cNvPr>
          <p:cNvGrpSpPr/>
          <p:nvPr/>
        </p:nvGrpSpPr>
        <p:grpSpPr>
          <a:xfrm>
            <a:off x="572729" y="4683742"/>
            <a:ext cx="5111471" cy="461665"/>
            <a:chOff x="3219729" y="4199774"/>
            <a:chExt cx="5111471" cy="46166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F2CBF12-11C7-80D0-41BA-5B41DA5D0A5E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4384440"/>
              <a:ext cx="43252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89352EA-97EA-C3F7-6172-24DAC6F2DD34}"/>
                </a:ext>
              </a:extLst>
            </p:cNvPr>
            <p:cNvSpPr txBox="1"/>
            <p:nvPr/>
          </p:nvSpPr>
          <p:spPr>
            <a:xfrm>
              <a:off x="3219729" y="4199774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latin typeface="Cambria" panose="02040503050406030204" pitchFamily="18" charset="0"/>
                </a:rPr>
                <a:t>WL</a:t>
              </a:r>
              <a:r>
                <a:rPr lang="en-KR" sz="2400" baseline="-25000" dirty="0">
                  <a:latin typeface="Cambria" panose="02040503050406030204" pitchFamily="18" charset="0"/>
                </a:rPr>
                <a:t>1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C8F11D1-5FBF-43CE-8FC4-0AD324D83249}"/>
              </a:ext>
            </a:extLst>
          </p:cNvPr>
          <p:cNvCxnSpPr>
            <a:cxnSpLocks/>
          </p:cNvCxnSpPr>
          <p:nvPr/>
        </p:nvCxnSpPr>
        <p:spPr>
          <a:xfrm>
            <a:off x="2300683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11884F0-A56D-F9AB-671C-FC6632754239}"/>
              </a:ext>
            </a:extLst>
          </p:cNvPr>
          <p:cNvCxnSpPr>
            <a:cxnSpLocks/>
          </p:cNvCxnSpPr>
          <p:nvPr/>
        </p:nvCxnSpPr>
        <p:spPr>
          <a:xfrm>
            <a:off x="3068590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6A925E8-AC6B-9191-542B-2DA0497ACA23}"/>
              </a:ext>
            </a:extLst>
          </p:cNvPr>
          <p:cNvCxnSpPr>
            <a:cxnSpLocks/>
          </p:cNvCxnSpPr>
          <p:nvPr/>
        </p:nvCxnSpPr>
        <p:spPr>
          <a:xfrm>
            <a:off x="4604402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3A6A792-1347-77C4-40CC-CF8ECF545B9B}"/>
              </a:ext>
            </a:extLst>
          </p:cNvPr>
          <p:cNvCxnSpPr>
            <a:cxnSpLocks/>
          </p:cNvCxnSpPr>
          <p:nvPr/>
        </p:nvCxnSpPr>
        <p:spPr>
          <a:xfrm>
            <a:off x="3836496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3" name="Cells (WL0)">
            <a:extLst>
              <a:ext uri="{FF2B5EF4-FFF2-40B4-BE49-F238E27FC236}">
                <a16:creationId xmlns:a16="http://schemas.microsoft.com/office/drawing/2014/main" id="{CED3C0F1-89B9-BB1F-C20A-57AE25468AAC}"/>
              </a:ext>
            </a:extLst>
          </p:cNvPr>
          <p:cNvGrpSpPr/>
          <p:nvPr/>
        </p:nvGrpSpPr>
        <p:grpSpPr>
          <a:xfrm>
            <a:off x="2011400" y="3623168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A1DB33E-8031-D552-73C4-9F0BE17172F5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B7A4795-DB14-7EC5-83FD-D594FEA95358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240276BA-C072-4BF8-93B2-E4BE4DD77C7C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E64E548-E6C9-F00E-8970-13EBE3AD3A57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 dirty="0"/>
            </a:p>
          </p:txBody>
        </p:sp>
      </p:grpSp>
      <p:grpSp>
        <p:nvGrpSpPr>
          <p:cNvPr id="88" name="Cells (WL1)">
            <a:extLst>
              <a:ext uri="{FF2B5EF4-FFF2-40B4-BE49-F238E27FC236}">
                <a16:creationId xmlns:a16="http://schemas.microsoft.com/office/drawing/2014/main" id="{B3332311-C9FC-DF46-FADF-B0C48E5A29D5}"/>
              </a:ext>
            </a:extLst>
          </p:cNvPr>
          <p:cNvGrpSpPr/>
          <p:nvPr/>
        </p:nvGrpSpPr>
        <p:grpSpPr>
          <a:xfrm>
            <a:off x="2011400" y="4577168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4E7E973-0872-FC63-3DE8-F6B7975D5ED2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3927F4FF-4E6C-58B1-98B3-324A07A07A78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5D44C85A-90F1-D048-1855-4889AA0E549F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D29B39A9-41B3-655C-7E88-354278580119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</p:grpSp>
      <p:grpSp>
        <p:nvGrpSpPr>
          <p:cNvPr id="93" name="BL0">
            <a:extLst>
              <a:ext uri="{FF2B5EF4-FFF2-40B4-BE49-F238E27FC236}">
                <a16:creationId xmlns:a16="http://schemas.microsoft.com/office/drawing/2014/main" id="{AF6D62BF-386F-2EC5-68AE-EB593375154A}"/>
              </a:ext>
            </a:extLst>
          </p:cNvPr>
          <p:cNvGrpSpPr/>
          <p:nvPr/>
        </p:nvGrpSpPr>
        <p:grpSpPr>
          <a:xfrm>
            <a:off x="2300683" y="2851116"/>
            <a:ext cx="710220" cy="3021035"/>
            <a:chOff x="4947683" y="1963737"/>
            <a:chExt cx="710220" cy="3021035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08B7EB3-0CCF-A0E1-C0CA-47DAE904453F}"/>
                </a:ext>
              </a:extLst>
            </p:cNvPr>
            <p:cNvSpPr txBox="1"/>
            <p:nvPr/>
          </p:nvSpPr>
          <p:spPr>
            <a:xfrm>
              <a:off x="5006763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  <p:grpSp>
          <p:nvGrpSpPr>
            <p:cNvPr id="95" name="BL0">
              <a:extLst>
                <a:ext uri="{FF2B5EF4-FFF2-40B4-BE49-F238E27FC236}">
                  <a16:creationId xmlns:a16="http://schemas.microsoft.com/office/drawing/2014/main" id="{208FB9A9-F66B-0222-63AE-C2A9C4315F26}"/>
                </a:ext>
              </a:extLst>
            </p:cNvPr>
            <p:cNvGrpSpPr/>
            <p:nvPr/>
          </p:nvGrpSpPr>
          <p:grpSpPr>
            <a:xfrm>
              <a:off x="4947683" y="2324911"/>
              <a:ext cx="386687" cy="2659861"/>
              <a:chOff x="4947683" y="2324911"/>
              <a:chExt cx="386687" cy="2659861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649A1F16-3BF4-3B81-D3FE-342426ECB8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4370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F32421BA-D150-8DB4-7E70-7ECBDA4AA8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768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BL1">
            <a:extLst>
              <a:ext uri="{FF2B5EF4-FFF2-40B4-BE49-F238E27FC236}">
                <a16:creationId xmlns:a16="http://schemas.microsoft.com/office/drawing/2014/main" id="{7E7F06C2-EBD3-4A00-483C-68BAC51B0FBD}"/>
              </a:ext>
            </a:extLst>
          </p:cNvPr>
          <p:cNvGrpSpPr/>
          <p:nvPr/>
        </p:nvGrpSpPr>
        <p:grpSpPr>
          <a:xfrm>
            <a:off x="3062313" y="2851116"/>
            <a:ext cx="731940" cy="3021035"/>
            <a:chOff x="5709313" y="1963737"/>
            <a:chExt cx="731940" cy="3021035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0F28637-3487-02C1-A277-E849D36ED3BC}"/>
                </a:ext>
              </a:extLst>
            </p:cNvPr>
            <p:cNvSpPr txBox="1"/>
            <p:nvPr/>
          </p:nvSpPr>
          <p:spPr>
            <a:xfrm>
              <a:off x="5764465" y="1963737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b="1" dirty="0">
                  <a:solidFill>
                    <a:srgbClr val="F1A226"/>
                  </a:solidFill>
                  <a:latin typeface="Cambria" panose="02040503050406030204" pitchFamily="18" charset="0"/>
                </a:rPr>
                <a:t>BL</a:t>
              </a:r>
              <a:r>
                <a:rPr lang="en-KR" sz="2400" b="1" baseline="-25000" dirty="0">
                  <a:solidFill>
                    <a:srgbClr val="F1A226"/>
                  </a:solidFill>
                  <a:latin typeface="Cambria" panose="02040503050406030204" pitchFamily="18" charset="0"/>
                </a:rPr>
                <a:t>1</a:t>
              </a:r>
            </a:p>
          </p:txBody>
        </p:sp>
        <p:grpSp>
          <p:nvGrpSpPr>
            <p:cNvPr id="100" name="BL1">
              <a:extLst>
                <a:ext uri="{FF2B5EF4-FFF2-40B4-BE49-F238E27FC236}">
                  <a16:creationId xmlns:a16="http://schemas.microsoft.com/office/drawing/2014/main" id="{2DCAEC03-C40E-C430-55FC-F116CB3408E9}"/>
                </a:ext>
              </a:extLst>
            </p:cNvPr>
            <p:cNvGrpSpPr/>
            <p:nvPr/>
          </p:nvGrpSpPr>
          <p:grpSpPr>
            <a:xfrm>
              <a:off x="5709313" y="2324911"/>
              <a:ext cx="390230" cy="2659861"/>
              <a:chOff x="5709313" y="2324911"/>
              <a:chExt cx="390230" cy="2659861"/>
            </a:xfrm>
          </p:grpSpPr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4C5C1A6-838D-4D5D-BFDC-8155246B60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9543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0614F5C2-13F7-4900-9AD5-AD3313915C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0931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BL2">
            <a:extLst>
              <a:ext uri="{FF2B5EF4-FFF2-40B4-BE49-F238E27FC236}">
                <a16:creationId xmlns:a16="http://schemas.microsoft.com/office/drawing/2014/main" id="{B697AA0C-9ED5-02A6-87D0-0A8BF6AE59BB}"/>
              </a:ext>
            </a:extLst>
          </p:cNvPr>
          <p:cNvGrpSpPr/>
          <p:nvPr/>
        </p:nvGrpSpPr>
        <p:grpSpPr>
          <a:xfrm>
            <a:off x="3833762" y="2851116"/>
            <a:ext cx="711615" cy="3021035"/>
            <a:chOff x="6480762" y="1963737"/>
            <a:chExt cx="711615" cy="3021035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DF31703-621E-9C8A-2EE3-467D90DC3C43}"/>
                </a:ext>
              </a:extLst>
            </p:cNvPr>
            <p:cNvSpPr txBox="1"/>
            <p:nvPr/>
          </p:nvSpPr>
          <p:spPr>
            <a:xfrm>
              <a:off x="6541237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2</a:t>
              </a:r>
            </a:p>
          </p:txBody>
        </p:sp>
        <p:grpSp>
          <p:nvGrpSpPr>
            <p:cNvPr id="105" name="BL2">
              <a:extLst>
                <a:ext uri="{FF2B5EF4-FFF2-40B4-BE49-F238E27FC236}">
                  <a16:creationId xmlns:a16="http://schemas.microsoft.com/office/drawing/2014/main" id="{39B84FF3-5B0C-F58A-DEA7-6DFF6A2A170C}"/>
                </a:ext>
              </a:extLst>
            </p:cNvPr>
            <p:cNvGrpSpPr/>
            <p:nvPr/>
          </p:nvGrpSpPr>
          <p:grpSpPr>
            <a:xfrm>
              <a:off x="6480762" y="2324911"/>
              <a:ext cx="386687" cy="2659861"/>
              <a:chOff x="6480762" y="2324911"/>
              <a:chExt cx="386687" cy="2659861"/>
            </a:xfrm>
          </p:grpSpPr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66FE65A4-9048-FDF9-0A25-ED9FCFC61B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67449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10CBD022-3A15-9EA6-65E9-7971E847BC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076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BL3">
            <a:extLst>
              <a:ext uri="{FF2B5EF4-FFF2-40B4-BE49-F238E27FC236}">
                <a16:creationId xmlns:a16="http://schemas.microsoft.com/office/drawing/2014/main" id="{5C7087B6-3334-ABDC-546F-3A2DAF2CF051}"/>
              </a:ext>
            </a:extLst>
          </p:cNvPr>
          <p:cNvGrpSpPr/>
          <p:nvPr/>
        </p:nvGrpSpPr>
        <p:grpSpPr>
          <a:xfrm>
            <a:off x="4604402" y="2851116"/>
            <a:ext cx="730104" cy="3021035"/>
            <a:chOff x="7251402" y="1963737"/>
            <a:chExt cx="730104" cy="3021035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3DC0C074-0A66-FE0B-A0E6-AB50A801F5A6}"/>
                </a:ext>
              </a:extLst>
            </p:cNvPr>
            <p:cNvSpPr txBox="1"/>
            <p:nvPr/>
          </p:nvSpPr>
          <p:spPr>
            <a:xfrm>
              <a:off x="7304718" y="1963737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b="1" dirty="0">
                  <a:solidFill>
                    <a:srgbClr val="F1A226"/>
                  </a:solidFill>
                  <a:latin typeface="Cambria" panose="02040503050406030204" pitchFamily="18" charset="0"/>
                </a:rPr>
                <a:t>BL</a:t>
              </a:r>
              <a:r>
                <a:rPr lang="en-KR" sz="2400" b="1" baseline="-25000" dirty="0">
                  <a:solidFill>
                    <a:srgbClr val="F1A226"/>
                  </a:solidFill>
                  <a:latin typeface="Cambria" panose="02040503050406030204" pitchFamily="18" charset="0"/>
                </a:rPr>
                <a:t>3</a:t>
              </a:r>
            </a:p>
          </p:txBody>
        </p:sp>
        <p:grpSp>
          <p:nvGrpSpPr>
            <p:cNvPr id="110" name="BL3">
              <a:extLst>
                <a:ext uri="{FF2B5EF4-FFF2-40B4-BE49-F238E27FC236}">
                  <a16:creationId xmlns:a16="http://schemas.microsoft.com/office/drawing/2014/main" id="{73C4F4BE-BBB6-6E14-CA9C-34733E66EB06}"/>
                </a:ext>
              </a:extLst>
            </p:cNvPr>
            <p:cNvGrpSpPr/>
            <p:nvPr/>
          </p:nvGrpSpPr>
          <p:grpSpPr>
            <a:xfrm>
              <a:off x="7251402" y="2324911"/>
              <a:ext cx="391710" cy="2659861"/>
              <a:chOff x="7251402" y="2324911"/>
              <a:chExt cx="391710" cy="2659861"/>
            </a:xfrm>
          </p:grpSpPr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BF39626-DFAA-5569-3878-5B3CAE5F9D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3112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0013D7B9-437D-8D82-41EB-F3C90BC9BA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140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1A6CC2C9-DD88-52C5-07AA-27435CF853A8}"/>
              </a:ext>
            </a:extLst>
          </p:cNvPr>
          <p:cNvSpPr/>
          <p:nvPr/>
        </p:nvSpPr>
        <p:spPr>
          <a:xfrm>
            <a:off x="1712368" y="3340468"/>
            <a:ext cx="3680713" cy="2300572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14" name="Freeform 113">
            <a:extLst>
              <a:ext uri="{FF2B5EF4-FFF2-40B4-BE49-F238E27FC236}">
                <a16:creationId xmlns:a16="http://schemas.microsoft.com/office/drawing/2014/main" id="{0E447168-8B86-7E5F-6975-01EA6FF9D844}"/>
              </a:ext>
            </a:extLst>
          </p:cNvPr>
          <p:cNvSpPr/>
          <p:nvPr/>
        </p:nvSpPr>
        <p:spPr>
          <a:xfrm>
            <a:off x="2820193" y="4058794"/>
            <a:ext cx="499260" cy="144052"/>
          </a:xfrm>
          <a:custGeom>
            <a:avLst/>
            <a:gdLst>
              <a:gd name="connsiteX0" fmla="*/ 0 w 499260"/>
              <a:gd name="connsiteY0" fmla="*/ 0 h 144052"/>
              <a:gd name="connsiteX1" fmla="*/ 499260 w 499260"/>
              <a:gd name="connsiteY1" fmla="*/ 0 h 144052"/>
              <a:gd name="connsiteX2" fmla="*/ 490619 w 499260"/>
              <a:gd name="connsiteY2" fmla="*/ 15919 h 144052"/>
              <a:gd name="connsiteX3" fmla="*/ 249630 w 499260"/>
              <a:gd name="connsiteY3" fmla="*/ 144052 h 144052"/>
              <a:gd name="connsiteX4" fmla="*/ 8641 w 499260"/>
              <a:gd name="connsiteY4" fmla="*/ 15919 h 1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60" h="144052">
                <a:moveTo>
                  <a:pt x="0" y="0"/>
                </a:moveTo>
                <a:lnTo>
                  <a:pt x="499260" y="0"/>
                </a:lnTo>
                <a:lnTo>
                  <a:pt x="490619" y="15919"/>
                </a:lnTo>
                <a:cubicBezTo>
                  <a:pt x="438392" y="93226"/>
                  <a:pt x="349947" y="144052"/>
                  <a:pt x="249630" y="144052"/>
                </a:cubicBezTo>
                <a:cubicBezTo>
                  <a:pt x="149313" y="144052"/>
                  <a:pt x="60868" y="93226"/>
                  <a:pt x="8641" y="1591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B000368C-F7AF-DFD8-098B-BD0B5A526A74}"/>
              </a:ext>
            </a:extLst>
          </p:cNvPr>
          <p:cNvSpPr/>
          <p:nvPr/>
        </p:nvSpPr>
        <p:spPr>
          <a:xfrm>
            <a:off x="4352412" y="5003614"/>
            <a:ext cx="509225" cy="153232"/>
          </a:xfrm>
          <a:custGeom>
            <a:avLst/>
            <a:gdLst>
              <a:gd name="connsiteX0" fmla="*/ 0 w 509225"/>
              <a:gd name="connsiteY0" fmla="*/ 0 h 153232"/>
              <a:gd name="connsiteX1" fmla="*/ 509225 w 509225"/>
              <a:gd name="connsiteY1" fmla="*/ 0 h 153232"/>
              <a:gd name="connsiteX2" fmla="*/ 495601 w 509225"/>
              <a:gd name="connsiteY2" fmla="*/ 25099 h 153232"/>
              <a:gd name="connsiteX3" fmla="*/ 254612 w 509225"/>
              <a:gd name="connsiteY3" fmla="*/ 153232 h 153232"/>
              <a:gd name="connsiteX4" fmla="*/ 13623 w 509225"/>
              <a:gd name="connsiteY4" fmla="*/ 25099 h 15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225" h="153232">
                <a:moveTo>
                  <a:pt x="0" y="0"/>
                </a:moveTo>
                <a:lnTo>
                  <a:pt x="509225" y="0"/>
                </a:lnTo>
                <a:lnTo>
                  <a:pt x="495601" y="25099"/>
                </a:lnTo>
                <a:cubicBezTo>
                  <a:pt x="443375" y="102406"/>
                  <a:pt x="354929" y="153232"/>
                  <a:pt x="254612" y="153232"/>
                </a:cubicBezTo>
                <a:cubicBezTo>
                  <a:pt x="154295" y="153232"/>
                  <a:pt x="65850" y="102406"/>
                  <a:pt x="13623" y="2509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/>
          </a:p>
        </p:txBody>
      </p:sp>
      <p:sp>
        <p:nvSpPr>
          <p:cNvPr id="116" name="Freeform 115">
            <a:extLst>
              <a:ext uri="{FF2B5EF4-FFF2-40B4-BE49-F238E27FC236}">
                <a16:creationId xmlns:a16="http://schemas.microsoft.com/office/drawing/2014/main" id="{A5F30205-9CB3-46A2-03D5-E75B48EC3856}"/>
              </a:ext>
            </a:extLst>
          </p:cNvPr>
          <p:cNvSpPr/>
          <p:nvPr/>
        </p:nvSpPr>
        <p:spPr>
          <a:xfrm>
            <a:off x="4357393" y="4058794"/>
            <a:ext cx="499260" cy="144052"/>
          </a:xfrm>
          <a:custGeom>
            <a:avLst/>
            <a:gdLst>
              <a:gd name="connsiteX0" fmla="*/ 0 w 499260"/>
              <a:gd name="connsiteY0" fmla="*/ 0 h 144052"/>
              <a:gd name="connsiteX1" fmla="*/ 499260 w 499260"/>
              <a:gd name="connsiteY1" fmla="*/ 0 h 144052"/>
              <a:gd name="connsiteX2" fmla="*/ 490620 w 499260"/>
              <a:gd name="connsiteY2" fmla="*/ 15919 h 144052"/>
              <a:gd name="connsiteX3" fmla="*/ 249630 w 499260"/>
              <a:gd name="connsiteY3" fmla="*/ 144052 h 144052"/>
              <a:gd name="connsiteX4" fmla="*/ 8641 w 499260"/>
              <a:gd name="connsiteY4" fmla="*/ 15919 h 1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60" h="144052">
                <a:moveTo>
                  <a:pt x="0" y="0"/>
                </a:moveTo>
                <a:lnTo>
                  <a:pt x="499260" y="0"/>
                </a:lnTo>
                <a:lnTo>
                  <a:pt x="490620" y="15919"/>
                </a:lnTo>
                <a:cubicBezTo>
                  <a:pt x="438393" y="93226"/>
                  <a:pt x="349947" y="144052"/>
                  <a:pt x="249630" y="144052"/>
                </a:cubicBezTo>
                <a:cubicBezTo>
                  <a:pt x="149313" y="144052"/>
                  <a:pt x="60868" y="93226"/>
                  <a:pt x="8641" y="1591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72E6BA37-A5B7-5ED2-1C12-30345006BF43}"/>
              </a:ext>
            </a:extLst>
          </p:cNvPr>
          <p:cNvSpPr/>
          <p:nvPr/>
        </p:nvSpPr>
        <p:spPr>
          <a:xfrm>
            <a:off x="2778200" y="3623379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73640C1-C833-7C57-547D-539329D0A337}"/>
              </a:ext>
            </a:extLst>
          </p:cNvPr>
          <p:cNvSpPr/>
          <p:nvPr/>
        </p:nvSpPr>
        <p:spPr>
          <a:xfrm>
            <a:off x="4315400" y="3623379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83E325CC-853E-0103-002A-2C5E5F9B3D0E}"/>
              </a:ext>
            </a:extLst>
          </p:cNvPr>
          <p:cNvSpPr/>
          <p:nvPr/>
        </p:nvSpPr>
        <p:spPr>
          <a:xfrm>
            <a:off x="4315400" y="4577379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BFCCF8F-DD26-B76D-E72D-CE9E66D3FD43}"/>
              </a:ext>
            </a:extLst>
          </p:cNvPr>
          <p:cNvCxnSpPr>
            <a:cxnSpLocks/>
          </p:cNvCxnSpPr>
          <p:nvPr/>
        </p:nvCxnSpPr>
        <p:spPr>
          <a:xfrm>
            <a:off x="6719380" y="3659277"/>
            <a:ext cx="0" cy="1705641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DF8051C1-BF64-13A5-E22F-3C6F92095129}"/>
              </a:ext>
            </a:extLst>
          </p:cNvPr>
          <p:cNvCxnSpPr>
            <a:cxnSpLocks/>
          </p:cNvCxnSpPr>
          <p:nvPr/>
        </p:nvCxnSpPr>
        <p:spPr>
          <a:xfrm flipH="1">
            <a:off x="6719380" y="5357776"/>
            <a:ext cx="4694830" cy="0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First EP step">
            <a:extLst>
              <a:ext uri="{FF2B5EF4-FFF2-40B4-BE49-F238E27FC236}">
                <a16:creationId xmlns:a16="http://schemas.microsoft.com/office/drawing/2014/main" id="{7A2E346E-2A1A-2E7A-3800-9AAC43857921}"/>
              </a:ext>
            </a:extLst>
          </p:cNvPr>
          <p:cNvSpPr/>
          <p:nvPr/>
        </p:nvSpPr>
        <p:spPr>
          <a:xfrm>
            <a:off x="7183404" y="4637776"/>
            <a:ext cx="1260000" cy="720000"/>
          </a:xfrm>
          <a:prstGeom prst="rect">
            <a:avLst/>
          </a:prstGeom>
          <a:solidFill>
            <a:srgbClr val="298C8C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35A7FD21-0CA2-458F-D237-8D3642BA7F1D}"/>
              </a:ext>
            </a:extLst>
          </p:cNvPr>
          <p:cNvSpPr/>
          <p:nvPr/>
        </p:nvSpPr>
        <p:spPr>
          <a:xfrm>
            <a:off x="8708354" y="5052077"/>
            <a:ext cx="308848" cy="305699"/>
          </a:xfrm>
          <a:prstGeom prst="rect">
            <a:avLst/>
          </a:prstGeom>
          <a:solidFill>
            <a:srgbClr val="F1A226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C6E6975-3541-A44E-DF84-056360EAFFBD}"/>
              </a:ext>
            </a:extLst>
          </p:cNvPr>
          <p:cNvSpPr txBox="1"/>
          <p:nvPr/>
        </p:nvSpPr>
        <p:spPr>
          <a:xfrm rot="16200000">
            <a:off x="5915610" y="4281265"/>
            <a:ext cx="11542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Voltage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A56B4A16-1E23-E125-18B1-1EB4B7C22732}"/>
              </a:ext>
            </a:extLst>
          </p:cNvPr>
          <p:cNvCxnSpPr>
            <a:cxnSpLocks/>
          </p:cNvCxnSpPr>
          <p:nvPr/>
        </p:nvCxnSpPr>
        <p:spPr>
          <a:xfrm>
            <a:off x="7184666" y="5482301"/>
            <a:ext cx="12600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0601E17E-EEAD-8180-B675-F17FF06490E4}"/>
                  </a:ext>
                </a:extLst>
              </p:cNvPr>
              <p:cNvSpPr txBox="1"/>
              <p:nvPr/>
            </p:nvSpPr>
            <p:spPr>
              <a:xfrm>
                <a:off x="6899957" y="5495274"/>
                <a:ext cx="1821204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KR" sz="2400" dirty="0">
                    <a:latin typeface="Cambria" panose="02040503050406030204" pitchFamily="18" charset="0"/>
                  </a:rPr>
                  <a:t>tEP = 3.5 </a:t>
                </a:r>
                <a14:m>
                  <m:oMath xmlns:m="http://schemas.openxmlformats.org/officeDocument/2006/math">
                    <m:r>
                      <a:rPr lang="en-KR" sz="2400" i="1" dirty="0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KR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0601E17E-EEAD-8180-B675-F17FF0649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957" y="5495274"/>
                <a:ext cx="1821204" cy="461665"/>
              </a:xfrm>
              <a:prstGeom prst="rect">
                <a:avLst/>
              </a:prstGeom>
              <a:blipFill>
                <a:blip r:embed="rId3"/>
                <a:stretch>
                  <a:fillRect l="-4861" t="-8108" b="-29730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78FE604C-0CC2-EBAC-9AB9-09EDDDD40448}"/>
              </a:ext>
            </a:extLst>
          </p:cNvPr>
          <p:cNvCxnSpPr/>
          <p:nvPr/>
        </p:nvCxnSpPr>
        <p:spPr>
          <a:xfrm flipH="1">
            <a:off x="6719380" y="4637776"/>
            <a:ext cx="464024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7D082BE5-22C0-B17F-9AC7-33332DF96001}"/>
              </a:ext>
            </a:extLst>
          </p:cNvPr>
          <p:cNvCxnSpPr>
            <a:cxnSpLocks/>
            <a:stCxn id="129" idx="1"/>
          </p:cNvCxnSpPr>
          <p:nvPr/>
        </p:nvCxnSpPr>
        <p:spPr>
          <a:xfrm flipH="1">
            <a:off x="6719380" y="4357155"/>
            <a:ext cx="354071" cy="28014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87C8CF81-86DA-3280-84DC-91DAB64A5741}"/>
                  </a:ext>
                </a:extLst>
              </p:cNvPr>
              <p:cNvSpPr txBox="1"/>
              <p:nvPr/>
            </p:nvSpPr>
            <p:spPr>
              <a:xfrm>
                <a:off x="7073451" y="4130586"/>
                <a:ext cx="980076" cy="45313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KR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KR" sz="2400" baseline="-25000" dirty="0">
                    <a:latin typeface="Cambria" panose="02040503050406030204" pitchFamily="18" charset="0"/>
                  </a:rPr>
                  <a:t>ERASE</a:t>
                </a: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87C8CF81-86DA-3280-84DC-91DAB64A5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451" y="4130586"/>
                <a:ext cx="980076" cy="453137"/>
              </a:xfrm>
              <a:prstGeom prst="rect">
                <a:avLst/>
              </a:prstGeom>
              <a:blipFill>
                <a:blip r:embed="rId4"/>
                <a:stretch>
                  <a:fillRect r="-2532" b="-27778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0" name="TextBox 129">
            <a:extLst>
              <a:ext uri="{FF2B5EF4-FFF2-40B4-BE49-F238E27FC236}">
                <a16:creationId xmlns:a16="http://schemas.microsoft.com/office/drawing/2014/main" id="{F5A01AEA-CAD5-9B8C-3875-A633F07C8432}"/>
              </a:ext>
            </a:extLst>
          </p:cNvPr>
          <p:cNvSpPr txBox="1"/>
          <p:nvPr/>
        </p:nvSpPr>
        <p:spPr>
          <a:xfrm>
            <a:off x="2959657" y="6072480"/>
            <a:ext cx="255929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b="1" dirty="0">
                <a:solidFill>
                  <a:srgbClr val="F1A226"/>
                </a:solidFill>
                <a:latin typeface="Cambria" panose="02040503050406030204" pitchFamily="18" charset="0"/>
              </a:rPr>
              <a:t>Fail-bit count = 2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7F6B7D4-B046-B600-DE4B-6D2D50262871}"/>
              </a:ext>
            </a:extLst>
          </p:cNvPr>
          <p:cNvSpPr txBox="1"/>
          <p:nvPr/>
        </p:nvSpPr>
        <p:spPr>
          <a:xfrm>
            <a:off x="10625005" y="5357682"/>
            <a:ext cx="8595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Time</a:t>
            </a:r>
          </a:p>
        </p:txBody>
      </p:sp>
      <p:sp>
        <p:nvSpPr>
          <p:cNvPr id="5" name="Rounded Rectangle 4" hidden="1">
            <a:extLst>
              <a:ext uri="{FF2B5EF4-FFF2-40B4-BE49-F238E27FC236}">
                <a16:creationId xmlns:a16="http://schemas.microsoft.com/office/drawing/2014/main" id="{4D096A7F-D221-D737-71E5-482C20B6942B}"/>
              </a:ext>
            </a:extLst>
          </p:cNvPr>
          <p:cNvSpPr/>
          <p:nvPr/>
        </p:nvSpPr>
        <p:spPr>
          <a:xfrm>
            <a:off x="1713600" y="3340800"/>
            <a:ext cx="3680713" cy="2300572"/>
          </a:xfrm>
          <a:prstGeom prst="roundRect">
            <a:avLst/>
          </a:prstGeom>
          <a:ln w="50800">
            <a:solidFill>
              <a:srgbClr val="F1A2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A70B608-C68B-68CB-59D0-FA65A92C7DE9}"/>
              </a:ext>
            </a:extLst>
          </p:cNvPr>
          <p:cNvGrpSpPr/>
          <p:nvPr/>
        </p:nvGrpSpPr>
        <p:grpSpPr>
          <a:xfrm>
            <a:off x="4316400" y="3212643"/>
            <a:ext cx="689070" cy="2659861"/>
            <a:chOff x="4316400" y="3212643"/>
            <a:chExt cx="689070" cy="265986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5E0BD16-0249-C035-57FE-A4293048BE2A}"/>
                </a:ext>
              </a:extLst>
            </p:cNvPr>
            <p:cNvGrpSpPr/>
            <p:nvPr/>
          </p:nvGrpSpPr>
          <p:grpSpPr>
            <a:xfrm>
              <a:off x="4604402" y="3212643"/>
              <a:ext cx="401068" cy="2659861"/>
              <a:chOff x="4604402" y="3212643"/>
              <a:chExt cx="401068" cy="2659861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51897D6-EE9C-27BF-FF5A-576FB64CBC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05470" y="3212643"/>
                <a:ext cx="0" cy="2659861"/>
              </a:xfrm>
              <a:prstGeom prst="line">
                <a:avLst/>
              </a:prstGeom>
              <a:ln w="50800">
                <a:solidFill>
                  <a:srgbClr val="F1A22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C52BB01-4EEB-01B9-6B22-58FAC71FDE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04402" y="3444312"/>
                <a:ext cx="386687" cy="0"/>
              </a:xfrm>
              <a:prstGeom prst="line">
                <a:avLst/>
              </a:prstGeom>
              <a:ln w="50800">
                <a:solidFill>
                  <a:srgbClr val="F1A22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8588A40-FD67-71C8-3C78-B83F86F0F384}"/>
                  </a:ext>
                </a:extLst>
              </p:cNvPr>
              <p:cNvCxnSpPr>
                <a:cxnSpLocks/>
                <a:stCxn id="115" idx="3"/>
              </p:cNvCxnSpPr>
              <p:nvPr/>
            </p:nvCxnSpPr>
            <p:spPr>
              <a:xfrm flipH="1">
                <a:off x="4604402" y="5156846"/>
                <a:ext cx="2622" cy="431668"/>
              </a:xfrm>
              <a:prstGeom prst="line">
                <a:avLst/>
              </a:prstGeom>
              <a:ln w="50800">
                <a:solidFill>
                  <a:srgbClr val="F1A22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644AABA-B75D-F672-2357-DFC96120D745}"/>
                  </a:ext>
                </a:extLst>
              </p:cNvPr>
              <p:cNvCxnSpPr>
                <a:cxnSpLocks/>
                <a:stCxn id="21" idx="4"/>
                <a:endCxn id="22" idx="0"/>
              </p:cNvCxnSpPr>
              <p:nvPr/>
            </p:nvCxnSpPr>
            <p:spPr>
              <a:xfrm>
                <a:off x="4607023" y="4202846"/>
                <a:ext cx="0" cy="372754"/>
              </a:xfrm>
              <a:prstGeom prst="line">
                <a:avLst/>
              </a:prstGeom>
              <a:ln w="50800">
                <a:solidFill>
                  <a:srgbClr val="F1A226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ED544D5-C5CF-3C96-AED4-18D796BF6690}"/>
                  </a:ext>
                </a:extLst>
              </p:cNvPr>
              <p:cNvCxnSpPr>
                <a:cxnSpLocks/>
                <a:endCxn id="21" idx="0"/>
              </p:cNvCxnSpPr>
              <p:nvPr/>
            </p:nvCxnSpPr>
            <p:spPr>
              <a:xfrm>
                <a:off x="4607023" y="3429000"/>
                <a:ext cx="0" cy="192600"/>
              </a:xfrm>
              <a:prstGeom prst="line">
                <a:avLst/>
              </a:prstGeom>
              <a:ln w="50800">
                <a:solidFill>
                  <a:srgbClr val="F1A226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E7B23F7-2457-343B-24BC-95BA5C6D30E8}"/>
                </a:ext>
              </a:extLst>
            </p:cNvPr>
            <p:cNvSpPr/>
            <p:nvPr/>
          </p:nvSpPr>
          <p:spPr>
            <a:xfrm>
              <a:off x="4316400" y="3621600"/>
              <a:ext cx="581246" cy="581246"/>
            </a:xfrm>
            <a:prstGeom prst="ellipse">
              <a:avLst/>
            </a:prstGeom>
            <a:noFill/>
            <a:ln w="50800">
              <a:solidFill>
                <a:srgbClr val="F1A22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0CEF646-DEB5-A528-0167-2B1B97F24353}"/>
                </a:ext>
              </a:extLst>
            </p:cNvPr>
            <p:cNvSpPr/>
            <p:nvPr/>
          </p:nvSpPr>
          <p:spPr>
            <a:xfrm>
              <a:off x="4316400" y="4575600"/>
              <a:ext cx="581246" cy="581246"/>
            </a:xfrm>
            <a:prstGeom prst="ellipse">
              <a:avLst/>
            </a:prstGeom>
            <a:noFill/>
            <a:ln w="50800">
              <a:solidFill>
                <a:srgbClr val="F1A22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D8E5EC7-8CF9-C889-C8DE-769FFCEE337A}"/>
              </a:ext>
            </a:extLst>
          </p:cNvPr>
          <p:cNvGrpSpPr/>
          <p:nvPr/>
        </p:nvGrpSpPr>
        <p:grpSpPr>
          <a:xfrm>
            <a:off x="2776245" y="3212643"/>
            <a:ext cx="689070" cy="2659861"/>
            <a:chOff x="4316400" y="3212643"/>
            <a:chExt cx="689070" cy="265986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C570CBE-9A4B-C43C-65AD-20E0B0841C31}"/>
                </a:ext>
              </a:extLst>
            </p:cNvPr>
            <p:cNvGrpSpPr/>
            <p:nvPr/>
          </p:nvGrpSpPr>
          <p:grpSpPr>
            <a:xfrm>
              <a:off x="4604402" y="3212643"/>
              <a:ext cx="401068" cy="2659861"/>
              <a:chOff x="4604402" y="3212643"/>
              <a:chExt cx="401068" cy="2659861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69A2F6AF-A476-06F6-BE81-E759B6FC1F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05470" y="3212643"/>
                <a:ext cx="0" cy="2659861"/>
              </a:xfrm>
              <a:prstGeom prst="line">
                <a:avLst/>
              </a:prstGeom>
              <a:ln w="50800">
                <a:solidFill>
                  <a:srgbClr val="F1A22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737318EC-E8C2-2960-12CA-F31B3CD833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04402" y="3444312"/>
                <a:ext cx="386687" cy="0"/>
              </a:xfrm>
              <a:prstGeom prst="line">
                <a:avLst/>
              </a:prstGeom>
              <a:ln w="50800">
                <a:solidFill>
                  <a:srgbClr val="F1A22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131D629-D59B-9FFE-8B2E-40D6861F53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604402" y="5156846"/>
                <a:ext cx="2622" cy="431668"/>
              </a:xfrm>
              <a:prstGeom prst="line">
                <a:avLst/>
              </a:prstGeom>
              <a:ln w="50800">
                <a:solidFill>
                  <a:srgbClr val="F1A22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5F3E432-D2F2-DE00-3D2C-DD9B99846D63}"/>
                  </a:ext>
                </a:extLst>
              </p:cNvPr>
              <p:cNvCxnSpPr>
                <a:cxnSpLocks/>
                <a:stCxn id="35" idx="4"/>
              </p:cNvCxnSpPr>
              <p:nvPr/>
            </p:nvCxnSpPr>
            <p:spPr>
              <a:xfrm>
                <a:off x="4607023" y="4202846"/>
                <a:ext cx="0" cy="372754"/>
              </a:xfrm>
              <a:prstGeom prst="line">
                <a:avLst/>
              </a:prstGeom>
              <a:ln w="50800">
                <a:solidFill>
                  <a:srgbClr val="F1A226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435913FB-F2AC-756B-7AA7-11FE0804C7B9}"/>
                  </a:ext>
                </a:extLst>
              </p:cNvPr>
              <p:cNvCxnSpPr>
                <a:cxnSpLocks/>
                <a:endCxn id="35" idx="0"/>
              </p:cNvCxnSpPr>
              <p:nvPr/>
            </p:nvCxnSpPr>
            <p:spPr>
              <a:xfrm>
                <a:off x="4607023" y="3429000"/>
                <a:ext cx="0" cy="192600"/>
              </a:xfrm>
              <a:prstGeom prst="line">
                <a:avLst/>
              </a:prstGeom>
              <a:ln w="50800">
                <a:solidFill>
                  <a:srgbClr val="F1A226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0EE0826-551A-7056-2E4F-6F443B956C19}"/>
                </a:ext>
              </a:extLst>
            </p:cNvPr>
            <p:cNvSpPr/>
            <p:nvPr/>
          </p:nvSpPr>
          <p:spPr>
            <a:xfrm>
              <a:off x="4316400" y="3621600"/>
              <a:ext cx="581246" cy="581246"/>
            </a:xfrm>
            <a:prstGeom prst="ellipse">
              <a:avLst/>
            </a:prstGeom>
            <a:noFill/>
            <a:ln w="50800">
              <a:solidFill>
                <a:srgbClr val="F1A22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 dirty="0"/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178646E-AC2D-0904-F821-58CC259BE77A}"/>
              </a:ext>
            </a:extLst>
          </p:cNvPr>
          <p:cNvCxnSpPr>
            <a:cxnSpLocks/>
            <a:endCxn id="130" idx="0"/>
          </p:cNvCxnSpPr>
          <p:nvPr/>
        </p:nvCxnSpPr>
        <p:spPr>
          <a:xfrm>
            <a:off x="3465315" y="5860630"/>
            <a:ext cx="773988" cy="21185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BC23F2C-2FC1-3FB1-2777-7BC3808C77FF}"/>
              </a:ext>
            </a:extLst>
          </p:cNvPr>
          <p:cNvCxnSpPr>
            <a:cxnSpLocks/>
            <a:endCxn id="130" idx="0"/>
          </p:cNvCxnSpPr>
          <p:nvPr/>
        </p:nvCxnSpPr>
        <p:spPr>
          <a:xfrm flipH="1">
            <a:off x="4239303" y="5860630"/>
            <a:ext cx="751786" cy="21185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9377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30" grpId="0"/>
      <p:bldP spid="130" grpId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E230A-F979-3E6D-69B4-6A8478D61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Fail-Bit-Count-Based ER. Latency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70941-6811-7F82-991B-3889F37C6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R" dirty="0"/>
              <a:t>FELP predicts latency based on the 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fail-bit count</a:t>
            </a:r>
          </a:p>
          <a:p>
            <a:pPr lvl="1"/>
            <a:r>
              <a:rPr lang="en-KR" dirty="0">
                <a:latin typeface="Aptos" panose="020B0004020202020204" pitchFamily="34" charset="0"/>
              </a:rPr>
              <a:t>Verify read counts the number of 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un-erased bitlines (fail-bits)</a:t>
            </a:r>
          </a:p>
          <a:p>
            <a:pPr lvl="1">
              <a:buClr>
                <a:schemeClr val="tx1"/>
              </a:buClr>
            </a:pPr>
            <a:r>
              <a:rPr lang="en-KR" dirty="0">
                <a:latin typeface="Aptos" panose="020B0004020202020204" pitchFamily="34" charset="0"/>
              </a:rPr>
              <a:t>Initution: </a:t>
            </a:r>
            <a:r>
              <a:rPr lang="en-US" b="1" dirty="0">
                <a:solidFill>
                  <a:srgbClr val="6F47E5"/>
                </a:solidFill>
                <a:latin typeface="Aptos SemiBold" panose="020B0004020202020204" pitchFamily="34" charset="0"/>
              </a:rPr>
              <a:t>T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he lower </a:t>
            </a:r>
            <a:r>
              <a:rPr lang="en-KR" dirty="0">
                <a:latin typeface="Aptos" panose="020B0004020202020204" pitchFamily="34" charset="0"/>
              </a:rPr>
              <a:t>the fail-bit count,</a:t>
            </a:r>
            <a:r>
              <a:rPr lang="en-KR" dirty="0">
                <a:solidFill>
                  <a:srgbClr val="6F47E5"/>
                </a:solidFill>
                <a:latin typeface="Aptos" panose="020B0004020202020204" pitchFamily="34" charset="0"/>
              </a:rPr>
              <a:t> 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the lower </a:t>
            </a:r>
            <a:r>
              <a:rPr lang="en-KR" dirty="0">
                <a:latin typeface="Aptos" panose="020B0004020202020204" pitchFamily="34" charset="0"/>
              </a:rPr>
              <a:t>the latency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07425-B970-FC57-296F-BA6761056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20</a:t>
            </a:r>
          </a:p>
        </p:txBody>
      </p:sp>
      <p:grpSp>
        <p:nvGrpSpPr>
          <p:cNvPr id="41" name="WL0">
            <a:extLst>
              <a:ext uri="{FF2B5EF4-FFF2-40B4-BE49-F238E27FC236}">
                <a16:creationId xmlns:a16="http://schemas.microsoft.com/office/drawing/2014/main" id="{F0F8054C-B740-5BD2-4E94-6154BBA6DDC0}"/>
              </a:ext>
            </a:extLst>
          </p:cNvPr>
          <p:cNvGrpSpPr/>
          <p:nvPr/>
        </p:nvGrpSpPr>
        <p:grpSpPr>
          <a:xfrm>
            <a:off x="577217" y="3728302"/>
            <a:ext cx="5106983" cy="461665"/>
            <a:chOff x="3224217" y="3244334"/>
            <a:chExt cx="5106983" cy="461665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E1401FA-9042-942D-165F-FA12199337AD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3429000"/>
              <a:ext cx="43252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7BAC2E9-4A1B-BF8E-0061-A834DDB26286}"/>
                </a:ext>
              </a:extLst>
            </p:cNvPr>
            <p:cNvSpPr txBox="1"/>
            <p:nvPr/>
          </p:nvSpPr>
          <p:spPr>
            <a:xfrm>
              <a:off x="3224217" y="3244334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latin typeface="Cambria" panose="02040503050406030204" pitchFamily="18" charset="0"/>
                </a:rPr>
                <a:t>WL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</p:grpSp>
      <p:grpSp>
        <p:nvGrpSpPr>
          <p:cNvPr id="44" name="WL1">
            <a:extLst>
              <a:ext uri="{FF2B5EF4-FFF2-40B4-BE49-F238E27FC236}">
                <a16:creationId xmlns:a16="http://schemas.microsoft.com/office/drawing/2014/main" id="{15FBA8E0-6C15-E0DC-8CBA-FF868509CFC7}"/>
              </a:ext>
            </a:extLst>
          </p:cNvPr>
          <p:cNvGrpSpPr/>
          <p:nvPr/>
        </p:nvGrpSpPr>
        <p:grpSpPr>
          <a:xfrm>
            <a:off x="572729" y="4683742"/>
            <a:ext cx="5111471" cy="461665"/>
            <a:chOff x="3219729" y="4199774"/>
            <a:chExt cx="5111471" cy="46166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F2CBF12-11C7-80D0-41BA-5B41DA5D0A5E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4384440"/>
              <a:ext cx="43252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89352EA-97EA-C3F7-6172-24DAC6F2DD34}"/>
                </a:ext>
              </a:extLst>
            </p:cNvPr>
            <p:cNvSpPr txBox="1"/>
            <p:nvPr/>
          </p:nvSpPr>
          <p:spPr>
            <a:xfrm>
              <a:off x="3219729" y="4199774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latin typeface="Cambria" panose="02040503050406030204" pitchFamily="18" charset="0"/>
                </a:rPr>
                <a:t>WL</a:t>
              </a:r>
              <a:r>
                <a:rPr lang="en-KR" sz="2400" baseline="-25000" dirty="0">
                  <a:latin typeface="Cambria" panose="02040503050406030204" pitchFamily="18" charset="0"/>
                </a:rPr>
                <a:t>1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C8F11D1-5FBF-43CE-8FC4-0AD324D83249}"/>
              </a:ext>
            </a:extLst>
          </p:cNvPr>
          <p:cNvCxnSpPr>
            <a:cxnSpLocks/>
          </p:cNvCxnSpPr>
          <p:nvPr/>
        </p:nvCxnSpPr>
        <p:spPr>
          <a:xfrm>
            <a:off x="2300683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11884F0-A56D-F9AB-671C-FC6632754239}"/>
              </a:ext>
            </a:extLst>
          </p:cNvPr>
          <p:cNvCxnSpPr>
            <a:cxnSpLocks/>
          </p:cNvCxnSpPr>
          <p:nvPr/>
        </p:nvCxnSpPr>
        <p:spPr>
          <a:xfrm>
            <a:off x="3068590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6A925E8-AC6B-9191-542B-2DA0497ACA23}"/>
              </a:ext>
            </a:extLst>
          </p:cNvPr>
          <p:cNvCxnSpPr>
            <a:cxnSpLocks/>
          </p:cNvCxnSpPr>
          <p:nvPr/>
        </p:nvCxnSpPr>
        <p:spPr>
          <a:xfrm>
            <a:off x="4604402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3A6A792-1347-77C4-40CC-CF8ECF545B9B}"/>
              </a:ext>
            </a:extLst>
          </p:cNvPr>
          <p:cNvCxnSpPr>
            <a:cxnSpLocks/>
          </p:cNvCxnSpPr>
          <p:nvPr/>
        </p:nvCxnSpPr>
        <p:spPr>
          <a:xfrm>
            <a:off x="3836496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3" name="Cells (WL0)">
            <a:extLst>
              <a:ext uri="{FF2B5EF4-FFF2-40B4-BE49-F238E27FC236}">
                <a16:creationId xmlns:a16="http://schemas.microsoft.com/office/drawing/2014/main" id="{CED3C0F1-89B9-BB1F-C20A-57AE25468AAC}"/>
              </a:ext>
            </a:extLst>
          </p:cNvPr>
          <p:cNvGrpSpPr/>
          <p:nvPr/>
        </p:nvGrpSpPr>
        <p:grpSpPr>
          <a:xfrm>
            <a:off x="2011400" y="3623168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A1DB33E-8031-D552-73C4-9F0BE17172F5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B7A4795-DB14-7EC5-83FD-D594FEA95358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240276BA-C072-4BF8-93B2-E4BE4DD77C7C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E64E548-E6C9-F00E-8970-13EBE3AD3A57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 dirty="0"/>
            </a:p>
          </p:txBody>
        </p:sp>
      </p:grpSp>
      <p:grpSp>
        <p:nvGrpSpPr>
          <p:cNvPr id="88" name="Cells (WL1)">
            <a:extLst>
              <a:ext uri="{FF2B5EF4-FFF2-40B4-BE49-F238E27FC236}">
                <a16:creationId xmlns:a16="http://schemas.microsoft.com/office/drawing/2014/main" id="{B3332311-C9FC-DF46-FADF-B0C48E5A29D5}"/>
              </a:ext>
            </a:extLst>
          </p:cNvPr>
          <p:cNvGrpSpPr/>
          <p:nvPr/>
        </p:nvGrpSpPr>
        <p:grpSpPr>
          <a:xfrm>
            <a:off x="2011400" y="4577168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4E7E973-0872-FC63-3DE8-F6B7975D5ED2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3927F4FF-4E6C-58B1-98B3-324A07A07A78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5D44C85A-90F1-D048-1855-4889AA0E549F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D29B39A9-41B3-655C-7E88-354278580119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</p:grpSp>
      <p:grpSp>
        <p:nvGrpSpPr>
          <p:cNvPr id="93" name="BL0">
            <a:extLst>
              <a:ext uri="{FF2B5EF4-FFF2-40B4-BE49-F238E27FC236}">
                <a16:creationId xmlns:a16="http://schemas.microsoft.com/office/drawing/2014/main" id="{AF6D62BF-386F-2EC5-68AE-EB593375154A}"/>
              </a:ext>
            </a:extLst>
          </p:cNvPr>
          <p:cNvGrpSpPr/>
          <p:nvPr/>
        </p:nvGrpSpPr>
        <p:grpSpPr>
          <a:xfrm>
            <a:off x="2300683" y="2851116"/>
            <a:ext cx="710220" cy="3021035"/>
            <a:chOff x="4947683" y="1963737"/>
            <a:chExt cx="710220" cy="3021035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08B7EB3-0CCF-A0E1-C0CA-47DAE904453F}"/>
                </a:ext>
              </a:extLst>
            </p:cNvPr>
            <p:cNvSpPr txBox="1"/>
            <p:nvPr/>
          </p:nvSpPr>
          <p:spPr>
            <a:xfrm>
              <a:off x="5006763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  <p:grpSp>
          <p:nvGrpSpPr>
            <p:cNvPr id="95" name="BL0">
              <a:extLst>
                <a:ext uri="{FF2B5EF4-FFF2-40B4-BE49-F238E27FC236}">
                  <a16:creationId xmlns:a16="http://schemas.microsoft.com/office/drawing/2014/main" id="{208FB9A9-F66B-0222-63AE-C2A9C4315F26}"/>
                </a:ext>
              </a:extLst>
            </p:cNvPr>
            <p:cNvGrpSpPr/>
            <p:nvPr/>
          </p:nvGrpSpPr>
          <p:grpSpPr>
            <a:xfrm>
              <a:off x="4947683" y="2324911"/>
              <a:ext cx="386687" cy="2659861"/>
              <a:chOff x="4947683" y="2324911"/>
              <a:chExt cx="386687" cy="2659861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649A1F16-3BF4-3B81-D3FE-342426ECB8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4370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F32421BA-D150-8DB4-7E70-7ECBDA4AA8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768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BL1">
            <a:extLst>
              <a:ext uri="{FF2B5EF4-FFF2-40B4-BE49-F238E27FC236}">
                <a16:creationId xmlns:a16="http://schemas.microsoft.com/office/drawing/2014/main" id="{7E7F06C2-EBD3-4A00-483C-68BAC51B0FBD}"/>
              </a:ext>
            </a:extLst>
          </p:cNvPr>
          <p:cNvGrpSpPr/>
          <p:nvPr/>
        </p:nvGrpSpPr>
        <p:grpSpPr>
          <a:xfrm>
            <a:off x="3062313" y="2851116"/>
            <a:ext cx="731940" cy="3021035"/>
            <a:chOff x="5709313" y="1963737"/>
            <a:chExt cx="731940" cy="3021035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0F28637-3487-02C1-A277-E849D36ED3BC}"/>
                </a:ext>
              </a:extLst>
            </p:cNvPr>
            <p:cNvSpPr txBox="1"/>
            <p:nvPr/>
          </p:nvSpPr>
          <p:spPr>
            <a:xfrm>
              <a:off x="5764465" y="1963737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b="1" dirty="0">
                  <a:solidFill>
                    <a:srgbClr val="F1A226"/>
                  </a:solidFill>
                  <a:latin typeface="Cambria" panose="02040503050406030204" pitchFamily="18" charset="0"/>
                </a:rPr>
                <a:t>BL</a:t>
              </a:r>
              <a:r>
                <a:rPr lang="en-KR" sz="2400" b="1" baseline="-25000" dirty="0">
                  <a:solidFill>
                    <a:srgbClr val="F1A226"/>
                  </a:solidFill>
                  <a:latin typeface="Cambria" panose="02040503050406030204" pitchFamily="18" charset="0"/>
                </a:rPr>
                <a:t>1</a:t>
              </a:r>
            </a:p>
          </p:txBody>
        </p:sp>
        <p:grpSp>
          <p:nvGrpSpPr>
            <p:cNvPr id="100" name="BL1">
              <a:extLst>
                <a:ext uri="{FF2B5EF4-FFF2-40B4-BE49-F238E27FC236}">
                  <a16:creationId xmlns:a16="http://schemas.microsoft.com/office/drawing/2014/main" id="{2DCAEC03-C40E-C430-55FC-F116CB3408E9}"/>
                </a:ext>
              </a:extLst>
            </p:cNvPr>
            <p:cNvGrpSpPr/>
            <p:nvPr/>
          </p:nvGrpSpPr>
          <p:grpSpPr>
            <a:xfrm>
              <a:off x="5709313" y="2324911"/>
              <a:ext cx="390230" cy="2659861"/>
              <a:chOff x="5709313" y="2324911"/>
              <a:chExt cx="390230" cy="2659861"/>
            </a:xfrm>
          </p:grpSpPr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4C5C1A6-838D-4D5D-BFDC-8155246B60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9543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0614F5C2-13F7-4900-9AD5-AD3313915C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0931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BL2">
            <a:extLst>
              <a:ext uri="{FF2B5EF4-FFF2-40B4-BE49-F238E27FC236}">
                <a16:creationId xmlns:a16="http://schemas.microsoft.com/office/drawing/2014/main" id="{B697AA0C-9ED5-02A6-87D0-0A8BF6AE59BB}"/>
              </a:ext>
            </a:extLst>
          </p:cNvPr>
          <p:cNvGrpSpPr/>
          <p:nvPr/>
        </p:nvGrpSpPr>
        <p:grpSpPr>
          <a:xfrm>
            <a:off x="3833762" y="2851116"/>
            <a:ext cx="711615" cy="3021035"/>
            <a:chOff x="6480762" y="1963737"/>
            <a:chExt cx="711615" cy="3021035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DF31703-621E-9C8A-2EE3-467D90DC3C43}"/>
                </a:ext>
              </a:extLst>
            </p:cNvPr>
            <p:cNvSpPr txBox="1"/>
            <p:nvPr/>
          </p:nvSpPr>
          <p:spPr>
            <a:xfrm>
              <a:off x="6541237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2</a:t>
              </a:r>
            </a:p>
          </p:txBody>
        </p:sp>
        <p:grpSp>
          <p:nvGrpSpPr>
            <p:cNvPr id="105" name="BL2">
              <a:extLst>
                <a:ext uri="{FF2B5EF4-FFF2-40B4-BE49-F238E27FC236}">
                  <a16:creationId xmlns:a16="http://schemas.microsoft.com/office/drawing/2014/main" id="{39B84FF3-5B0C-F58A-DEA7-6DFF6A2A170C}"/>
                </a:ext>
              </a:extLst>
            </p:cNvPr>
            <p:cNvGrpSpPr/>
            <p:nvPr/>
          </p:nvGrpSpPr>
          <p:grpSpPr>
            <a:xfrm>
              <a:off x="6480762" y="2324911"/>
              <a:ext cx="386687" cy="2659861"/>
              <a:chOff x="6480762" y="2324911"/>
              <a:chExt cx="386687" cy="2659861"/>
            </a:xfrm>
          </p:grpSpPr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66FE65A4-9048-FDF9-0A25-ED9FCFC61B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67449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10CBD022-3A15-9EA6-65E9-7971E847BC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076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BL3">
            <a:extLst>
              <a:ext uri="{FF2B5EF4-FFF2-40B4-BE49-F238E27FC236}">
                <a16:creationId xmlns:a16="http://schemas.microsoft.com/office/drawing/2014/main" id="{5C7087B6-3334-ABDC-546F-3A2DAF2CF051}"/>
              </a:ext>
            </a:extLst>
          </p:cNvPr>
          <p:cNvGrpSpPr/>
          <p:nvPr/>
        </p:nvGrpSpPr>
        <p:grpSpPr>
          <a:xfrm>
            <a:off x="4604402" y="2851116"/>
            <a:ext cx="730104" cy="3021035"/>
            <a:chOff x="7251402" y="1963737"/>
            <a:chExt cx="730104" cy="3021035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3DC0C074-0A66-FE0B-A0E6-AB50A801F5A6}"/>
                </a:ext>
              </a:extLst>
            </p:cNvPr>
            <p:cNvSpPr txBox="1"/>
            <p:nvPr/>
          </p:nvSpPr>
          <p:spPr>
            <a:xfrm>
              <a:off x="7304718" y="1963737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b="1" dirty="0">
                  <a:solidFill>
                    <a:srgbClr val="F1A226"/>
                  </a:solidFill>
                  <a:latin typeface="Cambria" panose="02040503050406030204" pitchFamily="18" charset="0"/>
                </a:rPr>
                <a:t>BL</a:t>
              </a:r>
              <a:r>
                <a:rPr lang="en-KR" sz="2400" b="1" baseline="-25000" dirty="0">
                  <a:solidFill>
                    <a:srgbClr val="F1A226"/>
                  </a:solidFill>
                  <a:latin typeface="Cambria" panose="02040503050406030204" pitchFamily="18" charset="0"/>
                </a:rPr>
                <a:t>3</a:t>
              </a:r>
            </a:p>
          </p:txBody>
        </p:sp>
        <p:grpSp>
          <p:nvGrpSpPr>
            <p:cNvPr id="110" name="BL3">
              <a:extLst>
                <a:ext uri="{FF2B5EF4-FFF2-40B4-BE49-F238E27FC236}">
                  <a16:creationId xmlns:a16="http://schemas.microsoft.com/office/drawing/2014/main" id="{73C4F4BE-BBB6-6E14-CA9C-34733E66EB06}"/>
                </a:ext>
              </a:extLst>
            </p:cNvPr>
            <p:cNvGrpSpPr/>
            <p:nvPr/>
          </p:nvGrpSpPr>
          <p:grpSpPr>
            <a:xfrm>
              <a:off x="7251402" y="2324911"/>
              <a:ext cx="391710" cy="2659861"/>
              <a:chOff x="7251402" y="2324911"/>
              <a:chExt cx="391710" cy="2659861"/>
            </a:xfrm>
          </p:grpSpPr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BF39626-DFAA-5569-3878-5B3CAE5F9D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3112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0013D7B9-437D-8D82-41EB-F3C90BC9BA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140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1A6CC2C9-DD88-52C5-07AA-27435CF853A8}"/>
              </a:ext>
            </a:extLst>
          </p:cNvPr>
          <p:cNvSpPr/>
          <p:nvPr/>
        </p:nvSpPr>
        <p:spPr>
          <a:xfrm>
            <a:off x="1712368" y="3340468"/>
            <a:ext cx="3680713" cy="2300572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14" name="Freeform 113">
            <a:extLst>
              <a:ext uri="{FF2B5EF4-FFF2-40B4-BE49-F238E27FC236}">
                <a16:creationId xmlns:a16="http://schemas.microsoft.com/office/drawing/2014/main" id="{0E447168-8B86-7E5F-6975-01EA6FF9D844}"/>
              </a:ext>
            </a:extLst>
          </p:cNvPr>
          <p:cNvSpPr/>
          <p:nvPr/>
        </p:nvSpPr>
        <p:spPr>
          <a:xfrm>
            <a:off x="2820193" y="4058794"/>
            <a:ext cx="499260" cy="144052"/>
          </a:xfrm>
          <a:custGeom>
            <a:avLst/>
            <a:gdLst>
              <a:gd name="connsiteX0" fmla="*/ 0 w 499260"/>
              <a:gd name="connsiteY0" fmla="*/ 0 h 144052"/>
              <a:gd name="connsiteX1" fmla="*/ 499260 w 499260"/>
              <a:gd name="connsiteY1" fmla="*/ 0 h 144052"/>
              <a:gd name="connsiteX2" fmla="*/ 490619 w 499260"/>
              <a:gd name="connsiteY2" fmla="*/ 15919 h 144052"/>
              <a:gd name="connsiteX3" fmla="*/ 249630 w 499260"/>
              <a:gd name="connsiteY3" fmla="*/ 144052 h 144052"/>
              <a:gd name="connsiteX4" fmla="*/ 8641 w 499260"/>
              <a:gd name="connsiteY4" fmla="*/ 15919 h 1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60" h="144052">
                <a:moveTo>
                  <a:pt x="0" y="0"/>
                </a:moveTo>
                <a:lnTo>
                  <a:pt x="499260" y="0"/>
                </a:lnTo>
                <a:lnTo>
                  <a:pt x="490619" y="15919"/>
                </a:lnTo>
                <a:cubicBezTo>
                  <a:pt x="438392" y="93226"/>
                  <a:pt x="349947" y="144052"/>
                  <a:pt x="249630" y="144052"/>
                </a:cubicBezTo>
                <a:cubicBezTo>
                  <a:pt x="149313" y="144052"/>
                  <a:pt x="60868" y="93226"/>
                  <a:pt x="8641" y="1591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B000368C-F7AF-DFD8-098B-BD0B5A526A74}"/>
              </a:ext>
            </a:extLst>
          </p:cNvPr>
          <p:cNvSpPr/>
          <p:nvPr/>
        </p:nvSpPr>
        <p:spPr>
          <a:xfrm>
            <a:off x="4352412" y="5003614"/>
            <a:ext cx="509225" cy="153232"/>
          </a:xfrm>
          <a:custGeom>
            <a:avLst/>
            <a:gdLst>
              <a:gd name="connsiteX0" fmla="*/ 0 w 509225"/>
              <a:gd name="connsiteY0" fmla="*/ 0 h 153232"/>
              <a:gd name="connsiteX1" fmla="*/ 509225 w 509225"/>
              <a:gd name="connsiteY1" fmla="*/ 0 h 153232"/>
              <a:gd name="connsiteX2" fmla="*/ 495601 w 509225"/>
              <a:gd name="connsiteY2" fmla="*/ 25099 h 153232"/>
              <a:gd name="connsiteX3" fmla="*/ 254612 w 509225"/>
              <a:gd name="connsiteY3" fmla="*/ 153232 h 153232"/>
              <a:gd name="connsiteX4" fmla="*/ 13623 w 509225"/>
              <a:gd name="connsiteY4" fmla="*/ 25099 h 15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225" h="153232">
                <a:moveTo>
                  <a:pt x="0" y="0"/>
                </a:moveTo>
                <a:lnTo>
                  <a:pt x="509225" y="0"/>
                </a:lnTo>
                <a:lnTo>
                  <a:pt x="495601" y="25099"/>
                </a:lnTo>
                <a:cubicBezTo>
                  <a:pt x="443375" y="102406"/>
                  <a:pt x="354929" y="153232"/>
                  <a:pt x="254612" y="153232"/>
                </a:cubicBezTo>
                <a:cubicBezTo>
                  <a:pt x="154295" y="153232"/>
                  <a:pt x="65850" y="102406"/>
                  <a:pt x="13623" y="2509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/>
          </a:p>
        </p:txBody>
      </p:sp>
      <p:sp>
        <p:nvSpPr>
          <p:cNvPr id="116" name="Freeform 115">
            <a:extLst>
              <a:ext uri="{FF2B5EF4-FFF2-40B4-BE49-F238E27FC236}">
                <a16:creationId xmlns:a16="http://schemas.microsoft.com/office/drawing/2014/main" id="{A5F30205-9CB3-46A2-03D5-E75B48EC3856}"/>
              </a:ext>
            </a:extLst>
          </p:cNvPr>
          <p:cNvSpPr/>
          <p:nvPr/>
        </p:nvSpPr>
        <p:spPr>
          <a:xfrm>
            <a:off x="4357393" y="4058794"/>
            <a:ext cx="499260" cy="144052"/>
          </a:xfrm>
          <a:custGeom>
            <a:avLst/>
            <a:gdLst>
              <a:gd name="connsiteX0" fmla="*/ 0 w 499260"/>
              <a:gd name="connsiteY0" fmla="*/ 0 h 144052"/>
              <a:gd name="connsiteX1" fmla="*/ 499260 w 499260"/>
              <a:gd name="connsiteY1" fmla="*/ 0 h 144052"/>
              <a:gd name="connsiteX2" fmla="*/ 490620 w 499260"/>
              <a:gd name="connsiteY2" fmla="*/ 15919 h 144052"/>
              <a:gd name="connsiteX3" fmla="*/ 249630 w 499260"/>
              <a:gd name="connsiteY3" fmla="*/ 144052 h 144052"/>
              <a:gd name="connsiteX4" fmla="*/ 8641 w 499260"/>
              <a:gd name="connsiteY4" fmla="*/ 15919 h 1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60" h="144052">
                <a:moveTo>
                  <a:pt x="0" y="0"/>
                </a:moveTo>
                <a:lnTo>
                  <a:pt x="499260" y="0"/>
                </a:lnTo>
                <a:lnTo>
                  <a:pt x="490620" y="15919"/>
                </a:lnTo>
                <a:cubicBezTo>
                  <a:pt x="438393" y="93226"/>
                  <a:pt x="349947" y="144052"/>
                  <a:pt x="249630" y="144052"/>
                </a:cubicBezTo>
                <a:cubicBezTo>
                  <a:pt x="149313" y="144052"/>
                  <a:pt x="60868" y="93226"/>
                  <a:pt x="8641" y="1591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72E6BA37-A5B7-5ED2-1C12-30345006BF43}"/>
              </a:ext>
            </a:extLst>
          </p:cNvPr>
          <p:cNvSpPr/>
          <p:nvPr/>
        </p:nvSpPr>
        <p:spPr>
          <a:xfrm>
            <a:off x="2778200" y="3623379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73640C1-C833-7C57-547D-539329D0A337}"/>
              </a:ext>
            </a:extLst>
          </p:cNvPr>
          <p:cNvSpPr/>
          <p:nvPr/>
        </p:nvSpPr>
        <p:spPr>
          <a:xfrm>
            <a:off x="4315400" y="3623379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83E325CC-853E-0103-002A-2C5E5F9B3D0E}"/>
              </a:ext>
            </a:extLst>
          </p:cNvPr>
          <p:cNvSpPr/>
          <p:nvPr/>
        </p:nvSpPr>
        <p:spPr>
          <a:xfrm>
            <a:off x="4315400" y="4577379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BFCCF8F-DD26-B76D-E72D-CE9E66D3FD43}"/>
              </a:ext>
            </a:extLst>
          </p:cNvPr>
          <p:cNvCxnSpPr>
            <a:cxnSpLocks/>
          </p:cNvCxnSpPr>
          <p:nvPr/>
        </p:nvCxnSpPr>
        <p:spPr>
          <a:xfrm>
            <a:off x="6719380" y="3659277"/>
            <a:ext cx="0" cy="1705641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DF8051C1-BF64-13A5-E22F-3C6F92095129}"/>
              </a:ext>
            </a:extLst>
          </p:cNvPr>
          <p:cNvCxnSpPr>
            <a:cxnSpLocks/>
          </p:cNvCxnSpPr>
          <p:nvPr/>
        </p:nvCxnSpPr>
        <p:spPr>
          <a:xfrm flipH="1">
            <a:off x="6719380" y="5357776"/>
            <a:ext cx="4694830" cy="0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First EP step">
            <a:extLst>
              <a:ext uri="{FF2B5EF4-FFF2-40B4-BE49-F238E27FC236}">
                <a16:creationId xmlns:a16="http://schemas.microsoft.com/office/drawing/2014/main" id="{7A2E346E-2A1A-2E7A-3800-9AAC43857921}"/>
              </a:ext>
            </a:extLst>
          </p:cNvPr>
          <p:cNvSpPr/>
          <p:nvPr/>
        </p:nvSpPr>
        <p:spPr>
          <a:xfrm>
            <a:off x="7183404" y="4637776"/>
            <a:ext cx="1260000" cy="720000"/>
          </a:xfrm>
          <a:prstGeom prst="rect">
            <a:avLst/>
          </a:prstGeom>
          <a:solidFill>
            <a:srgbClr val="298C8C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35A7FD21-0CA2-458F-D237-8D3642BA7F1D}"/>
              </a:ext>
            </a:extLst>
          </p:cNvPr>
          <p:cNvSpPr/>
          <p:nvPr/>
        </p:nvSpPr>
        <p:spPr>
          <a:xfrm>
            <a:off x="8708354" y="5052077"/>
            <a:ext cx="308848" cy="305699"/>
          </a:xfrm>
          <a:prstGeom prst="rect">
            <a:avLst/>
          </a:prstGeom>
          <a:solidFill>
            <a:srgbClr val="F1A226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C6E6975-3541-A44E-DF84-056360EAFFBD}"/>
              </a:ext>
            </a:extLst>
          </p:cNvPr>
          <p:cNvSpPr txBox="1"/>
          <p:nvPr/>
        </p:nvSpPr>
        <p:spPr>
          <a:xfrm rot="16200000">
            <a:off x="5915610" y="4281265"/>
            <a:ext cx="11542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Voltage</a:t>
            </a:r>
          </a:p>
        </p:txBody>
      </p:sp>
      <p:cxnSp>
        <p:nvCxnSpPr>
          <p:cNvPr id="125" name="Straight Arrow Connector 124">
            <a:extLst>
              <a:ext uri="{FF2B5EF4-FFF2-40B4-BE49-F238E27FC236}">
                <a16:creationId xmlns:a16="http://schemas.microsoft.com/office/drawing/2014/main" id="{A56B4A16-1E23-E125-18B1-1EB4B7C22732}"/>
              </a:ext>
            </a:extLst>
          </p:cNvPr>
          <p:cNvCxnSpPr>
            <a:cxnSpLocks/>
          </p:cNvCxnSpPr>
          <p:nvPr/>
        </p:nvCxnSpPr>
        <p:spPr>
          <a:xfrm>
            <a:off x="7184666" y="5482301"/>
            <a:ext cx="12600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0601E17E-EEAD-8180-B675-F17FF06490E4}"/>
                  </a:ext>
                </a:extLst>
              </p:cNvPr>
              <p:cNvSpPr txBox="1"/>
              <p:nvPr/>
            </p:nvSpPr>
            <p:spPr>
              <a:xfrm>
                <a:off x="6899957" y="5495274"/>
                <a:ext cx="1821204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KR" sz="2400" dirty="0">
                    <a:latin typeface="Cambria" panose="02040503050406030204" pitchFamily="18" charset="0"/>
                  </a:rPr>
                  <a:t>tEP = 3.5 </a:t>
                </a:r>
                <a14:m>
                  <m:oMath xmlns:m="http://schemas.openxmlformats.org/officeDocument/2006/math">
                    <m:r>
                      <a:rPr lang="en-KR" sz="2400" i="1" dirty="0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KR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0601E17E-EEAD-8180-B675-F17FF0649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957" y="5495274"/>
                <a:ext cx="1821204" cy="461665"/>
              </a:xfrm>
              <a:prstGeom prst="rect">
                <a:avLst/>
              </a:prstGeom>
              <a:blipFill>
                <a:blip r:embed="rId3"/>
                <a:stretch>
                  <a:fillRect l="-4861" t="-8108" b="-29730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78FE604C-0CC2-EBAC-9AB9-09EDDDD40448}"/>
              </a:ext>
            </a:extLst>
          </p:cNvPr>
          <p:cNvCxnSpPr/>
          <p:nvPr/>
        </p:nvCxnSpPr>
        <p:spPr>
          <a:xfrm flipH="1">
            <a:off x="6719380" y="4637776"/>
            <a:ext cx="464024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>
            <a:extLst>
              <a:ext uri="{FF2B5EF4-FFF2-40B4-BE49-F238E27FC236}">
                <a16:creationId xmlns:a16="http://schemas.microsoft.com/office/drawing/2014/main" id="{7D082BE5-22C0-B17F-9AC7-33332DF96001}"/>
              </a:ext>
            </a:extLst>
          </p:cNvPr>
          <p:cNvCxnSpPr>
            <a:cxnSpLocks/>
            <a:stCxn id="129" idx="1"/>
          </p:cNvCxnSpPr>
          <p:nvPr/>
        </p:nvCxnSpPr>
        <p:spPr>
          <a:xfrm flipH="1">
            <a:off x="6719380" y="4357155"/>
            <a:ext cx="354071" cy="28014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87C8CF81-86DA-3280-84DC-91DAB64A5741}"/>
                  </a:ext>
                </a:extLst>
              </p:cNvPr>
              <p:cNvSpPr txBox="1"/>
              <p:nvPr/>
            </p:nvSpPr>
            <p:spPr>
              <a:xfrm>
                <a:off x="7073451" y="4130586"/>
                <a:ext cx="980076" cy="45313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KR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KR" sz="2400" baseline="-25000" dirty="0">
                    <a:latin typeface="Cambria" panose="02040503050406030204" pitchFamily="18" charset="0"/>
                  </a:rPr>
                  <a:t>ERASE</a:t>
                </a:r>
              </a:p>
            </p:txBody>
          </p:sp>
        </mc:Choice>
        <mc:Fallback xmlns="">
          <p:sp>
            <p:nvSpPr>
              <p:cNvPr id="129" name="TextBox 128">
                <a:extLst>
                  <a:ext uri="{FF2B5EF4-FFF2-40B4-BE49-F238E27FC236}">
                    <a16:creationId xmlns:a16="http://schemas.microsoft.com/office/drawing/2014/main" id="{87C8CF81-86DA-3280-84DC-91DAB64A57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451" y="4130586"/>
                <a:ext cx="980076" cy="453137"/>
              </a:xfrm>
              <a:prstGeom prst="rect">
                <a:avLst/>
              </a:prstGeom>
              <a:blipFill>
                <a:blip r:embed="rId4"/>
                <a:stretch>
                  <a:fillRect r="-2532" b="-27778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" name="TextBox 132">
            <a:extLst>
              <a:ext uri="{FF2B5EF4-FFF2-40B4-BE49-F238E27FC236}">
                <a16:creationId xmlns:a16="http://schemas.microsoft.com/office/drawing/2014/main" id="{07F6B7D4-B046-B600-DE4B-6D2D50262871}"/>
              </a:ext>
            </a:extLst>
          </p:cNvPr>
          <p:cNvSpPr txBox="1"/>
          <p:nvPr/>
        </p:nvSpPr>
        <p:spPr>
          <a:xfrm>
            <a:off x="10625005" y="5357682"/>
            <a:ext cx="8595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Time</a:t>
            </a:r>
          </a:p>
        </p:txBody>
      </p:sp>
      <p:sp>
        <p:nvSpPr>
          <p:cNvPr id="5" name="Rounded Rectangle 4" hidden="1">
            <a:extLst>
              <a:ext uri="{FF2B5EF4-FFF2-40B4-BE49-F238E27FC236}">
                <a16:creationId xmlns:a16="http://schemas.microsoft.com/office/drawing/2014/main" id="{4D096A7F-D221-D737-71E5-482C20B6942B}"/>
              </a:ext>
            </a:extLst>
          </p:cNvPr>
          <p:cNvSpPr/>
          <p:nvPr/>
        </p:nvSpPr>
        <p:spPr>
          <a:xfrm>
            <a:off x="1713600" y="3340800"/>
            <a:ext cx="3680713" cy="2300572"/>
          </a:xfrm>
          <a:prstGeom prst="roundRect">
            <a:avLst/>
          </a:prstGeom>
          <a:ln w="50800">
            <a:solidFill>
              <a:srgbClr val="F1A2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A70B608-C68B-68CB-59D0-FA65A92C7DE9}"/>
              </a:ext>
            </a:extLst>
          </p:cNvPr>
          <p:cNvGrpSpPr/>
          <p:nvPr/>
        </p:nvGrpSpPr>
        <p:grpSpPr>
          <a:xfrm>
            <a:off x="4316400" y="3212643"/>
            <a:ext cx="689070" cy="2659861"/>
            <a:chOff x="4316400" y="3212643"/>
            <a:chExt cx="689070" cy="2659861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D5E0BD16-0249-C035-57FE-A4293048BE2A}"/>
                </a:ext>
              </a:extLst>
            </p:cNvPr>
            <p:cNvGrpSpPr/>
            <p:nvPr/>
          </p:nvGrpSpPr>
          <p:grpSpPr>
            <a:xfrm>
              <a:off x="4604402" y="3212643"/>
              <a:ext cx="401068" cy="2659861"/>
              <a:chOff x="4604402" y="3212643"/>
              <a:chExt cx="401068" cy="2659861"/>
            </a:xfrm>
          </p:grpSpPr>
          <p:cxnSp>
            <p:nvCxnSpPr>
              <p:cNvPr id="7" name="Straight Connector 6">
                <a:extLst>
                  <a:ext uri="{FF2B5EF4-FFF2-40B4-BE49-F238E27FC236}">
                    <a16:creationId xmlns:a16="http://schemas.microsoft.com/office/drawing/2014/main" id="{D51897D6-EE9C-27BF-FF5A-576FB64CBC4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05470" y="3212643"/>
                <a:ext cx="0" cy="2659861"/>
              </a:xfrm>
              <a:prstGeom prst="line">
                <a:avLst/>
              </a:prstGeom>
              <a:ln w="50800">
                <a:solidFill>
                  <a:srgbClr val="F1A22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FC52BB01-4EEB-01B9-6B22-58FAC71FDE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04402" y="3444312"/>
                <a:ext cx="386687" cy="0"/>
              </a:xfrm>
              <a:prstGeom prst="line">
                <a:avLst/>
              </a:prstGeom>
              <a:ln w="50800">
                <a:solidFill>
                  <a:srgbClr val="F1A22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8588A40-FD67-71C8-3C78-B83F86F0F384}"/>
                  </a:ext>
                </a:extLst>
              </p:cNvPr>
              <p:cNvCxnSpPr>
                <a:cxnSpLocks/>
                <a:stCxn id="115" idx="3"/>
              </p:cNvCxnSpPr>
              <p:nvPr/>
            </p:nvCxnSpPr>
            <p:spPr>
              <a:xfrm flipH="1">
                <a:off x="4604402" y="5156846"/>
                <a:ext cx="2622" cy="431668"/>
              </a:xfrm>
              <a:prstGeom prst="line">
                <a:avLst/>
              </a:prstGeom>
              <a:ln w="50800">
                <a:solidFill>
                  <a:srgbClr val="F1A22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F644AABA-B75D-F672-2357-DFC96120D745}"/>
                  </a:ext>
                </a:extLst>
              </p:cNvPr>
              <p:cNvCxnSpPr>
                <a:cxnSpLocks/>
                <a:stCxn id="21" idx="4"/>
                <a:endCxn id="22" idx="0"/>
              </p:cNvCxnSpPr>
              <p:nvPr/>
            </p:nvCxnSpPr>
            <p:spPr>
              <a:xfrm>
                <a:off x="4607023" y="4202846"/>
                <a:ext cx="0" cy="372754"/>
              </a:xfrm>
              <a:prstGeom prst="line">
                <a:avLst/>
              </a:prstGeom>
              <a:ln w="50800">
                <a:solidFill>
                  <a:srgbClr val="F1A226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EED544D5-C5CF-3C96-AED4-18D796BF6690}"/>
                  </a:ext>
                </a:extLst>
              </p:cNvPr>
              <p:cNvCxnSpPr>
                <a:cxnSpLocks/>
                <a:endCxn id="21" idx="0"/>
              </p:cNvCxnSpPr>
              <p:nvPr/>
            </p:nvCxnSpPr>
            <p:spPr>
              <a:xfrm>
                <a:off x="4607023" y="3429000"/>
                <a:ext cx="0" cy="192600"/>
              </a:xfrm>
              <a:prstGeom prst="line">
                <a:avLst/>
              </a:prstGeom>
              <a:ln w="50800">
                <a:solidFill>
                  <a:srgbClr val="F1A226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E7B23F7-2457-343B-24BC-95BA5C6D30E8}"/>
                </a:ext>
              </a:extLst>
            </p:cNvPr>
            <p:cNvSpPr/>
            <p:nvPr/>
          </p:nvSpPr>
          <p:spPr>
            <a:xfrm>
              <a:off x="4316400" y="3621600"/>
              <a:ext cx="581246" cy="581246"/>
            </a:xfrm>
            <a:prstGeom prst="ellipse">
              <a:avLst/>
            </a:prstGeom>
            <a:noFill/>
            <a:ln w="50800">
              <a:solidFill>
                <a:srgbClr val="F1A22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0CEF646-DEB5-A528-0167-2B1B97F24353}"/>
                </a:ext>
              </a:extLst>
            </p:cNvPr>
            <p:cNvSpPr/>
            <p:nvPr/>
          </p:nvSpPr>
          <p:spPr>
            <a:xfrm>
              <a:off x="4316400" y="4575600"/>
              <a:ext cx="581246" cy="581246"/>
            </a:xfrm>
            <a:prstGeom prst="ellipse">
              <a:avLst/>
            </a:prstGeom>
            <a:noFill/>
            <a:ln w="50800">
              <a:solidFill>
                <a:srgbClr val="F1A22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D8E5EC7-8CF9-C889-C8DE-769FFCEE337A}"/>
              </a:ext>
            </a:extLst>
          </p:cNvPr>
          <p:cNvGrpSpPr/>
          <p:nvPr/>
        </p:nvGrpSpPr>
        <p:grpSpPr>
          <a:xfrm>
            <a:off x="2776245" y="3212643"/>
            <a:ext cx="689070" cy="2659861"/>
            <a:chOff x="4316400" y="3212643"/>
            <a:chExt cx="689070" cy="2659861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0C570CBE-9A4B-C43C-65AD-20E0B0841C31}"/>
                </a:ext>
              </a:extLst>
            </p:cNvPr>
            <p:cNvGrpSpPr/>
            <p:nvPr/>
          </p:nvGrpSpPr>
          <p:grpSpPr>
            <a:xfrm>
              <a:off x="4604402" y="3212643"/>
              <a:ext cx="401068" cy="2659861"/>
              <a:chOff x="4604402" y="3212643"/>
              <a:chExt cx="401068" cy="2659861"/>
            </a:xfrm>
          </p:grpSpPr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69A2F6AF-A476-06F6-BE81-E759B6FC1F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05470" y="3212643"/>
                <a:ext cx="0" cy="2659861"/>
              </a:xfrm>
              <a:prstGeom prst="line">
                <a:avLst/>
              </a:prstGeom>
              <a:ln w="50800">
                <a:solidFill>
                  <a:srgbClr val="F1A22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737318EC-E8C2-2960-12CA-F31B3CD833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604402" y="3444312"/>
                <a:ext cx="386687" cy="0"/>
              </a:xfrm>
              <a:prstGeom prst="line">
                <a:avLst/>
              </a:prstGeom>
              <a:ln w="50800">
                <a:solidFill>
                  <a:srgbClr val="F1A22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C131D629-D59B-9FFE-8B2E-40D6861F536E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604402" y="5156846"/>
                <a:ext cx="2622" cy="431668"/>
              </a:xfrm>
              <a:prstGeom prst="line">
                <a:avLst/>
              </a:prstGeom>
              <a:ln w="50800">
                <a:solidFill>
                  <a:srgbClr val="F1A226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B5F3E432-D2F2-DE00-3D2C-DD9B99846D63}"/>
                  </a:ext>
                </a:extLst>
              </p:cNvPr>
              <p:cNvCxnSpPr>
                <a:cxnSpLocks/>
                <a:stCxn id="35" idx="4"/>
              </p:cNvCxnSpPr>
              <p:nvPr/>
            </p:nvCxnSpPr>
            <p:spPr>
              <a:xfrm>
                <a:off x="4607023" y="4202846"/>
                <a:ext cx="0" cy="372754"/>
              </a:xfrm>
              <a:prstGeom prst="line">
                <a:avLst/>
              </a:prstGeom>
              <a:ln w="50800">
                <a:solidFill>
                  <a:srgbClr val="F1A226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435913FB-F2AC-756B-7AA7-11FE0804C7B9}"/>
                  </a:ext>
                </a:extLst>
              </p:cNvPr>
              <p:cNvCxnSpPr>
                <a:cxnSpLocks/>
                <a:endCxn id="35" idx="0"/>
              </p:cNvCxnSpPr>
              <p:nvPr/>
            </p:nvCxnSpPr>
            <p:spPr>
              <a:xfrm>
                <a:off x="4607023" y="3429000"/>
                <a:ext cx="0" cy="192600"/>
              </a:xfrm>
              <a:prstGeom prst="line">
                <a:avLst/>
              </a:prstGeom>
              <a:ln w="50800">
                <a:solidFill>
                  <a:srgbClr val="F1A226"/>
                </a:solidFill>
                <a:tailEnd type="non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E0EE0826-551A-7056-2E4F-6F443B956C19}"/>
                </a:ext>
              </a:extLst>
            </p:cNvPr>
            <p:cNvSpPr/>
            <p:nvPr/>
          </p:nvSpPr>
          <p:spPr>
            <a:xfrm>
              <a:off x="4316400" y="3621600"/>
              <a:ext cx="581246" cy="581246"/>
            </a:xfrm>
            <a:prstGeom prst="ellipse">
              <a:avLst/>
            </a:prstGeom>
            <a:noFill/>
            <a:ln w="50800">
              <a:solidFill>
                <a:srgbClr val="F1A226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169F5C3-C4C2-8007-31A1-CB0454D516E7}"/>
              </a:ext>
            </a:extLst>
          </p:cNvPr>
          <p:cNvSpPr txBox="1"/>
          <p:nvPr/>
        </p:nvSpPr>
        <p:spPr>
          <a:xfrm>
            <a:off x="2959657" y="6072480"/>
            <a:ext cx="255929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b="1" dirty="0">
                <a:solidFill>
                  <a:srgbClr val="F1A226"/>
                </a:solidFill>
                <a:latin typeface="Cambria" panose="02040503050406030204" pitchFamily="18" charset="0"/>
              </a:rPr>
              <a:t>Fail-bit count = 2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E45EDE7-8E76-CAE9-E97E-F5218B4B020A}"/>
              </a:ext>
            </a:extLst>
          </p:cNvPr>
          <p:cNvCxnSpPr>
            <a:cxnSpLocks/>
            <a:endCxn id="6" idx="0"/>
          </p:cNvCxnSpPr>
          <p:nvPr/>
        </p:nvCxnSpPr>
        <p:spPr>
          <a:xfrm>
            <a:off x="3465315" y="5860630"/>
            <a:ext cx="773988" cy="21185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2E58F25-8699-E4D2-2853-7FD7F017E781}"/>
              </a:ext>
            </a:extLst>
          </p:cNvPr>
          <p:cNvCxnSpPr>
            <a:cxnSpLocks/>
            <a:endCxn id="6" idx="0"/>
          </p:cNvCxnSpPr>
          <p:nvPr/>
        </p:nvCxnSpPr>
        <p:spPr>
          <a:xfrm flipH="1">
            <a:off x="4239303" y="5860630"/>
            <a:ext cx="751786" cy="211850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54156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cond erase pulse">
            <a:extLst>
              <a:ext uri="{FF2B5EF4-FFF2-40B4-BE49-F238E27FC236}">
                <a16:creationId xmlns:a16="http://schemas.microsoft.com/office/drawing/2014/main" id="{F507441F-FDDF-B22F-2285-40A9754680CC}"/>
              </a:ext>
            </a:extLst>
          </p:cNvPr>
          <p:cNvSpPr/>
          <p:nvPr/>
        </p:nvSpPr>
        <p:spPr>
          <a:xfrm>
            <a:off x="9280800" y="4096800"/>
            <a:ext cx="1260000" cy="12600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E230A-F979-3E6D-69B4-6A8478D61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Fail-Bit-Count-Based ER. Latency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70941-6811-7F82-991B-3889F37C6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R" dirty="0"/>
              <a:t>FELP predicts latency based on the 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fail-bit count</a:t>
            </a:r>
          </a:p>
          <a:p>
            <a:pPr lvl="1"/>
            <a:r>
              <a:rPr lang="en-KR" dirty="0">
                <a:latin typeface="Aptos" panose="020B0004020202020204" pitchFamily="34" charset="0"/>
              </a:rPr>
              <a:t>Verify read counts the number of 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un-erased bitlines (fail-bits)</a:t>
            </a:r>
          </a:p>
          <a:p>
            <a:pPr lvl="1"/>
            <a:r>
              <a:rPr lang="en-KR" dirty="0">
                <a:latin typeface="Aptos" panose="020B0004020202020204" pitchFamily="34" charset="0"/>
              </a:rPr>
              <a:t>Initution: </a:t>
            </a:r>
            <a:r>
              <a:rPr lang="en-US" b="1" dirty="0">
                <a:solidFill>
                  <a:srgbClr val="6F47E5"/>
                </a:solidFill>
                <a:latin typeface="Aptos SemiBold" panose="020B0004020202020204" pitchFamily="34" charset="0"/>
              </a:rPr>
              <a:t>T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he lower </a:t>
            </a:r>
            <a:r>
              <a:rPr lang="en-KR" dirty="0">
                <a:latin typeface="Aptos" panose="020B0004020202020204" pitchFamily="34" charset="0"/>
              </a:rPr>
              <a:t>the fail-bit count,</a:t>
            </a:r>
            <a:r>
              <a:rPr lang="en-KR" dirty="0">
                <a:solidFill>
                  <a:srgbClr val="6F47E5"/>
                </a:solidFill>
                <a:latin typeface="Aptos" panose="020B0004020202020204" pitchFamily="34" charset="0"/>
              </a:rPr>
              <a:t> 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the lower </a:t>
            </a:r>
            <a:r>
              <a:rPr lang="en-KR" dirty="0">
                <a:latin typeface="Aptos" panose="020B0004020202020204" pitchFamily="34" charset="0"/>
              </a:rPr>
              <a:t>the latency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07425-B970-FC57-296F-BA6761056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20</a:t>
            </a:r>
          </a:p>
        </p:txBody>
      </p:sp>
      <p:grpSp>
        <p:nvGrpSpPr>
          <p:cNvPr id="41" name="WL0">
            <a:extLst>
              <a:ext uri="{FF2B5EF4-FFF2-40B4-BE49-F238E27FC236}">
                <a16:creationId xmlns:a16="http://schemas.microsoft.com/office/drawing/2014/main" id="{F0F8054C-B740-5BD2-4E94-6154BBA6DDC0}"/>
              </a:ext>
            </a:extLst>
          </p:cNvPr>
          <p:cNvGrpSpPr/>
          <p:nvPr/>
        </p:nvGrpSpPr>
        <p:grpSpPr>
          <a:xfrm>
            <a:off x="577217" y="3728302"/>
            <a:ext cx="5106983" cy="461665"/>
            <a:chOff x="3224217" y="3244334"/>
            <a:chExt cx="5106983" cy="461665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E1401FA-9042-942D-165F-FA12199337AD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3429000"/>
              <a:ext cx="43252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7BAC2E9-4A1B-BF8E-0061-A834DDB26286}"/>
                </a:ext>
              </a:extLst>
            </p:cNvPr>
            <p:cNvSpPr txBox="1"/>
            <p:nvPr/>
          </p:nvSpPr>
          <p:spPr>
            <a:xfrm>
              <a:off x="3224217" y="3244334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latin typeface="Cambria" panose="02040503050406030204" pitchFamily="18" charset="0"/>
                </a:rPr>
                <a:t>WL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</p:grpSp>
      <p:grpSp>
        <p:nvGrpSpPr>
          <p:cNvPr id="44" name="WL1">
            <a:extLst>
              <a:ext uri="{FF2B5EF4-FFF2-40B4-BE49-F238E27FC236}">
                <a16:creationId xmlns:a16="http://schemas.microsoft.com/office/drawing/2014/main" id="{15FBA8E0-6C15-E0DC-8CBA-FF868509CFC7}"/>
              </a:ext>
            </a:extLst>
          </p:cNvPr>
          <p:cNvGrpSpPr/>
          <p:nvPr/>
        </p:nvGrpSpPr>
        <p:grpSpPr>
          <a:xfrm>
            <a:off x="572729" y="4683742"/>
            <a:ext cx="5111471" cy="461665"/>
            <a:chOff x="3219729" y="4199774"/>
            <a:chExt cx="5111471" cy="46166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F2CBF12-11C7-80D0-41BA-5B41DA5D0A5E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4384440"/>
              <a:ext cx="43252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89352EA-97EA-C3F7-6172-24DAC6F2DD34}"/>
                </a:ext>
              </a:extLst>
            </p:cNvPr>
            <p:cNvSpPr txBox="1"/>
            <p:nvPr/>
          </p:nvSpPr>
          <p:spPr>
            <a:xfrm>
              <a:off x="3219729" y="4199774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latin typeface="Cambria" panose="02040503050406030204" pitchFamily="18" charset="0"/>
                </a:rPr>
                <a:t>WL</a:t>
              </a:r>
              <a:r>
                <a:rPr lang="en-KR" sz="2400" baseline="-25000" dirty="0">
                  <a:latin typeface="Cambria" panose="02040503050406030204" pitchFamily="18" charset="0"/>
                </a:rPr>
                <a:t>1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C8F11D1-5FBF-43CE-8FC4-0AD324D83249}"/>
              </a:ext>
            </a:extLst>
          </p:cNvPr>
          <p:cNvCxnSpPr>
            <a:cxnSpLocks/>
          </p:cNvCxnSpPr>
          <p:nvPr/>
        </p:nvCxnSpPr>
        <p:spPr>
          <a:xfrm>
            <a:off x="2300683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11884F0-A56D-F9AB-671C-FC6632754239}"/>
              </a:ext>
            </a:extLst>
          </p:cNvPr>
          <p:cNvCxnSpPr>
            <a:cxnSpLocks/>
          </p:cNvCxnSpPr>
          <p:nvPr/>
        </p:nvCxnSpPr>
        <p:spPr>
          <a:xfrm>
            <a:off x="3068590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6A925E8-AC6B-9191-542B-2DA0497ACA23}"/>
              </a:ext>
            </a:extLst>
          </p:cNvPr>
          <p:cNvCxnSpPr>
            <a:cxnSpLocks/>
          </p:cNvCxnSpPr>
          <p:nvPr/>
        </p:nvCxnSpPr>
        <p:spPr>
          <a:xfrm>
            <a:off x="4604402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3A6A792-1347-77C4-40CC-CF8ECF545B9B}"/>
              </a:ext>
            </a:extLst>
          </p:cNvPr>
          <p:cNvCxnSpPr>
            <a:cxnSpLocks/>
          </p:cNvCxnSpPr>
          <p:nvPr/>
        </p:nvCxnSpPr>
        <p:spPr>
          <a:xfrm>
            <a:off x="3836496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3" name="Cells (WL0)">
            <a:extLst>
              <a:ext uri="{FF2B5EF4-FFF2-40B4-BE49-F238E27FC236}">
                <a16:creationId xmlns:a16="http://schemas.microsoft.com/office/drawing/2014/main" id="{CED3C0F1-89B9-BB1F-C20A-57AE25468AAC}"/>
              </a:ext>
            </a:extLst>
          </p:cNvPr>
          <p:cNvGrpSpPr/>
          <p:nvPr/>
        </p:nvGrpSpPr>
        <p:grpSpPr>
          <a:xfrm>
            <a:off x="2011400" y="3623168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A1DB33E-8031-D552-73C4-9F0BE17172F5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B7A4795-DB14-7EC5-83FD-D594FEA95358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240276BA-C072-4BF8-93B2-E4BE4DD77C7C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E64E548-E6C9-F00E-8970-13EBE3AD3A57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 dirty="0"/>
            </a:p>
          </p:txBody>
        </p:sp>
      </p:grpSp>
      <p:grpSp>
        <p:nvGrpSpPr>
          <p:cNvPr id="88" name="Cells (WL1)">
            <a:extLst>
              <a:ext uri="{FF2B5EF4-FFF2-40B4-BE49-F238E27FC236}">
                <a16:creationId xmlns:a16="http://schemas.microsoft.com/office/drawing/2014/main" id="{B3332311-C9FC-DF46-FADF-B0C48E5A29D5}"/>
              </a:ext>
            </a:extLst>
          </p:cNvPr>
          <p:cNvGrpSpPr/>
          <p:nvPr/>
        </p:nvGrpSpPr>
        <p:grpSpPr>
          <a:xfrm>
            <a:off x="2011400" y="4577168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4E7E973-0872-FC63-3DE8-F6B7975D5ED2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3927F4FF-4E6C-58B1-98B3-324A07A07A78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5D44C85A-90F1-D048-1855-4889AA0E549F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D29B39A9-41B3-655C-7E88-354278580119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</p:grpSp>
      <p:grpSp>
        <p:nvGrpSpPr>
          <p:cNvPr id="93" name="BL0">
            <a:extLst>
              <a:ext uri="{FF2B5EF4-FFF2-40B4-BE49-F238E27FC236}">
                <a16:creationId xmlns:a16="http://schemas.microsoft.com/office/drawing/2014/main" id="{AF6D62BF-386F-2EC5-68AE-EB593375154A}"/>
              </a:ext>
            </a:extLst>
          </p:cNvPr>
          <p:cNvGrpSpPr/>
          <p:nvPr/>
        </p:nvGrpSpPr>
        <p:grpSpPr>
          <a:xfrm>
            <a:off x="2300683" y="2851116"/>
            <a:ext cx="710220" cy="3021035"/>
            <a:chOff x="4947683" y="1963737"/>
            <a:chExt cx="710220" cy="3021035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08B7EB3-0CCF-A0E1-C0CA-47DAE904453F}"/>
                </a:ext>
              </a:extLst>
            </p:cNvPr>
            <p:cNvSpPr txBox="1"/>
            <p:nvPr/>
          </p:nvSpPr>
          <p:spPr>
            <a:xfrm>
              <a:off x="5006763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  <p:grpSp>
          <p:nvGrpSpPr>
            <p:cNvPr id="95" name="BL0">
              <a:extLst>
                <a:ext uri="{FF2B5EF4-FFF2-40B4-BE49-F238E27FC236}">
                  <a16:creationId xmlns:a16="http://schemas.microsoft.com/office/drawing/2014/main" id="{208FB9A9-F66B-0222-63AE-C2A9C4315F26}"/>
                </a:ext>
              </a:extLst>
            </p:cNvPr>
            <p:cNvGrpSpPr/>
            <p:nvPr/>
          </p:nvGrpSpPr>
          <p:grpSpPr>
            <a:xfrm>
              <a:off x="4947683" y="2324911"/>
              <a:ext cx="386687" cy="2659861"/>
              <a:chOff x="4947683" y="2324911"/>
              <a:chExt cx="386687" cy="2659861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649A1F16-3BF4-3B81-D3FE-342426ECB8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4370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F32421BA-D150-8DB4-7E70-7ECBDA4AA8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768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BL1">
            <a:extLst>
              <a:ext uri="{FF2B5EF4-FFF2-40B4-BE49-F238E27FC236}">
                <a16:creationId xmlns:a16="http://schemas.microsoft.com/office/drawing/2014/main" id="{7E7F06C2-EBD3-4A00-483C-68BAC51B0FBD}"/>
              </a:ext>
            </a:extLst>
          </p:cNvPr>
          <p:cNvGrpSpPr/>
          <p:nvPr/>
        </p:nvGrpSpPr>
        <p:grpSpPr>
          <a:xfrm>
            <a:off x="3062313" y="2851116"/>
            <a:ext cx="731940" cy="3021035"/>
            <a:chOff x="5709313" y="1963737"/>
            <a:chExt cx="731940" cy="3021035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0F28637-3487-02C1-A277-E849D36ED3BC}"/>
                </a:ext>
              </a:extLst>
            </p:cNvPr>
            <p:cNvSpPr txBox="1"/>
            <p:nvPr/>
          </p:nvSpPr>
          <p:spPr>
            <a:xfrm>
              <a:off x="5764465" y="1963737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1</a:t>
              </a:r>
            </a:p>
          </p:txBody>
        </p:sp>
        <p:grpSp>
          <p:nvGrpSpPr>
            <p:cNvPr id="100" name="BL1">
              <a:extLst>
                <a:ext uri="{FF2B5EF4-FFF2-40B4-BE49-F238E27FC236}">
                  <a16:creationId xmlns:a16="http://schemas.microsoft.com/office/drawing/2014/main" id="{2DCAEC03-C40E-C430-55FC-F116CB3408E9}"/>
                </a:ext>
              </a:extLst>
            </p:cNvPr>
            <p:cNvGrpSpPr/>
            <p:nvPr/>
          </p:nvGrpSpPr>
          <p:grpSpPr>
            <a:xfrm>
              <a:off x="5709313" y="2324911"/>
              <a:ext cx="390230" cy="2659861"/>
              <a:chOff x="5709313" y="2324911"/>
              <a:chExt cx="390230" cy="2659861"/>
            </a:xfrm>
          </p:grpSpPr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4C5C1A6-838D-4D5D-BFDC-8155246B60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9543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0614F5C2-13F7-4900-9AD5-AD3313915C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0931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BL2">
            <a:extLst>
              <a:ext uri="{FF2B5EF4-FFF2-40B4-BE49-F238E27FC236}">
                <a16:creationId xmlns:a16="http://schemas.microsoft.com/office/drawing/2014/main" id="{B697AA0C-9ED5-02A6-87D0-0A8BF6AE59BB}"/>
              </a:ext>
            </a:extLst>
          </p:cNvPr>
          <p:cNvGrpSpPr/>
          <p:nvPr/>
        </p:nvGrpSpPr>
        <p:grpSpPr>
          <a:xfrm>
            <a:off x="3833762" y="2851116"/>
            <a:ext cx="711615" cy="3021035"/>
            <a:chOff x="6480762" y="1963737"/>
            <a:chExt cx="711615" cy="3021035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DF31703-621E-9C8A-2EE3-467D90DC3C43}"/>
                </a:ext>
              </a:extLst>
            </p:cNvPr>
            <p:cNvSpPr txBox="1"/>
            <p:nvPr/>
          </p:nvSpPr>
          <p:spPr>
            <a:xfrm>
              <a:off x="6541237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2</a:t>
              </a:r>
            </a:p>
          </p:txBody>
        </p:sp>
        <p:grpSp>
          <p:nvGrpSpPr>
            <p:cNvPr id="105" name="BL2">
              <a:extLst>
                <a:ext uri="{FF2B5EF4-FFF2-40B4-BE49-F238E27FC236}">
                  <a16:creationId xmlns:a16="http://schemas.microsoft.com/office/drawing/2014/main" id="{39B84FF3-5B0C-F58A-DEA7-6DFF6A2A170C}"/>
                </a:ext>
              </a:extLst>
            </p:cNvPr>
            <p:cNvGrpSpPr/>
            <p:nvPr/>
          </p:nvGrpSpPr>
          <p:grpSpPr>
            <a:xfrm>
              <a:off x="6480762" y="2324911"/>
              <a:ext cx="386687" cy="2659861"/>
              <a:chOff x="6480762" y="2324911"/>
              <a:chExt cx="386687" cy="2659861"/>
            </a:xfrm>
          </p:grpSpPr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66FE65A4-9048-FDF9-0A25-ED9FCFC61B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67449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10CBD022-3A15-9EA6-65E9-7971E847BC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076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BL3">
            <a:extLst>
              <a:ext uri="{FF2B5EF4-FFF2-40B4-BE49-F238E27FC236}">
                <a16:creationId xmlns:a16="http://schemas.microsoft.com/office/drawing/2014/main" id="{5C7087B6-3334-ABDC-546F-3A2DAF2CF051}"/>
              </a:ext>
            </a:extLst>
          </p:cNvPr>
          <p:cNvGrpSpPr/>
          <p:nvPr/>
        </p:nvGrpSpPr>
        <p:grpSpPr>
          <a:xfrm>
            <a:off x="4604402" y="2851116"/>
            <a:ext cx="730104" cy="3021035"/>
            <a:chOff x="7251402" y="1963737"/>
            <a:chExt cx="730104" cy="3021035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3DC0C074-0A66-FE0B-A0E6-AB50A801F5A6}"/>
                </a:ext>
              </a:extLst>
            </p:cNvPr>
            <p:cNvSpPr txBox="1"/>
            <p:nvPr/>
          </p:nvSpPr>
          <p:spPr>
            <a:xfrm>
              <a:off x="7304718" y="1963737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3</a:t>
              </a:r>
            </a:p>
          </p:txBody>
        </p:sp>
        <p:grpSp>
          <p:nvGrpSpPr>
            <p:cNvPr id="110" name="BL3">
              <a:extLst>
                <a:ext uri="{FF2B5EF4-FFF2-40B4-BE49-F238E27FC236}">
                  <a16:creationId xmlns:a16="http://schemas.microsoft.com/office/drawing/2014/main" id="{73C4F4BE-BBB6-6E14-CA9C-34733E66EB06}"/>
                </a:ext>
              </a:extLst>
            </p:cNvPr>
            <p:cNvGrpSpPr/>
            <p:nvPr/>
          </p:nvGrpSpPr>
          <p:grpSpPr>
            <a:xfrm>
              <a:off x="7251402" y="2324911"/>
              <a:ext cx="391710" cy="2659861"/>
              <a:chOff x="7251402" y="2324911"/>
              <a:chExt cx="391710" cy="2659861"/>
            </a:xfrm>
          </p:grpSpPr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BF39626-DFAA-5569-3878-5B3CAE5F9D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3112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0013D7B9-437D-8D82-41EB-F3C90BC9BA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140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1A6CC2C9-DD88-52C5-07AA-27435CF853A8}"/>
              </a:ext>
            </a:extLst>
          </p:cNvPr>
          <p:cNvSpPr/>
          <p:nvPr/>
        </p:nvSpPr>
        <p:spPr>
          <a:xfrm>
            <a:off x="1712368" y="3340468"/>
            <a:ext cx="3680713" cy="2300572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14" name="Freeform 113">
            <a:extLst>
              <a:ext uri="{FF2B5EF4-FFF2-40B4-BE49-F238E27FC236}">
                <a16:creationId xmlns:a16="http://schemas.microsoft.com/office/drawing/2014/main" id="{0E447168-8B86-7E5F-6975-01EA6FF9D844}"/>
              </a:ext>
            </a:extLst>
          </p:cNvPr>
          <p:cNvSpPr/>
          <p:nvPr/>
        </p:nvSpPr>
        <p:spPr>
          <a:xfrm>
            <a:off x="2820193" y="4058794"/>
            <a:ext cx="499260" cy="144052"/>
          </a:xfrm>
          <a:custGeom>
            <a:avLst/>
            <a:gdLst>
              <a:gd name="connsiteX0" fmla="*/ 0 w 499260"/>
              <a:gd name="connsiteY0" fmla="*/ 0 h 144052"/>
              <a:gd name="connsiteX1" fmla="*/ 499260 w 499260"/>
              <a:gd name="connsiteY1" fmla="*/ 0 h 144052"/>
              <a:gd name="connsiteX2" fmla="*/ 490619 w 499260"/>
              <a:gd name="connsiteY2" fmla="*/ 15919 h 144052"/>
              <a:gd name="connsiteX3" fmla="*/ 249630 w 499260"/>
              <a:gd name="connsiteY3" fmla="*/ 144052 h 144052"/>
              <a:gd name="connsiteX4" fmla="*/ 8641 w 499260"/>
              <a:gd name="connsiteY4" fmla="*/ 15919 h 1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60" h="144052">
                <a:moveTo>
                  <a:pt x="0" y="0"/>
                </a:moveTo>
                <a:lnTo>
                  <a:pt x="499260" y="0"/>
                </a:lnTo>
                <a:lnTo>
                  <a:pt x="490619" y="15919"/>
                </a:lnTo>
                <a:cubicBezTo>
                  <a:pt x="438392" y="93226"/>
                  <a:pt x="349947" y="144052"/>
                  <a:pt x="249630" y="144052"/>
                </a:cubicBezTo>
                <a:cubicBezTo>
                  <a:pt x="149313" y="144052"/>
                  <a:pt x="60868" y="93226"/>
                  <a:pt x="8641" y="1591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B000368C-F7AF-DFD8-098B-BD0B5A526A74}"/>
              </a:ext>
            </a:extLst>
          </p:cNvPr>
          <p:cNvSpPr/>
          <p:nvPr/>
        </p:nvSpPr>
        <p:spPr>
          <a:xfrm>
            <a:off x="4352412" y="5003614"/>
            <a:ext cx="509225" cy="153232"/>
          </a:xfrm>
          <a:custGeom>
            <a:avLst/>
            <a:gdLst>
              <a:gd name="connsiteX0" fmla="*/ 0 w 509225"/>
              <a:gd name="connsiteY0" fmla="*/ 0 h 153232"/>
              <a:gd name="connsiteX1" fmla="*/ 509225 w 509225"/>
              <a:gd name="connsiteY1" fmla="*/ 0 h 153232"/>
              <a:gd name="connsiteX2" fmla="*/ 495601 w 509225"/>
              <a:gd name="connsiteY2" fmla="*/ 25099 h 153232"/>
              <a:gd name="connsiteX3" fmla="*/ 254612 w 509225"/>
              <a:gd name="connsiteY3" fmla="*/ 153232 h 153232"/>
              <a:gd name="connsiteX4" fmla="*/ 13623 w 509225"/>
              <a:gd name="connsiteY4" fmla="*/ 25099 h 15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225" h="153232">
                <a:moveTo>
                  <a:pt x="0" y="0"/>
                </a:moveTo>
                <a:lnTo>
                  <a:pt x="509225" y="0"/>
                </a:lnTo>
                <a:lnTo>
                  <a:pt x="495601" y="25099"/>
                </a:lnTo>
                <a:cubicBezTo>
                  <a:pt x="443375" y="102406"/>
                  <a:pt x="354929" y="153232"/>
                  <a:pt x="254612" y="153232"/>
                </a:cubicBezTo>
                <a:cubicBezTo>
                  <a:pt x="154295" y="153232"/>
                  <a:pt x="65850" y="102406"/>
                  <a:pt x="13623" y="2509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/>
          </a:p>
        </p:txBody>
      </p:sp>
      <p:sp>
        <p:nvSpPr>
          <p:cNvPr id="116" name="Freeform 115">
            <a:extLst>
              <a:ext uri="{FF2B5EF4-FFF2-40B4-BE49-F238E27FC236}">
                <a16:creationId xmlns:a16="http://schemas.microsoft.com/office/drawing/2014/main" id="{A5F30205-9CB3-46A2-03D5-E75B48EC3856}"/>
              </a:ext>
            </a:extLst>
          </p:cNvPr>
          <p:cNvSpPr/>
          <p:nvPr/>
        </p:nvSpPr>
        <p:spPr>
          <a:xfrm>
            <a:off x="4357393" y="4058794"/>
            <a:ext cx="499260" cy="144052"/>
          </a:xfrm>
          <a:custGeom>
            <a:avLst/>
            <a:gdLst>
              <a:gd name="connsiteX0" fmla="*/ 0 w 499260"/>
              <a:gd name="connsiteY0" fmla="*/ 0 h 144052"/>
              <a:gd name="connsiteX1" fmla="*/ 499260 w 499260"/>
              <a:gd name="connsiteY1" fmla="*/ 0 h 144052"/>
              <a:gd name="connsiteX2" fmla="*/ 490620 w 499260"/>
              <a:gd name="connsiteY2" fmla="*/ 15919 h 144052"/>
              <a:gd name="connsiteX3" fmla="*/ 249630 w 499260"/>
              <a:gd name="connsiteY3" fmla="*/ 144052 h 144052"/>
              <a:gd name="connsiteX4" fmla="*/ 8641 w 499260"/>
              <a:gd name="connsiteY4" fmla="*/ 15919 h 1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60" h="144052">
                <a:moveTo>
                  <a:pt x="0" y="0"/>
                </a:moveTo>
                <a:lnTo>
                  <a:pt x="499260" y="0"/>
                </a:lnTo>
                <a:lnTo>
                  <a:pt x="490620" y="15919"/>
                </a:lnTo>
                <a:cubicBezTo>
                  <a:pt x="438393" y="93226"/>
                  <a:pt x="349947" y="144052"/>
                  <a:pt x="249630" y="144052"/>
                </a:cubicBezTo>
                <a:cubicBezTo>
                  <a:pt x="149313" y="144052"/>
                  <a:pt x="60868" y="93226"/>
                  <a:pt x="8641" y="1591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72E6BA37-A5B7-5ED2-1C12-30345006BF43}"/>
              </a:ext>
            </a:extLst>
          </p:cNvPr>
          <p:cNvSpPr/>
          <p:nvPr/>
        </p:nvSpPr>
        <p:spPr>
          <a:xfrm>
            <a:off x="2778200" y="3623379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73640C1-C833-7C57-547D-539329D0A337}"/>
              </a:ext>
            </a:extLst>
          </p:cNvPr>
          <p:cNvSpPr/>
          <p:nvPr/>
        </p:nvSpPr>
        <p:spPr>
          <a:xfrm>
            <a:off x="4315400" y="3623379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83E325CC-853E-0103-002A-2C5E5F9B3D0E}"/>
              </a:ext>
            </a:extLst>
          </p:cNvPr>
          <p:cNvSpPr/>
          <p:nvPr/>
        </p:nvSpPr>
        <p:spPr>
          <a:xfrm>
            <a:off x="4315400" y="4577379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BFCCF8F-DD26-B76D-E72D-CE9E66D3FD43}"/>
              </a:ext>
            </a:extLst>
          </p:cNvPr>
          <p:cNvCxnSpPr>
            <a:cxnSpLocks/>
          </p:cNvCxnSpPr>
          <p:nvPr/>
        </p:nvCxnSpPr>
        <p:spPr>
          <a:xfrm>
            <a:off x="6719380" y="3659277"/>
            <a:ext cx="0" cy="1705641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DF8051C1-BF64-13A5-E22F-3C6F92095129}"/>
              </a:ext>
            </a:extLst>
          </p:cNvPr>
          <p:cNvCxnSpPr>
            <a:cxnSpLocks/>
          </p:cNvCxnSpPr>
          <p:nvPr/>
        </p:nvCxnSpPr>
        <p:spPr>
          <a:xfrm flipH="1">
            <a:off x="6719380" y="5357776"/>
            <a:ext cx="4694830" cy="0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First EP step">
            <a:extLst>
              <a:ext uri="{FF2B5EF4-FFF2-40B4-BE49-F238E27FC236}">
                <a16:creationId xmlns:a16="http://schemas.microsoft.com/office/drawing/2014/main" id="{7A2E346E-2A1A-2E7A-3800-9AAC43857921}"/>
              </a:ext>
            </a:extLst>
          </p:cNvPr>
          <p:cNvSpPr/>
          <p:nvPr/>
        </p:nvSpPr>
        <p:spPr>
          <a:xfrm>
            <a:off x="7183404" y="4637776"/>
            <a:ext cx="1260000" cy="720000"/>
          </a:xfrm>
          <a:prstGeom prst="rect">
            <a:avLst/>
          </a:prstGeom>
          <a:solidFill>
            <a:srgbClr val="298C8C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35A7FD21-0CA2-458F-D237-8D3642BA7F1D}"/>
              </a:ext>
            </a:extLst>
          </p:cNvPr>
          <p:cNvSpPr/>
          <p:nvPr/>
        </p:nvSpPr>
        <p:spPr>
          <a:xfrm>
            <a:off x="8708354" y="5052077"/>
            <a:ext cx="308848" cy="305699"/>
          </a:xfrm>
          <a:prstGeom prst="rect">
            <a:avLst/>
          </a:prstGeom>
          <a:solidFill>
            <a:srgbClr val="F1A226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C6E6975-3541-A44E-DF84-056360EAFFBD}"/>
              </a:ext>
            </a:extLst>
          </p:cNvPr>
          <p:cNvSpPr txBox="1"/>
          <p:nvPr/>
        </p:nvSpPr>
        <p:spPr>
          <a:xfrm rot="16200000">
            <a:off x="5915610" y="4281265"/>
            <a:ext cx="11542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Voltage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7F6B7D4-B046-B600-DE4B-6D2D50262871}"/>
              </a:ext>
            </a:extLst>
          </p:cNvPr>
          <p:cNvSpPr txBox="1"/>
          <p:nvPr/>
        </p:nvSpPr>
        <p:spPr>
          <a:xfrm>
            <a:off x="10625005" y="5357682"/>
            <a:ext cx="8595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Time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D096A7F-D221-D737-71E5-482C20B6942B}"/>
              </a:ext>
            </a:extLst>
          </p:cNvPr>
          <p:cNvSpPr/>
          <p:nvPr/>
        </p:nvSpPr>
        <p:spPr>
          <a:xfrm>
            <a:off x="1713600" y="3340800"/>
            <a:ext cx="3680713" cy="2300572"/>
          </a:xfrm>
          <a:prstGeom prst="roundRect">
            <a:avLst/>
          </a:prstGeom>
          <a:ln w="50800">
            <a:solidFill>
              <a:srgbClr val="298C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6" name="Second erase pulse">
            <a:extLst>
              <a:ext uri="{FF2B5EF4-FFF2-40B4-BE49-F238E27FC236}">
                <a16:creationId xmlns:a16="http://schemas.microsoft.com/office/drawing/2014/main" id="{0F31A91D-D2C5-8638-466A-F8A27406ECAA}"/>
              </a:ext>
            </a:extLst>
          </p:cNvPr>
          <p:cNvSpPr/>
          <p:nvPr/>
        </p:nvSpPr>
        <p:spPr>
          <a:xfrm>
            <a:off x="9282152" y="4097776"/>
            <a:ext cx="540000" cy="1260000"/>
          </a:xfrm>
          <a:prstGeom prst="rect">
            <a:avLst/>
          </a:prstGeom>
          <a:solidFill>
            <a:srgbClr val="298C8C"/>
          </a:solidFill>
          <a:ln w="25400">
            <a:solidFill>
              <a:srgbClr val="0000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7811CD-1819-F1A5-5427-778CE978F277}"/>
              </a:ext>
            </a:extLst>
          </p:cNvPr>
          <p:cNvSpPr/>
          <p:nvPr/>
        </p:nvSpPr>
        <p:spPr>
          <a:xfrm>
            <a:off x="2779200" y="3621600"/>
            <a:ext cx="581246" cy="58124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3C66510-5C91-793A-EDF6-E810C85124EF}"/>
              </a:ext>
            </a:extLst>
          </p:cNvPr>
          <p:cNvSpPr/>
          <p:nvPr/>
        </p:nvSpPr>
        <p:spPr>
          <a:xfrm>
            <a:off x="4316400" y="3621600"/>
            <a:ext cx="581246" cy="58124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6E904CB-CBEA-7CE1-7FD0-69D802487C74}"/>
              </a:ext>
            </a:extLst>
          </p:cNvPr>
          <p:cNvSpPr/>
          <p:nvPr/>
        </p:nvSpPr>
        <p:spPr>
          <a:xfrm>
            <a:off x="4316400" y="4575600"/>
            <a:ext cx="581246" cy="58124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012652A0-A2B6-C724-3A19-8A41078DA582}"/>
              </a:ext>
            </a:extLst>
          </p:cNvPr>
          <p:cNvCxnSpPr>
            <a:cxnSpLocks/>
            <a:stCxn id="123" idx="0"/>
            <a:endCxn id="6" idx="0"/>
          </p:cNvCxnSpPr>
          <p:nvPr/>
        </p:nvCxnSpPr>
        <p:spPr>
          <a:xfrm rot="5400000" flipH="1" flipV="1">
            <a:off x="8730315" y="4230240"/>
            <a:ext cx="954301" cy="689374"/>
          </a:xfrm>
          <a:prstGeom prst="bentConnector3">
            <a:avLst>
              <a:gd name="adj1" fmla="val 123955"/>
            </a:avLst>
          </a:prstGeom>
          <a:ln w="25400">
            <a:solidFill>
              <a:srgbClr val="F1A22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5D52DB2-B183-C74B-6876-0E433F8D0AC5}"/>
              </a:ext>
            </a:extLst>
          </p:cNvPr>
          <p:cNvCxnSpPr>
            <a:cxnSpLocks/>
            <a:stCxn id="14" idx="3"/>
            <a:endCxn id="6" idx="3"/>
          </p:cNvCxnSpPr>
          <p:nvPr/>
        </p:nvCxnSpPr>
        <p:spPr>
          <a:xfrm flipH="1">
            <a:off x="9822152" y="4726800"/>
            <a:ext cx="718648" cy="976"/>
          </a:xfrm>
          <a:prstGeom prst="straightConnector1">
            <a:avLst/>
          </a:prstGeom>
          <a:ln w="50800">
            <a:solidFill>
              <a:srgbClr val="6F47E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AD65CF6-7279-5B2C-5F13-87A36E24E5C9}"/>
              </a:ext>
            </a:extLst>
          </p:cNvPr>
          <p:cNvSpPr txBox="1"/>
          <p:nvPr/>
        </p:nvSpPr>
        <p:spPr>
          <a:xfrm>
            <a:off x="10560543" y="4474296"/>
            <a:ext cx="140859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Reduced!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818B2B5-B744-526C-82A4-B197949A0388}"/>
              </a:ext>
            </a:extLst>
          </p:cNvPr>
          <p:cNvCxnSpPr>
            <a:cxnSpLocks/>
          </p:cNvCxnSpPr>
          <p:nvPr/>
        </p:nvCxnSpPr>
        <p:spPr>
          <a:xfrm flipH="1">
            <a:off x="6723588" y="3827962"/>
            <a:ext cx="283515" cy="26404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B933B64-7E18-2EEB-5B44-C117D5A718F4}"/>
                  </a:ext>
                </a:extLst>
              </p:cNvPr>
              <p:cNvSpPr txBox="1"/>
              <p:nvPr/>
            </p:nvSpPr>
            <p:spPr>
              <a:xfrm>
                <a:off x="7007103" y="3597129"/>
                <a:ext cx="1647054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KR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KR" sz="2400" baseline="-25000" dirty="0">
                    <a:latin typeface="Cambria" panose="02040503050406030204" pitchFamily="18" charset="0"/>
                  </a:rPr>
                  <a:t>ERASE</a:t>
                </a:r>
                <a:r>
                  <a:rPr lang="en-KR" sz="2400" dirty="0">
                    <a:latin typeface="Cambria" panose="02040503050406030204" pitchFamily="18" charset="0"/>
                  </a:rPr>
                  <a:t> +</a:t>
                </a:r>
                <a:r>
                  <a:rPr lang="en-KR" sz="2400" baseline="-25000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K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en-KR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B933B64-7E18-2EEB-5B44-C117D5A71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103" y="3597129"/>
                <a:ext cx="1647054" cy="461665"/>
              </a:xfrm>
              <a:prstGeom prst="rect">
                <a:avLst/>
              </a:prstGeom>
              <a:blipFill>
                <a:blip r:embed="rId3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1E6E8EC-A515-4627-8FE3-9A51E83AE1B0}"/>
              </a:ext>
            </a:extLst>
          </p:cNvPr>
          <p:cNvCxnSpPr>
            <a:cxnSpLocks/>
          </p:cNvCxnSpPr>
          <p:nvPr/>
        </p:nvCxnSpPr>
        <p:spPr>
          <a:xfrm flipH="1">
            <a:off x="6719380" y="4096800"/>
            <a:ext cx="2562772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ECC369A-9210-A3C3-0FB9-D88F6BCACED3}"/>
                  </a:ext>
                </a:extLst>
              </p:cNvPr>
              <p:cNvSpPr txBox="1"/>
              <p:nvPr/>
            </p:nvSpPr>
            <p:spPr>
              <a:xfrm>
                <a:off x="7375646" y="5503827"/>
                <a:ext cx="3052181" cy="83099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KR" sz="2400" dirty="0">
                    <a:latin typeface="Cambria" panose="02040503050406030204" pitchFamily="18" charset="0"/>
                  </a:rPr>
                  <a:t>tEP = 0.5 </a:t>
                </a:r>
                <a14:m>
                  <m:oMath xmlns:m="http://schemas.openxmlformats.org/officeDocument/2006/math">
                    <m:r>
                      <a:rPr lang="en-KR" sz="2400" i="1" dirty="0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en-KR" sz="2400" dirty="0">
                    <a:latin typeface="Cambria" panose="02040503050406030204" pitchFamily="18" charset="0"/>
                  </a:rPr>
                  <a:t> ~ 3.5 </a:t>
                </a:r>
                <a14:m>
                  <m:oMath xmlns:m="http://schemas.openxmlformats.org/officeDocument/2006/math">
                    <m:r>
                      <a:rPr lang="en-KR" sz="2400" i="1" dirty="0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KR" sz="2400" dirty="0">
                  <a:latin typeface="Cambria" panose="02040503050406030204" pitchFamily="18" charset="0"/>
                </a:endParaRPr>
              </a:p>
              <a:p>
                <a:pPr algn="ctr"/>
                <a:r>
                  <a:rPr lang="en-KR" sz="2400" dirty="0">
                    <a:latin typeface="Cambria" panose="02040503050406030204" pitchFamily="18" charset="0"/>
                  </a:rPr>
                  <a:t>(</a:t>
                </a:r>
                <a:r>
                  <a:rPr lang="en-KR" sz="2400" dirty="0">
                    <a:solidFill>
                      <a:srgbClr val="6F47E5"/>
                    </a:solidFill>
                    <a:latin typeface="Cambria" panose="02040503050406030204" pitchFamily="18" charset="0"/>
                  </a:rPr>
                  <a:t>dynamic</a:t>
                </a:r>
                <a:r>
                  <a:rPr lang="en-KR" sz="2400" dirty="0">
                    <a:latin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ECC369A-9210-A3C3-0FB9-D88F6BCAC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646" y="5503827"/>
                <a:ext cx="3052181" cy="830997"/>
              </a:xfrm>
              <a:prstGeom prst="rect">
                <a:avLst/>
              </a:prstGeom>
              <a:blipFill>
                <a:blip r:embed="rId4"/>
                <a:stretch>
                  <a:fillRect l="-2479" t="-6061" b="-15152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72E1680-6C67-B2AD-F7B3-1F164063FDD1}"/>
              </a:ext>
            </a:extLst>
          </p:cNvPr>
          <p:cNvCxnSpPr>
            <a:cxnSpLocks/>
          </p:cNvCxnSpPr>
          <p:nvPr/>
        </p:nvCxnSpPr>
        <p:spPr>
          <a:xfrm>
            <a:off x="9263347" y="5482301"/>
            <a:ext cx="558805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3AA2636-765B-EA58-48FA-6961A6825443}"/>
              </a:ext>
            </a:extLst>
          </p:cNvPr>
          <p:cNvSpPr txBox="1"/>
          <p:nvPr/>
        </p:nvSpPr>
        <p:spPr>
          <a:xfrm>
            <a:off x="8016160" y="3260189"/>
            <a:ext cx="24055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F1A226"/>
                </a:solidFill>
                <a:latin typeface="Cambria" panose="02040503050406030204" pitchFamily="18" charset="0"/>
              </a:rPr>
              <a:t>Fail-bit count = 2</a:t>
            </a:r>
          </a:p>
        </p:txBody>
      </p:sp>
    </p:spTree>
    <p:extLst>
      <p:ext uri="{BB962C8B-B14F-4D97-AF65-F5344CB8AC3E}">
        <p14:creationId xmlns:p14="http://schemas.microsoft.com/office/powerpoint/2010/main" val="357656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20" grpId="0"/>
      <p:bldP spid="2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cond erase pulse">
            <a:extLst>
              <a:ext uri="{FF2B5EF4-FFF2-40B4-BE49-F238E27FC236}">
                <a16:creationId xmlns:a16="http://schemas.microsoft.com/office/drawing/2014/main" id="{F507441F-FDDF-B22F-2285-40A9754680CC}"/>
              </a:ext>
            </a:extLst>
          </p:cNvPr>
          <p:cNvSpPr/>
          <p:nvPr/>
        </p:nvSpPr>
        <p:spPr>
          <a:xfrm>
            <a:off x="9280800" y="4096800"/>
            <a:ext cx="1260000" cy="1260000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F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4E230A-F979-3E6D-69B4-6A8478D615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Fail-Bit-Count-Based ER. Latency Prediction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70941-6811-7F82-991B-3889F37C6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R" dirty="0"/>
              <a:t>FELP predicts latency based on the 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fail-bit count</a:t>
            </a:r>
          </a:p>
          <a:p>
            <a:pPr lvl="1"/>
            <a:r>
              <a:rPr lang="en-KR" dirty="0">
                <a:latin typeface="Aptos" panose="020B0004020202020204" pitchFamily="34" charset="0"/>
              </a:rPr>
              <a:t>Verify read counts the number of 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un-erased bitlines (fail-bits)</a:t>
            </a:r>
          </a:p>
          <a:p>
            <a:pPr lvl="1"/>
            <a:r>
              <a:rPr lang="en-KR" dirty="0">
                <a:latin typeface="Aptos" panose="020B0004020202020204" pitchFamily="34" charset="0"/>
              </a:rPr>
              <a:t>Initution: </a:t>
            </a:r>
            <a:r>
              <a:rPr lang="en-US" b="1" dirty="0">
                <a:solidFill>
                  <a:srgbClr val="6F47E5"/>
                </a:solidFill>
                <a:latin typeface="Aptos SemiBold" panose="020B0004020202020204" pitchFamily="34" charset="0"/>
              </a:rPr>
              <a:t>T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he lower </a:t>
            </a:r>
            <a:r>
              <a:rPr lang="en-KR" dirty="0">
                <a:latin typeface="Aptos" panose="020B0004020202020204" pitchFamily="34" charset="0"/>
              </a:rPr>
              <a:t>the fail-bit count,</a:t>
            </a:r>
            <a:r>
              <a:rPr lang="en-KR" dirty="0">
                <a:solidFill>
                  <a:srgbClr val="6F47E5"/>
                </a:solidFill>
                <a:latin typeface="Aptos" panose="020B0004020202020204" pitchFamily="34" charset="0"/>
              </a:rPr>
              <a:t> 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the lower </a:t>
            </a:r>
            <a:r>
              <a:rPr lang="en-KR" dirty="0">
                <a:latin typeface="Aptos" panose="020B0004020202020204" pitchFamily="34" charset="0"/>
              </a:rPr>
              <a:t>the latency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907425-B970-FC57-296F-BA67610566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20</a:t>
            </a:r>
          </a:p>
        </p:txBody>
      </p:sp>
      <p:grpSp>
        <p:nvGrpSpPr>
          <p:cNvPr id="41" name="WL0">
            <a:extLst>
              <a:ext uri="{FF2B5EF4-FFF2-40B4-BE49-F238E27FC236}">
                <a16:creationId xmlns:a16="http://schemas.microsoft.com/office/drawing/2014/main" id="{F0F8054C-B740-5BD2-4E94-6154BBA6DDC0}"/>
              </a:ext>
            </a:extLst>
          </p:cNvPr>
          <p:cNvGrpSpPr/>
          <p:nvPr/>
        </p:nvGrpSpPr>
        <p:grpSpPr>
          <a:xfrm>
            <a:off x="577217" y="3728302"/>
            <a:ext cx="5106983" cy="461665"/>
            <a:chOff x="3224217" y="3244334"/>
            <a:chExt cx="5106983" cy="461665"/>
          </a:xfrm>
        </p:grpSpPr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E1401FA-9042-942D-165F-FA12199337AD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3429000"/>
              <a:ext cx="43252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7BAC2E9-4A1B-BF8E-0061-A834DDB26286}"/>
                </a:ext>
              </a:extLst>
            </p:cNvPr>
            <p:cNvSpPr txBox="1"/>
            <p:nvPr/>
          </p:nvSpPr>
          <p:spPr>
            <a:xfrm>
              <a:off x="3224217" y="3244334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latin typeface="Cambria" panose="02040503050406030204" pitchFamily="18" charset="0"/>
                </a:rPr>
                <a:t>WL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</p:grpSp>
      <p:grpSp>
        <p:nvGrpSpPr>
          <p:cNvPr id="44" name="WL1">
            <a:extLst>
              <a:ext uri="{FF2B5EF4-FFF2-40B4-BE49-F238E27FC236}">
                <a16:creationId xmlns:a16="http://schemas.microsoft.com/office/drawing/2014/main" id="{15FBA8E0-6C15-E0DC-8CBA-FF868509CFC7}"/>
              </a:ext>
            </a:extLst>
          </p:cNvPr>
          <p:cNvGrpSpPr/>
          <p:nvPr/>
        </p:nvGrpSpPr>
        <p:grpSpPr>
          <a:xfrm>
            <a:off x="572729" y="4683742"/>
            <a:ext cx="5111471" cy="461665"/>
            <a:chOff x="3219729" y="4199774"/>
            <a:chExt cx="5111471" cy="46166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3F2CBF12-11C7-80D0-41BA-5B41DA5D0A5E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4384440"/>
              <a:ext cx="43252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F89352EA-97EA-C3F7-6172-24DAC6F2DD34}"/>
                </a:ext>
              </a:extLst>
            </p:cNvPr>
            <p:cNvSpPr txBox="1"/>
            <p:nvPr/>
          </p:nvSpPr>
          <p:spPr>
            <a:xfrm>
              <a:off x="3219729" y="4199774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latin typeface="Cambria" panose="02040503050406030204" pitchFamily="18" charset="0"/>
                </a:rPr>
                <a:t>WL</a:t>
              </a:r>
              <a:r>
                <a:rPr lang="en-KR" sz="2400" baseline="-25000" dirty="0">
                  <a:latin typeface="Cambria" panose="02040503050406030204" pitchFamily="18" charset="0"/>
                </a:rPr>
                <a:t>1</a:t>
              </a:r>
            </a:p>
          </p:txBody>
        </p:sp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5C8F11D1-5FBF-43CE-8FC4-0AD324D83249}"/>
              </a:ext>
            </a:extLst>
          </p:cNvPr>
          <p:cNvCxnSpPr>
            <a:cxnSpLocks/>
          </p:cNvCxnSpPr>
          <p:nvPr/>
        </p:nvCxnSpPr>
        <p:spPr>
          <a:xfrm>
            <a:off x="2300683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B11884F0-A56D-F9AB-671C-FC6632754239}"/>
              </a:ext>
            </a:extLst>
          </p:cNvPr>
          <p:cNvCxnSpPr>
            <a:cxnSpLocks/>
          </p:cNvCxnSpPr>
          <p:nvPr/>
        </p:nvCxnSpPr>
        <p:spPr>
          <a:xfrm>
            <a:off x="3068590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26A925E8-AC6B-9191-542B-2DA0497ACA23}"/>
              </a:ext>
            </a:extLst>
          </p:cNvPr>
          <p:cNvCxnSpPr>
            <a:cxnSpLocks/>
          </p:cNvCxnSpPr>
          <p:nvPr/>
        </p:nvCxnSpPr>
        <p:spPr>
          <a:xfrm>
            <a:off x="4604402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F3A6A792-1347-77C4-40CC-CF8ECF545B9B}"/>
              </a:ext>
            </a:extLst>
          </p:cNvPr>
          <p:cNvCxnSpPr>
            <a:cxnSpLocks/>
          </p:cNvCxnSpPr>
          <p:nvPr/>
        </p:nvCxnSpPr>
        <p:spPr>
          <a:xfrm>
            <a:off x="3836496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3" name="Cells (WL0)">
            <a:extLst>
              <a:ext uri="{FF2B5EF4-FFF2-40B4-BE49-F238E27FC236}">
                <a16:creationId xmlns:a16="http://schemas.microsoft.com/office/drawing/2014/main" id="{CED3C0F1-89B9-BB1F-C20A-57AE25468AAC}"/>
              </a:ext>
            </a:extLst>
          </p:cNvPr>
          <p:cNvGrpSpPr/>
          <p:nvPr/>
        </p:nvGrpSpPr>
        <p:grpSpPr>
          <a:xfrm>
            <a:off x="2011400" y="3623168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84" name="Oval 83">
              <a:extLst>
                <a:ext uri="{FF2B5EF4-FFF2-40B4-BE49-F238E27FC236}">
                  <a16:creationId xmlns:a16="http://schemas.microsoft.com/office/drawing/2014/main" id="{2A1DB33E-8031-D552-73C4-9F0BE17172F5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0B7A4795-DB14-7EC5-83FD-D594FEA95358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240276BA-C072-4BF8-93B2-E4BE4DD77C7C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DE64E548-E6C9-F00E-8970-13EBE3AD3A57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 dirty="0"/>
            </a:p>
          </p:txBody>
        </p:sp>
      </p:grpSp>
      <p:grpSp>
        <p:nvGrpSpPr>
          <p:cNvPr id="88" name="Cells (WL1)">
            <a:extLst>
              <a:ext uri="{FF2B5EF4-FFF2-40B4-BE49-F238E27FC236}">
                <a16:creationId xmlns:a16="http://schemas.microsoft.com/office/drawing/2014/main" id="{B3332311-C9FC-DF46-FADF-B0C48E5A29D5}"/>
              </a:ext>
            </a:extLst>
          </p:cNvPr>
          <p:cNvGrpSpPr/>
          <p:nvPr/>
        </p:nvGrpSpPr>
        <p:grpSpPr>
          <a:xfrm>
            <a:off x="2011400" y="4577168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74E7E973-0872-FC63-3DE8-F6B7975D5ED2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3927F4FF-4E6C-58B1-98B3-324A07A07A78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5D44C85A-90F1-D048-1855-4889AA0E549F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D29B39A9-41B3-655C-7E88-354278580119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</p:grpSp>
      <p:grpSp>
        <p:nvGrpSpPr>
          <p:cNvPr id="93" name="BL0">
            <a:extLst>
              <a:ext uri="{FF2B5EF4-FFF2-40B4-BE49-F238E27FC236}">
                <a16:creationId xmlns:a16="http://schemas.microsoft.com/office/drawing/2014/main" id="{AF6D62BF-386F-2EC5-68AE-EB593375154A}"/>
              </a:ext>
            </a:extLst>
          </p:cNvPr>
          <p:cNvGrpSpPr/>
          <p:nvPr/>
        </p:nvGrpSpPr>
        <p:grpSpPr>
          <a:xfrm>
            <a:off x="2300683" y="2851116"/>
            <a:ext cx="710220" cy="3021035"/>
            <a:chOff x="4947683" y="1963737"/>
            <a:chExt cx="710220" cy="3021035"/>
          </a:xfrm>
        </p:grpSpPr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E08B7EB3-0CCF-A0E1-C0CA-47DAE904453F}"/>
                </a:ext>
              </a:extLst>
            </p:cNvPr>
            <p:cNvSpPr txBox="1"/>
            <p:nvPr/>
          </p:nvSpPr>
          <p:spPr>
            <a:xfrm>
              <a:off x="5006763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  <p:grpSp>
          <p:nvGrpSpPr>
            <p:cNvPr id="95" name="BL0">
              <a:extLst>
                <a:ext uri="{FF2B5EF4-FFF2-40B4-BE49-F238E27FC236}">
                  <a16:creationId xmlns:a16="http://schemas.microsoft.com/office/drawing/2014/main" id="{208FB9A9-F66B-0222-63AE-C2A9C4315F26}"/>
                </a:ext>
              </a:extLst>
            </p:cNvPr>
            <p:cNvGrpSpPr/>
            <p:nvPr/>
          </p:nvGrpSpPr>
          <p:grpSpPr>
            <a:xfrm>
              <a:off x="4947683" y="2324911"/>
              <a:ext cx="386687" cy="2659861"/>
              <a:chOff x="4947683" y="2324911"/>
              <a:chExt cx="386687" cy="2659861"/>
            </a:xfrm>
          </p:grpSpPr>
          <p:cxnSp>
            <p:nvCxnSpPr>
              <p:cNvPr id="96" name="Straight Connector 95">
                <a:extLst>
                  <a:ext uri="{FF2B5EF4-FFF2-40B4-BE49-F238E27FC236}">
                    <a16:creationId xmlns:a16="http://schemas.microsoft.com/office/drawing/2014/main" id="{649A1F16-3BF4-3B81-D3FE-342426ECB8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4370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F32421BA-D150-8DB4-7E70-7ECBDA4AA8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768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8" name="BL1">
            <a:extLst>
              <a:ext uri="{FF2B5EF4-FFF2-40B4-BE49-F238E27FC236}">
                <a16:creationId xmlns:a16="http://schemas.microsoft.com/office/drawing/2014/main" id="{7E7F06C2-EBD3-4A00-483C-68BAC51B0FBD}"/>
              </a:ext>
            </a:extLst>
          </p:cNvPr>
          <p:cNvGrpSpPr/>
          <p:nvPr/>
        </p:nvGrpSpPr>
        <p:grpSpPr>
          <a:xfrm>
            <a:off x="3062313" y="2851116"/>
            <a:ext cx="731940" cy="3021035"/>
            <a:chOff x="5709313" y="1963737"/>
            <a:chExt cx="731940" cy="3021035"/>
          </a:xfrm>
        </p:grpSpPr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20F28637-3487-02C1-A277-E849D36ED3BC}"/>
                </a:ext>
              </a:extLst>
            </p:cNvPr>
            <p:cNvSpPr txBox="1"/>
            <p:nvPr/>
          </p:nvSpPr>
          <p:spPr>
            <a:xfrm>
              <a:off x="5764465" y="1963737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1</a:t>
              </a:r>
            </a:p>
          </p:txBody>
        </p:sp>
        <p:grpSp>
          <p:nvGrpSpPr>
            <p:cNvPr id="100" name="BL1">
              <a:extLst>
                <a:ext uri="{FF2B5EF4-FFF2-40B4-BE49-F238E27FC236}">
                  <a16:creationId xmlns:a16="http://schemas.microsoft.com/office/drawing/2014/main" id="{2DCAEC03-C40E-C430-55FC-F116CB3408E9}"/>
                </a:ext>
              </a:extLst>
            </p:cNvPr>
            <p:cNvGrpSpPr/>
            <p:nvPr/>
          </p:nvGrpSpPr>
          <p:grpSpPr>
            <a:xfrm>
              <a:off x="5709313" y="2324911"/>
              <a:ext cx="390230" cy="2659861"/>
              <a:chOff x="5709313" y="2324911"/>
              <a:chExt cx="390230" cy="2659861"/>
            </a:xfrm>
          </p:grpSpPr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14C5C1A6-838D-4D5D-BFDC-8155246B60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9543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0614F5C2-13F7-4900-9AD5-AD3313915C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0931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3" name="BL2">
            <a:extLst>
              <a:ext uri="{FF2B5EF4-FFF2-40B4-BE49-F238E27FC236}">
                <a16:creationId xmlns:a16="http://schemas.microsoft.com/office/drawing/2014/main" id="{B697AA0C-9ED5-02A6-87D0-0A8BF6AE59BB}"/>
              </a:ext>
            </a:extLst>
          </p:cNvPr>
          <p:cNvGrpSpPr/>
          <p:nvPr/>
        </p:nvGrpSpPr>
        <p:grpSpPr>
          <a:xfrm>
            <a:off x="3833762" y="2851116"/>
            <a:ext cx="711615" cy="3021035"/>
            <a:chOff x="6480762" y="1963737"/>
            <a:chExt cx="711615" cy="3021035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DDF31703-621E-9C8A-2EE3-467D90DC3C43}"/>
                </a:ext>
              </a:extLst>
            </p:cNvPr>
            <p:cNvSpPr txBox="1"/>
            <p:nvPr/>
          </p:nvSpPr>
          <p:spPr>
            <a:xfrm>
              <a:off x="6541237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2</a:t>
              </a:r>
            </a:p>
          </p:txBody>
        </p:sp>
        <p:grpSp>
          <p:nvGrpSpPr>
            <p:cNvPr id="105" name="BL2">
              <a:extLst>
                <a:ext uri="{FF2B5EF4-FFF2-40B4-BE49-F238E27FC236}">
                  <a16:creationId xmlns:a16="http://schemas.microsoft.com/office/drawing/2014/main" id="{39B84FF3-5B0C-F58A-DEA7-6DFF6A2A170C}"/>
                </a:ext>
              </a:extLst>
            </p:cNvPr>
            <p:cNvGrpSpPr/>
            <p:nvPr/>
          </p:nvGrpSpPr>
          <p:grpSpPr>
            <a:xfrm>
              <a:off x="6480762" y="2324911"/>
              <a:ext cx="386687" cy="2659861"/>
              <a:chOff x="6480762" y="2324911"/>
              <a:chExt cx="386687" cy="2659861"/>
            </a:xfrm>
          </p:grpSpPr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66FE65A4-9048-FDF9-0A25-ED9FCFC61B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67449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10CBD022-3A15-9EA6-65E9-7971E847BC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076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8" name="BL3">
            <a:extLst>
              <a:ext uri="{FF2B5EF4-FFF2-40B4-BE49-F238E27FC236}">
                <a16:creationId xmlns:a16="http://schemas.microsoft.com/office/drawing/2014/main" id="{5C7087B6-3334-ABDC-546F-3A2DAF2CF051}"/>
              </a:ext>
            </a:extLst>
          </p:cNvPr>
          <p:cNvGrpSpPr/>
          <p:nvPr/>
        </p:nvGrpSpPr>
        <p:grpSpPr>
          <a:xfrm>
            <a:off x="4604402" y="2851116"/>
            <a:ext cx="730104" cy="3021035"/>
            <a:chOff x="7251402" y="1963737"/>
            <a:chExt cx="730104" cy="3021035"/>
          </a:xfrm>
        </p:grpSpPr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3DC0C074-0A66-FE0B-A0E6-AB50A801F5A6}"/>
                </a:ext>
              </a:extLst>
            </p:cNvPr>
            <p:cNvSpPr txBox="1"/>
            <p:nvPr/>
          </p:nvSpPr>
          <p:spPr>
            <a:xfrm>
              <a:off x="7304718" y="1963737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3</a:t>
              </a:r>
            </a:p>
          </p:txBody>
        </p:sp>
        <p:grpSp>
          <p:nvGrpSpPr>
            <p:cNvPr id="110" name="BL3">
              <a:extLst>
                <a:ext uri="{FF2B5EF4-FFF2-40B4-BE49-F238E27FC236}">
                  <a16:creationId xmlns:a16="http://schemas.microsoft.com/office/drawing/2014/main" id="{73C4F4BE-BBB6-6E14-CA9C-34733E66EB06}"/>
                </a:ext>
              </a:extLst>
            </p:cNvPr>
            <p:cNvGrpSpPr/>
            <p:nvPr/>
          </p:nvGrpSpPr>
          <p:grpSpPr>
            <a:xfrm>
              <a:off x="7251402" y="2324911"/>
              <a:ext cx="391710" cy="2659861"/>
              <a:chOff x="7251402" y="2324911"/>
              <a:chExt cx="391710" cy="2659861"/>
            </a:xfrm>
          </p:grpSpPr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BBF39626-DFAA-5569-3878-5B3CAE5F9D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3112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0013D7B9-437D-8D82-41EB-F3C90BC9BA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140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3" name="Rounded Rectangle 112">
            <a:extLst>
              <a:ext uri="{FF2B5EF4-FFF2-40B4-BE49-F238E27FC236}">
                <a16:creationId xmlns:a16="http://schemas.microsoft.com/office/drawing/2014/main" id="{1A6CC2C9-DD88-52C5-07AA-27435CF853A8}"/>
              </a:ext>
            </a:extLst>
          </p:cNvPr>
          <p:cNvSpPr/>
          <p:nvPr/>
        </p:nvSpPr>
        <p:spPr>
          <a:xfrm>
            <a:off x="1712368" y="3340468"/>
            <a:ext cx="3680713" cy="2300572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14" name="Freeform 113">
            <a:extLst>
              <a:ext uri="{FF2B5EF4-FFF2-40B4-BE49-F238E27FC236}">
                <a16:creationId xmlns:a16="http://schemas.microsoft.com/office/drawing/2014/main" id="{0E447168-8B86-7E5F-6975-01EA6FF9D844}"/>
              </a:ext>
            </a:extLst>
          </p:cNvPr>
          <p:cNvSpPr/>
          <p:nvPr/>
        </p:nvSpPr>
        <p:spPr>
          <a:xfrm>
            <a:off x="2820193" y="4058794"/>
            <a:ext cx="499260" cy="144052"/>
          </a:xfrm>
          <a:custGeom>
            <a:avLst/>
            <a:gdLst>
              <a:gd name="connsiteX0" fmla="*/ 0 w 499260"/>
              <a:gd name="connsiteY0" fmla="*/ 0 h 144052"/>
              <a:gd name="connsiteX1" fmla="*/ 499260 w 499260"/>
              <a:gd name="connsiteY1" fmla="*/ 0 h 144052"/>
              <a:gd name="connsiteX2" fmla="*/ 490619 w 499260"/>
              <a:gd name="connsiteY2" fmla="*/ 15919 h 144052"/>
              <a:gd name="connsiteX3" fmla="*/ 249630 w 499260"/>
              <a:gd name="connsiteY3" fmla="*/ 144052 h 144052"/>
              <a:gd name="connsiteX4" fmla="*/ 8641 w 499260"/>
              <a:gd name="connsiteY4" fmla="*/ 15919 h 1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60" h="144052">
                <a:moveTo>
                  <a:pt x="0" y="0"/>
                </a:moveTo>
                <a:lnTo>
                  <a:pt x="499260" y="0"/>
                </a:lnTo>
                <a:lnTo>
                  <a:pt x="490619" y="15919"/>
                </a:lnTo>
                <a:cubicBezTo>
                  <a:pt x="438392" y="93226"/>
                  <a:pt x="349947" y="144052"/>
                  <a:pt x="249630" y="144052"/>
                </a:cubicBezTo>
                <a:cubicBezTo>
                  <a:pt x="149313" y="144052"/>
                  <a:pt x="60868" y="93226"/>
                  <a:pt x="8641" y="1591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B000368C-F7AF-DFD8-098B-BD0B5A526A74}"/>
              </a:ext>
            </a:extLst>
          </p:cNvPr>
          <p:cNvSpPr/>
          <p:nvPr/>
        </p:nvSpPr>
        <p:spPr>
          <a:xfrm>
            <a:off x="4352412" y="5003614"/>
            <a:ext cx="509225" cy="153232"/>
          </a:xfrm>
          <a:custGeom>
            <a:avLst/>
            <a:gdLst>
              <a:gd name="connsiteX0" fmla="*/ 0 w 509225"/>
              <a:gd name="connsiteY0" fmla="*/ 0 h 153232"/>
              <a:gd name="connsiteX1" fmla="*/ 509225 w 509225"/>
              <a:gd name="connsiteY1" fmla="*/ 0 h 153232"/>
              <a:gd name="connsiteX2" fmla="*/ 495601 w 509225"/>
              <a:gd name="connsiteY2" fmla="*/ 25099 h 153232"/>
              <a:gd name="connsiteX3" fmla="*/ 254612 w 509225"/>
              <a:gd name="connsiteY3" fmla="*/ 153232 h 153232"/>
              <a:gd name="connsiteX4" fmla="*/ 13623 w 509225"/>
              <a:gd name="connsiteY4" fmla="*/ 25099 h 153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9225" h="153232">
                <a:moveTo>
                  <a:pt x="0" y="0"/>
                </a:moveTo>
                <a:lnTo>
                  <a:pt x="509225" y="0"/>
                </a:lnTo>
                <a:lnTo>
                  <a:pt x="495601" y="25099"/>
                </a:lnTo>
                <a:cubicBezTo>
                  <a:pt x="443375" y="102406"/>
                  <a:pt x="354929" y="153232"/>
                  <a:pt x="254612" y="153232"/>
                </a:cubicBezTo>
                <a:cubicBezTo>
                  <a:pt x="154295" y="153232"/>
                  <a:pt x="65850" y="102406"/>
                  <a:pt x="13623" y="2509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/>
          </a:p>
        </p:txBody>
      </p:sp>
      <p:sp>
        <p:nvSpPr>
          <p:cNvPr id="116" name="Freeform 115">
            <a:extLst>
              <a:ext uri="{FF2B5EF4-FFF2-40B4-BE49-F238E27FC236}">
                <a16:creationId xmlns:a16="http://schemas.microsoft.com/office/drawing/2014/main" id="{A5F30205-9CB3-46A2-03D5-E75B48EC3856}"/>
              </a:ext>
            </a:extLst>
          </p:cNvPr>
          <p:cNvSpPr/>
          <p:nvPr/>
        </p:nvSpPr>
        <p:spPr>
          <a:xfrm>
            <a:off x="4357393" y="4058794"/>
            <a:ext cx="499260" cy="144052"/>
          </a:xfrm>
          <a:custGeom>
            <a:avLst/>
            <a:gdLst>
              <a:gd name="connsiteX0" fmla="*/ 0 w 499260"/>
              <a:gd name="connsiteY0" fmla="*/ 0 h 144052"/>
              <a:gd name="connsiteX1" fmla="*/ 499260 w 499260"/>
              <a:gd name="connsiteY1" fmla="*/ 0 h 144052"/>
              <a:gd name="connsiteX2" fmla="*/ 490620 w 499260"/>
              <a:gd name="connsiteY2" fmla="*/ 15919 h 144052"/>
              <a:gd name="connsiteX3" fmla="*/ 249630 w 499260"/>
              <a:gd name="connsiteY3" fmla="*/ 144052 h 144052"/>
              <a:gd name="connsiteX4" fmla="*/ 8641 w 499260"/>
              <a:gd name="connsiteY4" fmla="*/ 15919 h 1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60" h="144052">
                <a:moveTo>
                  <a:pt x="0" y="0"/>
                </a:moveTo>
                <a:lnTo>
                  <a:pt x="499260" y="0"/>
                </a:lnTo>
                <a:lnTo>
                  <a:pt x="490620" y="15919"/>
                </a:lnTo>
                <a:cubicBezTo>
                  <a:pt x="438393" y="93226"/>
                  <a:pt x="349947" y="144052"/>
                  <a:pt x="249630" y="144052"/>
                </a:cubicBezTo>
                <a:cubicBezTo>
                  <a:pt x="149313" y="144052"/>
                  <a:pt x="60868" y="93226"/>
                  <a:pt x="8641" y="1591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72E6BA37-A5B7-5ED2-1C12-30345006BF43}"/>
              </a:ext>
            </a:extLst>
          </p:cNvPr>
          <p:cNvSpPr/>
          <p:nvPr/>
        </p:nvSpPr>
        <p:spPr>
          <a:xfrm>
            <a:off x="2778200" y="3623379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273640C1-C833-7C57-547D-539329D0A337}"/>
              </a:ext>
            </a:extLst>
          </p:cNvPr>
          <p:cNvSpPr/>
          <p:nvPr/>
        </p:nvSpPr>
        <p:spPr>
          <a:xfrm>
            <a:off x="4315400" y="3623379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83E325CC-853E-0103-002A-2C5E5F9B3D0E}"/>
              </a:ext>
            </a:extLst>
          </p:cNvPr>
          <p:cNvSpPr/>
          <p:nvPr/>
        </p:nvSpPr>
        <p:spPr>
          <a:xfrm>
            <a:off x="4315400" y="4577379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120" name="Straight Connector 119">
            <a:extLst>
              <a:ext uri="{FF2B5EF4-FFF2-40B4-BE49-F238E27FC236}">
                <a16:creationId xmlns:a16="http://schemas.microsoft.com/office/drawing/2014/main" id="{0BFCCF8F-DD26-B76D-E72D-CE9E66D3FD43}"/>
              </a:ext>
            </a:extLst>
          </p:cNvPr>
          <p:cNvCxnSpPr>
            <a:cxnSpLocks/>
          </p:cNvCxnSpPr>
          <p:nvPr/>
        </p:nvCxnSpPr>
        <p:spPr>
          <a:xfrm>
            <a:off x="6719380" y="3659277"/>
            <a:ext cx="0" cy="1705641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DF8051C1-BF64-13A5-E22F-3C6F92095129}"/>
              </a:ext>
            </a:extLst>
          </p:cNvPr>
          <p:cNvCxnSpPr>
            <a:cxnSpLocks/>
          </p:cNvCxnSpPr>
          <p:nvPr/>
        </p:nvCxnSpPr>
        <p:spPr>
          <a:xfrm flipH="1">
            <a:off x="6719380" y="5357776"/>
            <a:ext cx="4694830" cy="0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" name="First EP step">
            <a:extLst>
              <a:ext uri="{FF2B5EF4-FFF2-40B4-BE49-F238E27FC236}">
                <a16:creationId xmlns:a16="http://schemas.microsoft.com/office/drawing/2014/main" id="{7A2E346E-2A1A-2E7A-3800-9AAC43857921}"/>
              </a:ext>
            </a:extLst>
          </p:cNvPr>
          <p:cNvSpPr/>
          <p:nvPr/>
        </p:nvSpPr>
        <p:spPr>
          <a:xfrm>
            <a:off x="7183404" y="4637776"/>
            <a:ext cx="1260000" cy="720000"/>
          </a:xfrm>
          <a:prstGeom prst="rect">
            <a:avLst/>
          </a:prstGeom>
          <a:solidFill>
            <a:srgbClr val="298C8C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35A7FD21-0CA2-458F-D237-8D3642BA7F1D}"/>
              </a:ext>
            </a:extLst>
          </p:cNvPr>
          <p:cNvSpPr/>
          <p:nvPr/>
        </p:nvSpPr>
        <p:spPr>
          <a:xfrm>
            <a:off x="8708354" y="5052077"/>
            <a:ext cx="308848" cy="305699"/>
          </a:xfrm>
          <a:prstGeom prst="rect">
            <a:avLst/>
          </a:prstGeom>
          <a:solidFill>
            <a:srgbClr val="F1A226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EC6E6975-3541-A44E-DF84-056360EAFFBD}"/>
              </a:ext>
            </a:extLst>
          </p:cNvPr>
          <p:cNvSpPr txBox="1"/>
          <p:nvPr/>
        </p:nvSpPr>
        <p:spPr>
          <a:xfrm rot="16200000">
            <a:off x="5915610" y="4281265"/>
            <a:ext cx="11542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Voltage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07F6B7D4-B046-B600-DE4B-6D2D50262871}"/>
              </a:ext>
            </a:extLst>
          </p:cNvPr>
          <p:cNvSpPr txBox="1"/>
          <p:nvPr/>
        </p:nvSpPr>
        <p:spPr>
          <a:xfrm>
            <a:off x="10625005" y="5357682"/>
            <a:ext cx="8595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Time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D096A7F-D221-D737-71E5-482C20B6942B}"/>
              </a:ext>
            </a:extLst>
          </p:cNvPr>
          <p:cNvSpPr/>
          <p:nvPr/>
        </p:nvSpPr>
        <p:spPr>
          <a:xfrm>
            <a:off x="1713600" y="3340800"/>
            <a:ext cx="3680713" cy="2300572"/>
          </a:xfrm>
          <a:prstGeom prst="roundRect">
            <a:avLst/>
          </a:prstGeom>
          <a:ln w="50800">
            <a:solidFill>
              <a:srgbClr val="298C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6" name="Second erase pulse">
            <a:extLst>
              <a:ext uri="{FF2B5EF4-FFF2-40B4-BE49-F238E27FC236}">
                <a16:creationId xmlns:a16="http://schemas.microsoft.com/office/drawing/2014/main" id="{0F31A91D-D2C5-8638-466A-F8A27406ECAA}"/>
              </a:ext>
            </a:extLst>
          </p:cNvPr>
          <p:cNvSpPr/>
          <p:nvPr/>
        </p:nvSpPr>
        <p:spPr>
          <a:xfrm>
            <a:off x="9282152" y="4097776"/>
            <a:ext cx="540000" cy="1260000"/>
          </a:xfrm>
          <a:prstGeom prst="rect">
            <a:avLst/>
          </a:prstGeom>
          <a:solidFill>
            <a:srgbClr val="298C8C"/>
          </a:solidFill>
          <a:ln w="25400">
            <a:solidFill>
              <a:srgbClr val="00000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C7811CD-1819-F1A5-5427-778CE978F277}"/>
              </a:ext>
            </a:extLst>
          </p:cNvPr>
          <p:cNvSpPr/>
          <p:nvPr/>
        </p:nvSpPr>
        <p:spPr>
          <a:xfrm>
            <a:off x="2779200" y="3621600"/>
            <a:ext cx="581246" cy="58124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3C66510-5C91-793A-EDF6-E810C85124EF}"/>
              </a:ext>
            </a:extLst>
          </p:cNvPr>
          <p:cNvSpPr/>
          <p:nvPr/>
        </p:nvSpPr>
        <p:spPr>
          <a:xfrm>
            <a:off x="4316400" y="3621600"/>
            <a:ext cx="581246" cy="58124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6E904CB-CBEA-7CE1-7FD0-69D802487C74}"/>
              </a:ext>
            </a:extLst>
          </p:cNvPr>
          <p:cNvSpPr/>
          <p:nvPr/>
        </p:nvSpPr>
        <p:spPr>
          <a:xfrm>
            <a:off x="4316400" y="4575600"/>
            <a:ext cx="581246" cy="58124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13" name="Elbow Connector 12">
            <a:extLst>
              <a:ext uri="{FF2B5EF4-FFF2-40B4-BE49-F238E27FC236}">
                <a16:creationId xmlns:a16="http://schemas.microsoft.com/office/drawing/2014/main" id="{012652A0-A2B6-C724-3A19-8A41078DA582}"/>
              </a:ext>
            </a:extLst>
          </p:cNvPr>
          <p:cNvCxnSpPr>
            <a:cxnSpLocks/>
            <a:stCxn id="123" idx="0"/>
            <a:endCxn id="6" idx="0"/>
          </p:cNvCxnSpPr>
          <p:nvPr/>
        </p:nvCxnSpPr>
        <p:spPr>
          <a:xfrm rot="5400000" flipH="1" flipV="1">
            <a:off x="8730315" y="4230240"/>
            <a:ext cx="954301" cy="689374"/>
          </a:xfrm>
          <a:prstGeom prst="bentConnector3">
            <a:avLst>
              <a:gd name="adj1" fmla="val 123955"/>
            </a:avLst>
          </a:prstGeom>
          <a:ln w="25400">
            <a:solidFill>
              <a:srgbClr val="F1A22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15D52DB2-B183-C74B-6876-0E433F8D0AC5}"/>
              </a:ext>
            </a:extLst>
          </p:cNvPr>
          <p:cNvCxnSpPr>
            <a:cxnSpLocks/>
            <a:stCxn id="14" idx="3"/>
            <a:endCxn id="6" idx="3"/>
          </p:cNvCxnSpPr>
          <p:nvPr/>
        </p:nvCxnSpPr>
        <p:spPr>
          <a:xfrm flipH="1">
            <a:off x="9822152" y="4726800"/>
            <a:ext cx="718648" cy="976"/>
          </a:xfrm>
          <a:prstGeom prst="straightConnector1">
            <a:avLst/>
          </a:prstGeom>
          <a:ln w="50800">
            <a:solidFill>
              <a:srgbClr val="6F47E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EAD65CF6-7279-5B2C-5F13-87A36E24E5C9}"/>
              </a:ext>
            </a:extLst>
          </p:cNvPr>
          <p:cNvSpPr txBox="1"/>
          <p:nvPr/>
        </p:nvSpPr>
        <p:spPr>
          <a:xfrm>
            <a:off x="10560543" y="4474296"/>
            <a:ext cx="140859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Reduced!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9818B2B5-B744-526C-82A4-B197949A0388}"/>
              </a:ext>
            </a:extLst>
          </p:cNvPr>
          <p:cNvCxnSpPr>
            <a:cxnSpLocks/>
          </p:cNvCxnSpPr>
          <p:nvPr/>
        </p:nvCxnSpPr>
        <p:spPr>
          <a:xfrm flipH="1">
            <a:off x="6723588" y="3827962"/>
            <a:ext cx="283515" cy="264043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B933B64-7E18-2EEB-5B44-C117D5A718F4}"/>
                  </a:ext>
                </a:extLst>
              </p:cNvPr>
              <p:cNvSpPr txBox="1"/>
              <p:nvPr/>
            </p:nvSpPr>
            <p:spPr>
              <a:xfrm>
                <a:off x="7007103" y="3597129"/>
                <a:ext cx="1647054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KR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KR" sz="2400" baseline="-25000" dirty="0">
                    <a:latin typeface="Cambria" panose="02040503050406030204" pitchFamily="18" charset="0"/>
                  </a:rPr>
                  <a:t>ERASE</a:t>
                </a:r>
                <a:r>
                  <a:rPr lang="en-KR" sz="2400" dirty="0">
                    <a:latin typeface="Cambria" panose="02040503050406030204" pitchFamily="18" charset="0"/>
                  </a:rPr>
                  <a:t> +</a:t>
                </a:r>
                <a:r>
                  <a:rPr lang="en-KR" sz="2400" baseline="-25000" dirty="0"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K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𝑉</m:t>
                    </m:r>
                  </m:oMath>
                </a14:m>
                <a:endParaRPr lang="en-KR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B933B64-7E18-2EEB-5B44-C117D5A71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07103" y="3597129"/>
                <a:ext cx="1647054" cy="461665"/>
              </a:xfrm>
              <a:prstGeom prst="rect">
                <a:avLst/>
              </a:prstGeom>
              <a:blipFill>
                <a:blip r:embed="rId3"/>
                <a:stretch>
                  <a:fillRect t="-10811" b="-27027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1E6E8EC-A515-4627-8FE3-9A51E83AE1B0}"/>
              </a:ext>
            </a:extLst>
          </p:cNvPr>
          <p:cNvCxnSpPr>
            <a:cxnSpLocks/>
          </p:cNvCxnSpPr>
          <p:nvPr/>
        </p:nvCxnSpPr>
        <p:spPr>
          <a:xfrm flipH="1">
            <a:off x="6719380" y="4096800"/>
            <a:ext cx="2562772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ECC369A-9210-A3C3-0FB9-D88F6BCACED3}"/>
                  </a:ext>
                </a:extLst>
              </p:cNvPr>
              <p:cNvSpPr txBox="1"/>
              <p:nvPr/>
            </p:nvSpPr>
            <p:spPr>
              <a:xfrm>
                <a:off x="7375646" y="5503827"/>
                <a:ext cx="3052181" cy="83099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KR" sz="2400" dirty="0">
                    <a:latin typeface="Cambria" panose="02040503050406030204" pitchFamily="18" charset="0"/>
                  </a:rPr>
                  <a:t>tEP = 0.5 </a:t>
                </a:r>
                <a14:m>
                  <m:oMath xmlns:m="http://schemas.openxmlformats.org/officeDocument/2006/math">
                    <m:r>
                      <a:rPr lang="en-KR" sz="2400" i="1" dirty="0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en-KR" sz="2400" dirty="0">
                    <a:latin typeface="Cambria" panose="02040503050406030204" pitchFamily="18" charset="0"/>
                  </a:rPr>
                  <a:t> ~ 3.5 </a:t>
                </a:r>
                <a14:m>
                  <m:oMath xmlns:m="http://schemas.openxmlformats.org/officeDocument/2006/math">
                    <m:r>
                      <a:rPr lang="en-KR" sz="2400" i="1" dirty="0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KR" sz="2400" dirty="0">
                  <a:latin typeface="Cambria" panose="02040503050406030204" pitchFamily="18" charset="0"/>
                </a:endParaRPr>
              </a:p>
              <a:p>
                <a:pPr algn="ctr"/>
                <a:r>
                  <a:rPr lang="en-KR" sz="2400" dirty="0">
                    <a:latin typeface="Cambria" panose="02040503050406030204" pitchFamily="18" charset="0"/>
                  </a:rPr>
                  <a:t>(</a:t>
                </a:r>
                <a:r>
                  <a:rPr lang="en-KR" sz="2400" dirty="0">
                    <a:solidFill>
                      <a:srgbClr val="6F47E5"/>
                    </a:solidFill>
                    <a:latin typeface="Cambria" panose="02040503050406030204" pitchFamily="18" charset="0"/>
                  </a:rPr>
                  <a:t>dynamic</a:t>
                </a:r>
                <a:r>
                  <a:rPr lang="en-KR" sz="2400" dirty="0">
                    <a:latin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2ECC369A-9210-A3C3-0FB9-D88F6BCACE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5646" y="5503827"/>
                <a:ext cx="3052181" cy="830997"/>
              </a:xfrm>
              <a:prstGeom prst="rect">
                <a:avLst/>
              </a:prstGeom>
              <a:blipFill>
                <a:blip r:embed="rId4"/>
                <a:stretch>
                  <a:fillRect l="-2479" t="-6061" b="-15152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72E1680-6C67-B2AD-F7B3-1F164063FDD1}"/>
              </a:ext>
            </a:extLst>
          </p:cNvPr>
          <p:cNvCxnSpPr>
            <a:cxnSpLocks/>
          </p:cNvCxnSpPr>
          <p:nvPr/>
        </p:nvCxnSpPr>
        <p:spPr>
          <a:xfrm>
            <a:off x="9263347" y="5482301"/>
            <a:ext cx="558805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73AA2636-765B-EA58-48FA-6961A6825443}"/>
              </a:ext>
            </a:extLst>
          </p:cNvPr>
          <p:cNvSpPr txBox="1"/>
          <p:nvPr/>
        </p:nvSpPr>
        <p:spPr>
          <a:xfrm>
            <a:off x="8016160" y="3260189"/>
            <a:ext cx="24055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F1A226"/>
                </a:solidFill>
                <a:latin typeface="Cambria" panose="02040503050406030204" pitchFamily="18" charset="0"/>
              </a:rPr>
              <a:t>Fail-bit count = 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3ECAE9D-694D-B9B2-25FD-A55F5C08EAE4}"/>
              </a:ext>
            </a:extLst>
          </p:cNvPr>
          <p:cNvSpPr/>
          <p:nvPr/>
        </p:nvSpPr>
        <p:spPr>
          <a:xfrm>
            <a:off x="6851788" y="4474296"/>
            <a:ext cx="1692137" cy="1056593"/>
          </a:xfrm>
          <a:prstGeom prst="roundRect">
            <a:avLst/>
          </a:prstGeom>
          <a:ln w="50800">
            <a:solidFill>
              <a:srgbClr val="6F47E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9732866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C6A38-7B4A-1A3C-6FC3-590513589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KR" dirty="0">
                <a:latin typeface="Aptos" panose="020B0004020202020204" pitchFamily="34" charset="0"/>
              </a:rPr>
              <a:t>Many blocks only require single erase pulse 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in early lifetime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290DEA-F4F7-C0A3-BD77-B6921F571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Observations for Optimization</a:t>
            </a:r>
          </a:p>
        </p:txBody>
      </p:sp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4D7D962D-4BE6-4E17-E339-91EA5D25EE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0110657"/>
              </p:ext>
            </p:extLst>
          </p:nvPr>
        </p:nvGraphicFramePr>
        <p:xfrm>
          <a:off x="2698320" y="2429605"/>
          <a:ext cx="5565775" cy="4361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8264256-A6F6-D056-B832-59A6C60A35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3913625"/>
              </p:ext>
            </p:extLst>
          </p:nvPr>
        </p:nvGraphicFramePr>
        <p:xfrm>
          <a:off x="5127810" y="1886223"/>
          <a:ext cx="556577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155">
                  <a:extLst>
                    <a:ext uri="{9D8B030D-6E8A-4147-A177-3AD203B41FA5}">
                      <a16:colId xmlns:a16="http://schemas.microsoft.com/office/drawing/2014/main" val="104932562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2412376556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243043933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1393240746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2603988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72374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F6C8BC63-ECB5-0B8D-6A93-E437AEC94A54}"/>
              </a:ext>
            </a:extLst>
          </p:cNvPr>
          <p:cNvSpPr/>
          <p:nvPr/>
        </p:nvSpPr>
        <p:spPr>
          <a:xfrm>
            <a:off x="5269859" y="1973977"/>
            <a:ext cx="213360" cy="213360"/>
          </a:xfrm>
          <a:prstGeom prst="rect">
            <a:avLst/>
          </a:prstGeom>
          <a:solidFill>
            <a:srgbClr val="A559AA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57ABAF-C346-8037-DD3C-CA13D96E5972}"/>
              </a:ext>
            </a:extLst>
          </p:cNvPr>
          <p:cNvSpPr/>
          <p:nvPr/>
        </p:nvSpPr>
        <p:spPr>
          <a:xfrm>
            <a:off x="8588690" y="1973977"/>
            <a:ext cx="213360" cy="213360"/>
          </a:xfrm>
          <a:prstGeom prst="rect">
            <a:avLst/>
          </a:prstGeom>
          <a:solidFill>
            <a:srgbClr val="E02B35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341448-189E-F791-08EB-2656461BDB3F}"/>
              </a:ext>
            </a:extLst>
          </p:cNvPr>
          <p:cNvSpPr/>
          <p:nvPr/>
        </p:nvSpPr>
        <p:spPr>
          <a:xfrm>
            <a:off x="9703443" y="1973977"/>
            <a:ext cx="213360" cy="213360"/>
          </a:xfrm>
          <a:prstGeom prst="rect">
            <a:avLst/>
          </a:prstGeom>
          <a:solidFill>
            <a:srgbClr val="082A54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619836-E438-DF53-2B43-2B3DA52006CD}"/>
              </a:ext>
            </a:extLst>
          </p:cNvPr>
          <p:cNvSpPr/>
          <p:nvPr/>
        </p:nvSpPr>
        <p:spPr>
          <a:xfrm>
            <a:off x="7482413" y="1973977"/>
            <a:ext cx="213360" cy="213360"/>
          </a:xfrm>
          <a:prstGeom prst="rect">
            <a:avLst/>
          </a:prstGeom>
          <a:solidFill>
            <a:srgbClr val="F0C571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04365C-D146-33B5-878B-7876BD8A65F5}"/>
              </a:ext>
            </a:extLst>
          </p:cNvPr>
          <p:cNvSpPr/>
          <p:nvPr/>
        </p:nvSpPr>
        <p:spPr>
          <a:xfrm>
            <a:off x="6376136" y="1973977"/>
            <a:ext cx="213360" cy="213360"/>
          </a:xfrm>
          <a:prstGeom prst="rect">
            <a:avLst/>
          </a:prstGeom>
          <a:solidFill>
            <a:srgbClr val="59A89C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9BFF3E-3AB6-776E-FF19-FA42ABB1F6A1}"/>
              </a:ext>
            </a:extLst>
          </p:cNvPr>
          <p:cNvSpPr txBox="1"/>
          <p:nvPr/>
        </p:nvSpPr>
        <p:spPr>
          <a:xfrm>
            <a:off x="5117390" y="2243245"/>
            <a:ext cx="10438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A559AA"/>
                </a:solidFill>
                <a:latin typeface="Cambria" panose="02040503050406030204" pitchFamily="18" charset="0"/>
              </a:rPr>
              <a:t>3.5 ms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63245C-589A-3601-8331-D4396A65EF38}"/>
              </a:ext>
            </a:extLst>
          </p:cNvPr>
          <p:cNvSpPr txBox="1"/>
          <p:nvPr/>
        </p:nvSpPr>
        <p:spPr>
          <a:xfrm>
            <a:off x="6226720" y="2243245"/>
            <a:ext cx="104387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59A89C"/>
                </a:solidFill>
                <a:latin typeface="Cambria" panose="02040503050406030204" pitchFamily="18" charset="0"/>
              </a:rPr>
              <a:t>7.0 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0EA3D8-8ACD-D87F-9E7C-6E7F60494B96}"/>
              </a:ext>
            </a:extLst>
          </p:cNvPr>
          <p:cNvSpPr txBox="1"/>
          <p:nvPr/>
        </p:nvSpPr>
        <p:spPr>
          <a:xfrm>
            <a:off x="7260436" y="2243245"/>
            <a:ext cx="12137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F0C571"/>
                </a:solidFill>
                <a:latin typeface="Cambria" panose="02040503050406030204" pitchFamily="18" charset="0"/>
              </a:rPr>
              <a:t>10.5 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F977DF-57D6-A59C-7855-771673250CBC}"/>
              </a:ext>
            </a:extLst>
          </p:cNvPr>
          <p:cNvSpPr txBox="1"/>
          <p:nvPr/>
        </p:nvSpPr>
        <p:spPr>
          <a:xfrm>
            <a:off x="8378375" y="2243245"/>
            <a:ext cx="12137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E02B35"/>
                </a:solidFill>
                <a:latin typeface="Cambria" panose="02040503050406030204" pitchFamily="18" charset="0"/>
              </a:rPr>
              <a:t>14.0 ms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2BD864-BB09-7E3B-41CF-69D9967A64C8}"/>
              </a:ext>
            </a:extLst>
          </p:cNvPr>
          <p:cNvSpPr txBox="1"/>
          <p:nvPr/>
        </p:nvSpPr>
        <p:spPr>
          <a:xfrm>
            <a:off x="9479791" y="2243245"/>
            <a:ext cx="12137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082A54"/>
                </a:solidFill>
                <a:latin typeface="Cambria" panose="02040503050406030204" pitchFamily="18" charset="0"/>
              </a:rPr>
              <a:t>17.5 ms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D571FF-3454-9C17-6C26-A2CF67B7F051}"/>
              </a:ext>
            </a:extLst>
          </p:cNvPr>
          <p:cNvSpPr txBox="1"/>
          <p:nvPr/>
        </p:nvSpPr>
        <p:spPr>
          <a:xfrm>
            <a:off x="3210420" y="1808809"/>
            <a:ext cx="195649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KR" sz="2400" dirty="0">
                <a:latin typeface="Cambria" panose="02040503050406030204" pitchFamily="18" charset="0"/>
              </a:rPr>
              <a:t># of EP steps: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D79AF9-9E19-F7D5-EDD7-90D1D163E16B}"/>
              </a:ext>
            </a:extLst>
          </p:cNvPr>
          <p:cNvSpPr txBox="1"/>
          <p:nvPr/>
        </p:nvSpPr>
        <p:spPr>
          <a:xfrm>
            <a:off x="1486548" y="2243245"/>
            <a:ext cx="368639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2400" i="0" dirty="0">
                <a:latin typeface="Cambria" panose="02040503050406030204" pitchFamily="18" charset="0"/>
              </a:rPr>
              <a:t>Total erase latency (</a:t>
            </a:r>
            <a:r>
              <a:rPr lang="en-US" sz="2400" i="0" dirty="0">
                <a:latin typeface="+mj-lt"/>
              </a:rPr>
              <a:t>∑ </a:t>
            </a:r>
            <a:r>
              <a:rPr lang="en-US" sz="2400" b="0" i="0" dirty="0" err="1">
                <a:latin typeface="Cambria" panose="02040503050406030204" pitchFamily="18" charset="0"/>
              </a:rPr>
              <a:t>tEP</a:t>
            </a:r>
            <a:r>
              <a:rPr lang="en-US" sz="2400" b="0" i="0" dirty="0">
                <a:latin typeface="Cambria" panose="02040503050406030204" pitchFamily="18" charset="0"/>
              </a:rPr>
              <a:t>)</a:t>
            </a:r>
            <a:r>
              <a:rPr lang="en-KR" sz="2400" dirty="0"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18" name="Slide Number Placeholder 3">
            <a:extLst>
              <a:ext uri="{FF2B5EF4-FFF2-40B4-BE49-F238E27FC236}">
                <a16:creationId xmlns:a16="http://schemas.microsoft.com/office/drawing/2014/main" id="{16524599-40F5-3C23-7D61-A4AA3F856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3347" y="6311898"/>
            <a:ext cx="2743200" cy="365125"/>
          </a:xfrm>
        </p:spPr>
        <p:txBody>
          <a:bodyPr/>
          <a:lstStyle/>
          <a:p>
            <a:r>
              <a:rPr lang="en-KR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5662504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C6A38-7B4A-1A3C-6FC3-590513589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KR" dirty="0">
                <a:latin typeface="Aptos" panose="020B0004020202020204" pitchFamily="34" charset="0"/>
              </a:rPr>
              <a:t>Many blocks only require single erase pulse 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in early lifetime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290DEA-F4F7-C0A3-BD77-B6921F571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Observations for Optimization</a:t>
            </a:r>
          </a:p>
        </p:txBody>
      </p:sp>
      <p:graphicFrame>
        <p:nvGraphicFramePr>
          <p:cNvPr id="63" name="Chart 62">
            <a:extLst>
              <a:ext uri="{FF2B5EF4-FFF2-40B4-BE49-F238E27FC236}">
                <a16:creationId xmlns:a16="http://schemas.microsoft.com/office/drawing/2014/main" id="{4D7D962D-4BE6-4E17-E339-91EA5D25EE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55693851"/>
              </p:ext>
            </p:extLst>
          </p:nvPr>
        </p:nvGraphicFramePr>
        <p:xfrm>
          <a:off x="2698320" y="2429605"/>
          <a:ext cx="5565775" cy="43611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5E76896-157A-EB0C-68A8-1B04A721E29A}"/>
              </a:ext>
            </a:extLst>
          </p:cNvPr>
          <p:cNvCxnSpPr/>
          <p:nvPr/>
        </p:nvCxnSpPr>
        <p:spPr>
          <a:xfrm>
            <a:off x="4287520" y="3129280"/>
            <a:ext cx="378676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84DA26-030C-C301-509E-5C6796CD6ED0}"/>
              </a:ext>
            </a:extLst>
          </p:cNvPr>
          <p:cNvCxnSpPr>
            <a:cxnSpLocks/>
          </p:cNvCxnSpPr>
          <p:nvPr/>
        </p:nvCxnSpPr>
        <p:spPr>
          <a:xfrm>
            <a:off x="4885167" y="3747248"/>
            <a:ext cx="36815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3C184557-25CB-1F6A-558C-E955BBF96C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446618"/>
              </p:ext>
            </p:extLst>
          </p:nvPr>
        </p:nvGraphicFramePr>
        <p:xfrm>
          <a:off x="5127810" y="1886223"/>
          <a:ext cx="556577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3155">
                  <a:extLst>
                    <a:ext uri="{9D8B030D-6E8A-4147-A177-3AD203B41FA5}">
                      <a16:colId xmlns:a16="http://schemas.microsoft.com/office/drawing/2014/main" val="104932562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2412376556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243043933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1393240746"/>
                    </a:ext>
                  </a:extLst>
                </a:gridCol>
                <a:gridCol w="1113155">
                  <a:extLst>
                    <a:ext uri="{9D8B030D-6E8A-4147-A177-3AD203B41FA5}">
                      <a16:colId xmlns:a16="http://schemas.microsoft.com/office/drawing/2014/main" val="26039881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872374"/>
                  </a:ext>
                </a:extLst>
              </a:tr>
            </a:tbl>
          </a:graphicData>
        </a:graphic>
      </p:graphicFrame>
      <p:sp>
        <p:nvSpPr>
          <p:cNvPr id="23" name="Rectangle 22">
            <a:extLst>
              <a:ext uri="{FF2B5EF4-FFF2-40B4-BE49-F238E27FC236}">
                <a16:creationId xmlns:a16="http://schemas.microsoft.com/office/drawing/2014/main" id="{C549B152-72C1-3D99-977C-92B0517CB7F1}"/>
              </a:ext>
            </a:extLst>
          </p:cNvPr>
          <p:cNvSpPr/>
          <p:nvPr/>
        </p:nvSpPr>
        <p:spPr>
          <a:xfrm>
            <a:off x="5269859" y="1973977"/>
            <a:ext cx="213360" cy="213360"/>
          </a:xfrm>
          <a:prstGeom prst="rect">
            <a:avLst/>
          </a:prstGeom>
          <a:solidFill>
            <a:srgbClr val="A559AA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5AD145-FF7B-1A7E-C5FD-545F8CE6DF26}"/>
              </a:ext>
            </a:extLst>
          </p:cNvPr>
          <p:cNvSpPr/>
          <p:nvPr/>
        </p:nvSpPr>
        <p:spPr>
          <a:xfrm>
            <a:off x="8588690" y="1973977"/>
            <a:ext cx="213360" cy="213360"/>
          </a:xfrm>
          <a:prstGeom prst="rect">
            <a:avLst/>
          </a:prstGeom>
          <a:solidFill>
            <a:srgbClr val="E02B35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D090986-5736-A4DA-625F-97405159B755}"/>
              </a:ext>
            </a:extLst>
          </p:cNvPr>
          <p:cNvSpPr/>
          <p:nvPr/>
        </p:nvSpPr>
        <p:spPr>
          <a:xfrm>
            <a:off x="9703443" y="1973977"/>
            <a:ext cx="213360" cy="213360"/>
          </a:xfrm>
          <a:prstGeom prst="rect">
            <a:avLst/>
          </a:prstGeom>
          <a:solidFill>
            <a:srgbClr val="082A54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6CB1F64-37BE-4CEE-D748-C14AD228F10D}"/>
              </a:ext>
            </a:extLst>
          </p:cNvPr>
          <p:cNvSpPr/>
          <p:nvPr/>
        </p:nvSpPr>
        <p:spPr>
          <a:xfrm>
            <a:off x="7482413" y="1973977"/>
            <a:ext cx="213360" cy="213360"/>
          </a:xfrm>
          <a:prstGeom prst="rect">
            <a:avLst/>
          </a:prstGeom>
          <a:solidFill>
            <a:srgbClr val="F0C571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E62297-BC56-F436-8B24-A4133EA63D23}"/>
              </a:ext>
            </a:extLst>
          </p:cNvPr>
          <p:cNvSpPr/>
          <p:nvPr/>
        </p:nvSpPr>
        <p:spPr>
          <a:xfrm>
            <a:off x="6376136" y="1973977"/>
            <a:ext cx="213360" cy="213360"/>
          </a:xfrm>
          <a:prstGeom prst="rect">
            <a:avLst/>
          </a:prstGeom>
          <a:solidFill>
            <a:srgbClr val="59A89C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ECD72A-15A8-7316-9B66-EB8B772AFB58}"/>
              </a:ext>
            </a:extLst>
          </p:cNvPr>
          <p:cNvSpPr txBox="1"/>
          <p:nvPr/>
        </p:nvSpPr>
        <p:spPr>
          <a:xfrm>
            <a:off x="5117390" y="2243245"/>
            <a:ext cx="104387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A559AA"/>
                </a:solidFill>
                <a:latin typeface="Cambria" panose="02040503050406030204" pitchFamily="18" charset="0"/>
              </a:rPr>
              <a:t>3.5 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498257D-A1B0-018F-3E96-A910BD3CB705}"/>
              </a:ext>
            </a:extLst>
          </p:cNvPr>
          <p:cNvSpPr txBox="1"/>
          <p:nvPr/>
        </p:nvSpPr>
        <p:spPr>
          <a:xfrm>
            <a:off x="6226720" y="2243245"/>
            <a:ext cx="104387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59A89C"/>
                </a:solidFill>
                <a:latin typeface="Cambria" panose="02040503050406030204" pitchFamily="18" charset="0"/>
              </a:rPr>
              <a:t>7.0 ms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B2FCBBD-C034-A37E-5F0E-5E6700056DEC}"/>
              </a:ext>
            </a:extLst>
          </p:cNvPr>
          <p:cNvSpPr txBox="1"/>
          <p:nvPr/>
        </p:nvSpPr>
        <p:spPr>
          <a:xfrm>
            <a:off x="7260436" y="2243245"/>
            <a:ext cx="12137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F0C571"/>
                </a:solidFill>
                <a:latin typeface="Cambria" panose="02040503050406030204" pitchFamily="18" charset="0"/>
              </a:rPr>
              <a:t>10.5 ms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3A454F-4E42-C5C6-5AB6-F6CA903E46FD}"/>
              </a:ext>
            </a:extLst>
          </p:cNvPr>
          <p:cNvSpPr txBox="1"/>
          <p:nvPr/>
        </p:nvSpPr>
        <p:spPr>
          <a:xfrm>
            <a:off x="8378375" y="2243245"/>
            <a:ext cx="12137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E02B35"/>
                </a:solidFill>
                <a:latin typeface="Cambria" panose="02040503050406030204" pitchFamily="18" charset="0"/>
              </a:rPr>
              <a:t>14.0 ms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4DE8CCF-99A7-FE47-B408-DFB1C7AD7BD0}"/>
              </a:ext>
            </a:extLst>
          </p:cNvPr>
          <p:cNvSpPr txBox="1"/>
          <p:nvPr/>
        </p:nvSpPr>
        <p:spPr>
          <a:xfrm>
            <a:off x="9479791" y="2243245"/>
            <a:ext cx="121379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082A54"/>
                </a:solidFill>
                <a:latin typeface="Cambria" panose="02040503050406030204" pitchFamily="18" charset="0"/>
              </a:rPr>
              <a:t>17.5 ms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7B34878-6B7F-2EF3-6FA4-719BE548FDAB}"/>
              </a:ext>
            </a:extLst>
          </p:cNvPr>
          <p:cNvSpPr txBox="1"/>
          <p:nvPr/>
        </p:nvSpPr>
        <p:spPr>
          <a:xfrm>
            <a:off x="3210420" y="1808809"/>
            <a:ext cx="195649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KR" sz="2400" dirty="0">
                <a:latin typeface="Cambria" panose="02040503050406030204" pitchFamily="18" charset="0"/>
              </a:rPr>
              <a:t># of EP steps: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FBB4BA4-652F-6D46-BB8C-12117492FA0C}"/>
              </a:ext>
            </a:extLst>
          </p:cNvPr>
          <p:cNvSpPr txBox="1"/>
          <p:nvPr/>
        </p:nvSpPr>
        <p:spPr>
          <a:xfrm>
            <a:off x="1486548" y="2243245"/>
            <a:ext cx="368639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2400" i="0" dirty="0">
                <a:latin typeface="Cambria" panose="02040503050406030204" pitchFamily="18" charset="0"/>
              </a:rPr>
              <a:t>Total erase latency (</a:t>
            </a:r>
            <a:r>
              <a:rPr lang="en-US" sz="2400" i="0" dirty="0">
                <a:latin typeface="+mj-lt"/>
              </a:rPr>
              <a:t>∑ </a:t>
            </a:r>
            <a:r>
              <a:rPr lang="en-US" sz="2400" b="0" i="0" dirty="0" err="1">
                <a:latin typeface="Cambria" panose="02040503050406030204" pitchFamily="18" charset="0"/>
              </a:rPr>
              <a:t>tEP</a:t>
            </a:r>
            <a:r>
              <a:rPr lang="en-US" sz="2400" b="0" i="0" dirty="0">
                <a:latin typeface="Cambria" panose="02040503050406030204" pitchFamily="18" charset="0"/>
              </a:rPr>
              <a:t>)</a:t>
            </a:r>
            <a:r>
              <a:rPr lang="en-KR" sz="2400" dirty="0"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71C46FD-4AD3-7E10-6CEF-AD86BCC2650F}"/>
              </a:ext>
            </a:extLst>
          </p:cNvPr>
          <p:cNvSpPr/>
          <p:nvPr/>
        </p:nvSpPr>
        <p:spPr>
          <a:xfrm>
            <a:off x="5148536" y="1900040"/>
            <a:ext cx="1023943" cy="781157"/>
          </a:xfrm>
          <a:prstGeom prst="roundRect">
            <a:avLst>
              <a:gd name="adj" fmla="val 6844"/>
            </a:avLst>
          </a:prstGeom>
          <a:noFill/>
          <a:ln w="50800">
            <a:solidFill>
              <a:srgbClr val="6F47E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52D280EC-6120-C81A-548A-58C0C2C25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3347" y="6311898"/>
            <a:ext cx="2743200" cy="365125"/>
          </a:xfrm>
        </p:spPr>
        <p:txBody>
          <a:bodyPr/>
          <a:lstStyle/>
          <a:p>
            <a:r>
              <a:rPr lang="en-KR" dirty="0"/>
              <a:t>21</a:t>
            </a:r>
          </a:p>
        </p:txBody>
      </p:sp>
    </p:spTree>
    <p:extLst>
      <p:ext uri="{BB962C8B-B14F-4D97-AF65-F5344CB8AC3E}">
        <p14:creationId xmlns:p14="http://schemas.microsoft.com/office/powerpoint/2010/main" val="32394537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C6A38-7B4A-1A3C-6FC3-590513589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KR" dirty="0">
                <a:latin typeface="Aptos" panose="020B0004020202020204" pitchFamily="34" charset="0"/>
              </a:rPr>
              <a:t>Split the first erase pulse into two parts</a:t>
            </a:r>
          </a:p>
          <a:p>
            <a:pPr marL="1200150" lvl="1" indent="-514350">
              <a:buFont typeface="+mj-lt"/>
              <a:buAutoNum type="arabicPeriod"/>
            </a:pPr>
            <a:r>
              <a:rPr lang="en-KR" dirty="0">
                <a:latin typeface="Aptos" panose="020B0004020202020204" pitchFamily="34" charset="0"/>
              </a:rPr>
              <a:t>Shallow erasure</a:t>
            </a:r>
          </a:p>
          <a:p>
            <a:pPr marL="1200150" lvl="1" indent="-514350">
              <a:buFont typeface="+mj-lt"/>
              <a:buAutoNum type="arabicPeriod"/>
            </a:pPr>
            <a:r>
              <a:rPr lang="en-KR" dirty="0">
                <a:latin typeface="Aptos" panose="020B0004020202020204" pitchFamily="34" charset="0"/>
              </a:rPr>
              <a:t>Remainder erasure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290DEA-F4F7-C0A3-BD77-B6921F571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Optimization: Shallow Erasure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D834E95A-279E-0BF5-26CE-8BCCBF662A51}"/>
              </a:ext>
            </a:extLst>
          </p:cNvPr>
          <p:cNvCxnSpPr>
            <a:cxnSpLocks/>
          </p:cNvCxnSpPr>
          <p:nvPr/>
        </p:nvCxnSpPr>
        <p:spPr>
          <a:xfrm>
            <a:off x="915833" y="3325033"/>
            <a:ext cx="0" cy="1362223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>
            <a:extLst>
              <a:ext uri="{FF2B5EF4-FFF2-40B4-BE49-F238E27FC236}">
                <a16:creationId xmlns:a16="http://schemas.microsoft.com/office/drawing/2014/main" id="{2E297D02-077F-682A-17BB-C782F392AF89}"/>
              </a:ext>
            </a:extLst>
          </p:cNvPr>
          <p:cNvSpPr txBox="1"/>
          <p:nvPr/>
        </p:nvSpPr>
        <p:spPr>
          <a:xfrm rot="16200000">
            <a:off x="107856" y="3775312"/>
            <a:ext cx="11542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Voltage</a:t>
            </a:r>
            <a:endParaRPr lang="en-KR" sz="2400" dirty="0">
              <a:latin typeface="Cambria" panose="020405030504060302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6CA93CD-E0AC-5F4F-3F4B-62B600325F29}"/>
              </a:ext>
            </a:extLst>
          </p:cNvPr>
          <p:cNvSpPr txBox="1"/>
          <p:nvPr/>
        </p:nvSpPr>
        <p:spPr>
          <a:xfrm>
            <a:off x="4476961" y="4707679"/>
            <a:ext cx="8595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Time</a:t>
            </a:r>
            <a:endParaRPr lang="en-KR" sz="2400" dirty="0">
              <a:latin typeface="Cambria" panose="020405030504060302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CAAA02A-C714-658C-3B05-8057ACA81311}"/>
              </a:ext>
            </a:extLst>
          </p:cNvPr>
          <p:cNvSpPr/>
          <p:nvPr/>
        </p:nvSpPr>
        <p:spPr>
          <a:xfrm>
            <a:off x="1274373" y="4016777"/>
            <a:ext cx="1260000" cy="678933"/>
          </a:xfrm>
          <a:prstGeom prst="rect">
            <a:avLst/>
          </a:prstGeom>
          <a:solidFill>
            <a:srgbClr val="298C8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7ACEF9-73ED-F801-2BA9-951CAE2EF8DF}"/>
              </a:ext>
            </a:extLst>
          </p:cNvPr>
          <p:cNvSpPr/>
          <p:nvPr/>
        </p:nvSpPr>
        <p:spPr>
          <a:xfrm>
            <a:off x="2875318" y="4530866"/>
            <a:ext cx="180000" cy="164844"/>
          </a:xfrm>
          <a:prstGeom prst="rect">
            <a:avLst/>
          </a:prstGeom>
          <a:solidFill>
            <a:srgbClr val="F1A22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2C283BD-574D-E711-0971-3508B0EC3F72}"/>
              </a:ext>
            </a:extLst>
          </p:cNvPr>
          <p:cNvCxnSpPr>
            <a:cxnSpLocks/>
          </p:cNvCxnSpPr>
          <p:nvPr/>
        </p:nvCxnSpPr>
        <p:spPr>
          <a:xfrm>
            <a:off x="1274184" y="4869312"/>
            <a:ext cx="1260379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70C52F-FFE3-14E7-A835-1113D42D5365}"/>
                  </a:ext>
                </a:extLst>
              </p:cNvPr>
              <p:cNvSpPr txBox="1"/>
              <p:nvPr/>
            </p:nvSpPr>
            <p:spPr>
              <a:xfrm>
                <a:off x="1373779" y="4860554"/>
                <a:ext cx="1061188" cy="83099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400" dirty="0">
                    <a:latin typeface="Cambria" panose="02040503050406030204" pitchFamily="18" charset="0"/>
                  </a:rPr>
                  <a:t>3.5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KR" sz="24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algn="ctr"/>
                <a:r>
                  <a:rPr lang="en-US" sz="2400" dirty="0">
                    <a:latin typeface="Cambria" panose="02040503050406030204" pitchFamily="18" charset="0"/>
                  </a:rPr>
                  <a:t>(fixed)</a:t>
                </a:r>
                <a:endParaRPr lang="en-KR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670C52F-FFE3-14E7-A835-1113D42D53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779" y="4860554"/>
                <a:ext cx="1061188" cy="830997"/>
              </a:xfrm>
              <a:prstGeom prst="rect">
                <a:avLst/>
              </a:prstGeom>
              <a:blipFill>
                <a:blip r:embed="rId3"/>
                <a:stretch>
                  <a:fillRect l="-9524" t="-4478" r="-8333" b="-14925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4D874DF-B5EC-518B-044E-7F87B0AA4A26}"/>
              </a:ext>
            </a:extLst>
          </p:cNvPr>
          <p:cNvCxnSpPr>
            <a:cxnSpLocks/>
          </p:cNvCxnSpPr>
          <p:nvPr/>
        </p:nvCxnSpPr>
        <p:spPr>
          <a:xfrm flipH="1">
            <a:off x="915833" y="4695710"/>
            <a:ext cx="4427978" cy="0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C0D5BA-F48A-C927-1836-A2A28C7BF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3347" y="6311898"/>
            <a:ext cx="2743200" cy="365125"/>
          </a:xfrm>
        </p:spPr>
        <p:txBody>
          <a:bodyPr/>
          <a:lstStyle/>
          <a:p>
            <a:r>
              <a:rPr lang="en-KR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1972337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BC6A38-7B4A-1A3C-6FC3-5905135896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KR" dirty="0">
                    <a:latin typeface="Aptos" panose="020B0004020202020204" pitchFamily="34" charset="0"/>
                  </a:rPr>
                  <a:t>Split the first erase pulse into two parts</a:t>
                </a:r>
              </a:p>
              <a:p>
                <a:pPr marL="1200150" lvl="1" indent="-514350">
                  <a:buFont typeface="+mj-lt"/>
                  <a:buAutoNum type="arabicPeriod"/>
                </a:pPr>
                <a:r>
                  <a:rPr lang="en-KR" dirty="0">
                    <a:latin typeface="Aptos" panose="020B0004020202020204" pitchFamily="34" charset="0"/>
                  </a:rPr>
                  <a:t>Shallow erasure: </a:t>
                </a:r>
                <a:r>
                  <a:rPr lang="en-KR" b="1" dirty="0">
                    <a:solidFill>
                      <a:srgbClr val="6F47E5"/>
                    </a:solidFill>
                    <a:latin typeface="Aptos SemiBold" panose="020B0004020202020204" pitchFamily="34" charset="0"/>
                  </a:rPr>
                  <a:t>Short</a:t>
                </a:r>
                <a:r>
                  <a:rPr lang="en-KR" dirty="0">
                    <a:latin typeface="Aptos" panose="020B0004020202020204" pitchFamily="34" charset="0"/>
                  </a:rPr>
                  <a:t> erasure with fixed latency (1 </a:t>
                </a:r>
                <a14:m>
                  <m:oMath xmlns:m="http://schemas.openxmlformats.org/officeDocument/2006/math">
                    <m:r>
                      <a:rPr lang="en-KR" i="1" dirty="0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en-KR" dirty="0">
                    <a:latin typeface="Aptos" panose="020B0004020202020204" pitchFamily="34" charset="0"/>
                  </a:rPr>
                  <a:t>)</a:t>
                </a:r>
              </a:p>
              <a:p>
                <a:pPr marL="1200150" lvl="1" indent="-514350">
                  <a:buFont typeface="+mj-lt"/>
                  <a:buAutoNum type="arabicPeriod"/>
                </a:pPr>
                <a:r>
                  <a:rPr lang="en-KR" dirty="0">
                    <a:latin typeface="Aptos" panose="020B0004020202020204" pitchFamily="34" charset="0"/>
                  </a:rPr>
                  <a:t>Remainder erasure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BC6A38-7B4A-1A3C-6FC3-5905135896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79" t="-2792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6290DEA-F4F7-C0A3-BD77-B6921F571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Optimization: Shallow Erasure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96C678D-E77B-0756-0AF1-1F996FBBC504}"/>
              </a:ext>
            </a:extLst>
          </p:cNvPr>
          <p:cNvSpPr/>
          <p:nvPr/>
        </p:nvSpPr>
        <p:spPr>
          <a:xfrm>
            <a:off x="2875318" y="4530866"/>
            <a:ext cx="180000" cy="164844"/>
          </a:xfrm>
          <a:prstGeom prst="rect">
            <a:avLst/>
          </a:prstGeom>
          <a:solidFill>
            <a:srgbClr val="F1A22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2D1C879-B55D-F335-9FC4-C9D69DF40872}"/>
              </a:ext>
            </a:extLst>
          </p:cNvPr>
          <p:cNvCxnSpPr>
            <a:cxnSpLocks/>
          </p:cNvCxnSpPr>
          <p:nvPr/>
        </p:nvCxnSpPr>
        <p:spPr>
          <a:xfrm>
            <a:off x="915833" y="3325033"/>
            <a:ext cx="0" cy="1362223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9832FB4-375B-ADD4-8AF8-C9BB220D42C6}"/>
              </a:ext>
            </a:extLst>
          </p:cNvPr>
          <p:cNvSpPr txBox="1"/>
          <p:nvPr/>
        </p:nvSpPr>
        <p:spPr>
          <a:xfrm rot="16200000">
            <a:off x="107856" y="3775312"/>
            <a:ext cx="11542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Voltage</a:t>
            </a:r>
            <a:endParaRPr lang="en-KR" sz="2400" dirty="0">
              <a:latin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3D1928-4E6B-2FCA-0B0D-BD92C025BFC1}"/>
              </a:ext>
            </a:extLst>
          </p:cNvPr>
          <p:cNvSpPr txBox="1"/>
          <p:nvPr/>
        </p:nvSpPr>
        <p:spPr>
          <a:xfrm>
            <a:off x="4476961" y="4707679"/>
            <a:ext cx="8595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Time</a:t>
            </a:r>
            <a:endParaRPr lang="en-KR" sz="2400" dirty="0">
              <a:latin typeface="Cambria" panose="020405030504060302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49D1087-9F3B-F9B1-25EC-9B7A90A3AD4D}"/>
              </a:ext>
            </a:extLst>
          </p:cNvPr>
          <p:cNvCxnSpPr>
            <a:cxnSpLocks/>
          </p:cNvCxnSpPr>
          <p:nvPr/>
        </p:nvCxnSpPr>
        <p:spPr>
          <a:xfrm flipH="1">
            <a:off x="915833" y="4695710"/>
            <a:ext cx="4427978" cy="0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6A45D8A0-1F36-FCDA-E03E-46E058FA029E}"/>
              </a:ext>
            </a:extLst>
          </p:cNvPr>
          <p:cNvCxnSpPr>
            <a:cxnSpLocks/>
          </p:cNvCxnSpPr>
          <p:nvPr/>
        </p:nvCxnSpPr>
        <p:spPr>
          <a:xfrm>
            <a:off x="1274184" y="4869312"/>
            <a:ext cx="1260379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F5864B0-198B-D744-67B5-75CDC35454E9}"/>
                  </a:ext>
                </a:extLst>
              </p:cNvPr>
              <p:cNvSpPr txBox="1"/>
              <p:nvPr/>
            </p:nvSpPr>
            <p:spPr>
              <a:xfrm>
                <a:off x="1373779" y="4860554"/>
                <a:ext cx="1061188" cy="83099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400" dirty="0">
                    <a:latin typeface="Cambria" panose="02040503050406030204" pitchFamily="18" charset="0"/>
                  </a:rPr>
                  <a:t>3.5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KR" sz="24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algn="ctr"/>
                <a:r>
                  <a:rPr lang="en-US" sz="2400" dirty="0">
                    <a:latin typeface="Cambria" panose="02040503050406030204" pitchFamily="18" charset="0"/>
                  </a:rPr>
                  <a:t>(fixed)</a:t>
                </a:r>
                <a:endParaRPr lang="en-KR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F5864B0-198B-D744-67B5-75CDC35454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779" y="4860554"/>
                <a:ext cx="1061188" cy="830997"/>
              </a:xfrm>
              <a:prstGeom prst="rect">
                <a:avLst/>
              </a:prstGeom>
              <a:blipFill>
                <a:blip r:embed="rId4"/>
                <a:stretch>
                  <a:fillRect l="-9524" t="-4478" r="-8333" b="-14925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ectangle 24">
            <a:extLst>
              <a:ext uri="{FF2B5EF4-FFF2-40B4-BE49-F238E27FC236}">
                <a16:creationId xmlns:a16="http://schemas.microsoft.com/office/drawing/2014/main" id="{F441CEBC-4F08-546D-BBA1-A5C0C44C2EE3}"/>
              </a:ext>
            </a:extLst>
          </p:cNvPr>
          <p:cNvSpPr/>
          <p:nvPr/>
        </p:nvSpPr>
        <p:spPr>
          <a:xfrm>
            <a:off x="7535315" y="4016777"/>
            <a:ext cx="360000" cy="678933"/>
          </a:xfrm>
          <a:prstGeom prst="rect">
            <a:avLst/>
          </a:prstGeom>
          <a:solidFill>
            <a:srgbClr val="298C8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2400" dirty="0">
                <a:solidFill>
                  <a:schemeClr val="bg1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938D410-428B-61E0-4A41-BD71944E6C15}"/>
              </a:ext>
            </a:extLst>
          </p:cNvPr>
          <p:cNvSpPr/>
          <p:nvPr/>
        </p:nvSpPr>
        <p:spPr>
          <a:xfrm>
            <a:off x="8243839" y="4530866"/>
            <a:ext cx="180000" cy="164844"/>
          </a:xfrm>
          <a:prstGeom prst="rect">
            <a:avLst/>
          </a:prstGeom>
          <a:solidFill>
            <a:srgbClr val="F1A22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453B703-47DF-98D0-90D5-0413FCF7A85B}"/>
              </a:ext>
            </a:extLst>
          </p:cNvPr>
          <p:cNvCxnSpPr>
            <a:cxnSpLocks/>
          </p:cNvCxnSpPr>
          <p:nvPr/>
        </p:nvCxnSpPr>
        <p:spPr>
          <a:xfrm>
            <a:off x="7176775" y="3325033"/>
            <a:ext cx="0" cy="1362223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29C6BA7-4B8E-1802-BF33-798BA653D96D}"/>
              </a:ext>
            </a:extLst>
          </p:cNvPr>
          <p:cNvSpPr txBox="1"/>
          <p:nvPr/>
        </p:nvSpPr>
        <p:spPr>
          <a:xfrm rot="16200000">
            <a:off x="6368798" y="3775312"/>
            <a:ext cx="11542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Voltage</a:t>
            </a:r>
            <a:endParaRPr lang="en-KR" sz="2400" dirty="0">
              <a:latin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64ADCD3-25AE-4BB9-BADF-688AA105B0A3}"/>
              </a:ext>
            </a:extLst>
          </p:cNvPr>
          <p:cNvSpPr txBox="1"/>
          <p:nvPr/>
        </p:nvSpPr>
        <p:spPr>
          <a:xfrm>
            <a:off x="10737903" y="4707679"/>
            <a:ext cx="8595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Time</a:t>
            </a:r>
            <a:endParaRPr lang="en-KR" sz="2400" dirty="0">
              <a:latin typeface="Cambria" panose="02040503050406030204" pitchFamily="18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09745C6-8C4E-C059-36A0-7EA8B1119977}"/>
              </a:ext>
            </a:extLst>
          </p:cNvPr>
          <p:cNvCxnSpPr>
            <a:cxnSpLocks/>
          </p:cNvCxnSpPr>
          <p:nvPr/>
        </p:nvCxnSpPr>
        <p:spPr>
          <a:xfrm flipH="1">
            <a:off x="7176775" y="4695710"/>
            <a:ext cx="4427978" cy="0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973E3171-9A72-AB84-26C2-113FAA678427}"/>
              </a:ext>
            </a:extLst>
          </p:cNvPr>
          <p:cNvCxnSpPr>
            <a:cxnSpLocks/>
          </p:cNvCxnSpPr>
          <p:nvPr/>
        </p:nvCxnSpPr>
        <p:spPr>
          <a:xfrm>
            <a:off x="7535126" y="4869312"/>
            <a:ext cx="360189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273BE4E-0CE5-B277-67A2-91C1DE066ACA}"/>
                  </a:ext>
                </a:extLst>
              </p:cNvPr>
              <p:cNvSpPr txBox="1"/>
              <p:nvPr/>
            </p:nvSpPr>
            <p:spPr>
              <a:xfrm>
                <a:off x="7184626" y="4860554"/>
                <a:ext cx="1061188" cy="83099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400" dirty="0">
                    <a:latin typeface="Cambria" panose="02040503050406030204" pitchFamily="18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KR" sz="24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algn="ctr"/>
                <a:r>
                  <a:rPr lang="en-US" sz="2400" dirty="0">
                    <a:latin typeface="Cambria" panose="02040503050406030204" pitchFamily="18" charset="0"/>
                  </a:rPr>
                  <a:t>(</a:t>
                </a:r>
                <a:r>
                  <a:rPr lang="en-US" sz="2400" dirty="0">
                    <a:solidFill>
                      <a:srgbClr val="6F47E5"/>
                    </a:solidFill>
                    <a:latin typeface="Cambria" panose="02040503050406030204" pitchFamily="18" charset="0"/>
                  </a:rPr>
                  <a:t>fixed</a:t>
                </a:r>
                <a:r>
                  <a:rPr lang="en-US" sz="2400" dirty="0">
                    <a:latin typeface="Cambria" panose="02040503050406030204" pitchFamily="18" charset="0"/>
                  </a:rPr>
                  <a:t>)</a:t>
                </a:r>
                <a:endParaRPr lang="en-KR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273BE4E-0CE5-B277-67A2-91C1DE066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626" y="4860554"/>
                <a:ext cx="1061188" cy="830997"/>
              </a:xfrm>
              <a:prstGeom prst="rect">
                <a:avLst/>
              </a:prstGeom>
              <a:blipFill>
                <a:blip r:embed="rId5"/>
                <a:stretch>
                  <a:fillRect l="-8235" t="-4478" r="-8235" b="-14925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1F09B901-0F95-32E9-8E10-9BCA37A40AF2}"/>
              </a:ext>
            </a:extLst>
          </p:cNvPr>
          <p:cNvCxnSpPr/>
          <p:nvPr/>
        </p:nvCxnSpPr>
        <p:spPr>
          <a:xfrm>
            <a:off x="5662246" y="4149969"/>
            <a:ext cx="82696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Rounded Rectangle 36">
            <a:extLst>
              <a:ext uri="{FF2B5EF4-FFF2-40B4-BE49-F238E27FC236}">
                <a16:creationId xmlns:a16="http://schemas.microsoft.com/office/drawing/2014/main" id="{BD8C381D-D727-6E0C-8402-83D5B23EA907}"/>
              </a:ext>
            </a:extLst>
          </p:cNvPr>
          <p:cNvSpPr/>
          <p:nvPr/>
        </p:nvSpPr>
        <p:spPr>
          <a:xfrm>
            <a:off x="8107680" y="4467828"/>
            <a:ext cx="463296" cy="275781"/>
          </a:xfrm>
          <a:prstGeom prst="roundRect">
            <a:avLst/>
          </a:prstGeom>
          <a:ln w="50800">
            <a:solidFill>
              <a:srgbClr val="6F47E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C13F1466-6198-6AD4-ACD1-87AB690588DB}"/>
              </a:ext>
            </a:extLst>
          </p:cNvPr>
          <p:cNvCxnSpPr>
            <a:cxnSpLocks/>
            <a:stCxn id="41" idx="2"/>
            <a:endCxn id="37" idx="0"/>
          </p:cNvCxnSpPr>
          <p:nvPr/>
        </p:nvCxnSpPr>
        <p:spPr>
          <a:xfrm>
            <a:off x="8333841" y="3764406"/>
            <a:ext cx="5487" cy="703422"/>
          </a:xfrm>
          <a:prstGeom prst="straightConnector1">
            <a:avLst/>
          </a:prstGeom>
          <a:ln w="50800">
            <a:solidFill>
              <a:srgbClr val="6F47E5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7D78828E-9D63-A1EF-8E23-40118EEB7EF6}"/>
              </a:ext>
            </a:extLst>
          </p:cNvPr>
          <p:cNvSpPr txBox="1"/>
          <p:nvPr/>
        </p:nvSpPr>
        <p:spPr>
          <a:xfrm>
            <a:off x="7530223" y="2933409"/>
            <a:ext cx="1607235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Additional</a:t>
            </a:r>
            <a:b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</a:br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verify read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4679B8-27BB-2E7D-5071-782EBF968B9E}"/>
              </a:ext>
            </a:extLst>
          </p:cNvPr>
          <p:cNvSpPr/>
          <p:nvPr/>
        </p:nvSpPr>
        <p:spPr>
          <a:xfrm>
            <a:off x="1274373" y="4016777"/>
            <a:ext cx="1260000" cy="678933"/>
          </a:xfrm>
          <a:prstGeom prst="rect">
            <a:avLst/>
          </a:prstGeom>
          <a:solidFill>
            <a:srgbClr val="298C8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23EC2A70-17CC-CC13-EF2B-B189BE7CC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3347" y="6311898"/>
            <a:ext cx="2743200" cy="365125"/>
          </a:xfrm>
        </p:spPr>
        <p:txBody>
          <a:bodyPr/>
          <a:lstStyle/>
          <a:p>
            <a:r>
              <a:rPr lang="en-KR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509043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F60A4-B16E-D21C-2602-15BE0954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NAND Flash Basics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EB837-EBCF-BDA6-2147-35C8964A6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NAND flash memory is hierarchically organized</a:t>
            </a:r>
            <a:endParaRPr lang="en-KR" b="1" dirty="0">
              <a:solidFill>
                <a:srgbClr val="6F47E5"/>
              </a:solidFill>
              <a:latin typeface="Aptos SemiBold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89417-AC20-714C-9855-A61F1D08E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AAA4-2878-EC4A-B18E-DF378CE3ECDA}" type="slidenum">
              <a:rPr lang="en-KR" smtClean="0"/>
              <a:t>3</a:t>
            </a:fld>
            <a:endParaRPr lang="en-KR"/>
          </a:p>
        </p:txBody>
      </p:sp>
      <p:grpSp>
        <p:nvGrpSpPr>
          <p:cNvPr id="75" name="WL0">
            <a:extLst>
              <a:ext uri="{FF2B5EF4-FFF2-40B4-BE49-F238E27FC236}">
                <a16:creationId xmlns:a16="http://schemas.microsoft.com/office/drawing/2014/main" id="{BB18BC2D-8F55-3279-F26A-4B8E5918F867}"/>
              </a:ext>
            </a:extLst>
          </p:cNvPr>
          <p:cNvGrpSpPr/>
          <p:nvPr/>
        </p:nvGrpSpPr>
        <p:grpSpPr>
          <a:xfrm>
            <a:off x="2467773" y="2840923"/>
            <a:ext cx="5863427" cy="461665"/>
            <a:chOff x="2467773" y="3244334"/>
            <a:chExt cx="5863427" cy="46166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9243A06D-D9E5-0875-4322-8411085C420C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3429000"/>
              <a:ext cx="4325257" cy="0"/>
            </a:xfrm>
            <a:prstGeom prst="line">
              <a:avLst/>
            </a:prstGeom>
            <a:ln w="50800">
              <a:solidFill>
                <a:srgbClr val="08295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29B073E-761F-142B-6DF3-C3EFEB72CB5C}"/>
                </a:ext>
              </a:extLst>
            </p:cNvPr>
            <p:cNvSpPr txBox="1"/>
            <p:nvPr/>
          </p:nvSpPr>
          <p:spPr>
            <a:xfrm>
              <a:off x="2467773" y="3244334"/>
              <a:ext cx="15567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solidFill>
                    <a:srgbClr val="082954"/>
                  </a:solidFill>
                  <a:latin typeface="Cambria" panose="02040503050406030204" pitchFamily="18" charset="0"/>
                </a:rPr>
                <a:t>Wordline</a:t>
              </a:r>
              <a:r>
                <a:rPr lang="en-KR" sz="2400" baseline="-25000" dirty="0">
                  <a:solidFill>
                    <a:srgbClr val="082954"/>
                  </a:solidFill>
                  <a:latin typeface="Cambria" panose="02040503050406030204" pitchFamily="18" charset="0"/>
                </a:rPr>
                <a:t>0 </a:t>
              </a:r>
            </a:p>
          </p:txBody>
        </p:sp>
      </p:grpSp>
      <p:grpSp>
        <p:nvGrpSpPr>
          <p:cNvPr id="76" name="WL1">
            <a:extLst>
              <a:ext uri="{FF2B5EF4-FFF2-40B4-BE49-F238E27FC236}">
                <a16:creationId xmlns:a16="http://schemas.microsoft.com/office/drawing/2014/main" id="{44D5185E-DC7D-36FE-5059-85ED7A3D8DA9}"/>
              </a:ext>
            </a:extLst>
          </p:cNvPr>
          <p:cNvGrpSpPr/>
          <p:nvPr/>
        </p:nvGrpSpPr>
        <p:grpSpPr>
          <a:xfrm>
            <a:off x="3219729" y="3796363"/>
            <a:ext cx="5111471" cy="461665"/>
            <a:chOff x="3219729" y="4199774"/>
            <a:chExt cx="5111471" cy="461665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2606E80-B32B-1EB7-0AD7-B7BD9BC2B9D2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4384440"/>
              <a:ext cx="4325257" cy="0"/>
            </a:xfrm>
            <a:prstGeom prst="line">
              <a:avLst/>
            </a:prstGeom>
            <a:ln w="25400">
              <a:solidFill>
                <a:srgbClr val="082954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096737C-E501-AF17-EDB8-3AD9FF443FBD}"/>
                </a:ext>
              </a:extLst>
            </p:cNvPr>
            <p:cNvSpPr txBox="1"/>
            <p:nvPr/>
          </p:nvSpPr>
          <p:spPr>
            <a:xfrm>
              <a:off x="3219729" y="4199774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solidFill>
                    <a:srgbClr val="082954"/>
                  </a:solidFill>
                  <a:latin typeface="Cambria" panose="02040503050406030204" pitchFamily="18" charset="0"/>
                </a:rPr>
                <a:t>WL</a:t>
              </a:r>
              <a:r>
                <a:rPr lang="en-KR" sz="2400" baseline="-25000" dirty="0">
                  <a:solidFill>
                    <a:srgbClr val="082954"/>
                  </a:solidFill>
                  <a:latin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34" name="nand string 0">
            <a:extLst>
              <a:ext uri="{FF2B5EF4-FFF2-40B4-BE49-F238E27FC236}">
                <a16:creationId xmlns:a16="http://schemas.microsoft.com/office/drawing/2014/main" id="{78CD38B6-FB52-8793-C563-72A051B3CB60}"/>
              </a:ext>
            </a:extLst>
          </p:cNvPr>
          <p:cNvGrpSpPr/>
          <p:nvPr/>
        </p:nvGrpSpPr>
        <p:grpSpPr>
          <a:xfrm>
            <a:off x="4947683" y="2556933"/>
            <a:ext cx="5467" cy="2938230"/>
            <a:chOff x="4947683" y="2556933"/>
            <a:chExt cx="5467" cy="293823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9DA589FC-BCA1-F07F-3B78-7359794E4ADE}"/>
                </a:ext>
              </a:extLst>
            </p:cNvPr>
            <p:cNvCxnSpPr>
              <a:cxnSpLocks/>
            </p:cNvCxnSpPr>
            <p:nvPr/>
          </p:nvCxnSpPr>
          <p:spPr>
            <a:xfrm>
              <a:off x="4947683" y="2556933"/>
              <a:ext cx="0" cy="2086577"/>
            </a:xfrm>
            <a:prstGeom prst="line">
              <a:avLst/>
            </a:prstGeom>
            <a:ln w="25400">
              <a:solidFill>
                <a:srgbClr val="5AA89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0188C06F-822B-AE5A-5117-16028BD2EF83}"/>
                </a:ext>
              </a:extLst>
            </p:cNvPr>
            <p:cNvCxnSpPr>
              <a:cxnSpLocks/>
            </p:cNvCxnSpPr>
            <p:nvPr/>
          </p:nvCxnSpPr>
          <p:spPr>
            <a:xfrm>
              <a:off x="4953150" y="4990840"/>
              <a:ext cx="0" cy="504323"/>
            </a:xfrm>
            <a:prstGeom prst="line">
              <a:avLst/>
            </a:prstGeom>
            <a:ln w="25400">
              <a:solidFill>
                <a:srgbClr val="5AA89C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F1D8026A-0926-789D-EE34-63DD55ED7ACC}"/>
                </a:ext>
              </a:extLst>
            </p:cNvPr>
            <p:cNvCxnSpPr>
              <a:cxnSpLocks/>
            </p:cNvCxnSpPr>
            <p:nvPr/>
          </p:nvCxnSpPr>
          <p:spPr>
            <a:xfrm>
              <a:off x="4947683" y="4698467"/>
              <a:ext cx="0" cy="241004"/>
            </a:xfrm>
            <a:prstGeom prst="line">
              <a:avLst/>
            </a:prstGeom>
            <a:ln w="25400">
              <a:solidFill>
                <a:srgbClr val="5AA89C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nand string 1">
            <a:extLst>
              <a:ext uri="{FF2B5EF4-FFF2-40B4-BE49-F238E27FC236}">
                <a16:creationId xmlns:a16="http://schemas.microsoft.com/office/drawing/2014/main" id="{D51E1831-4DF1-CFAC-FC34-3A6AC6FB7825}"/>
              </a:ext>
            </a:extLst>
          </p:cNvPr>
          <p:cNvGrpSpPr/>
          <p:nvPr/>
        </p:nvGrpSpPr>
        <p:grpSpPr>
          <a:xfrm>
            <a:off x="5715590" y="2556933"/>
            <a:ext cx="0" cy="2938230"/>
            <a:chOff x="5715590" y="2556933"/>
            <a:chExt cx="0" cy="2938230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BA58C6A-CCCD-A58B-290C-F1A7C737BE26}"/>
                </a:ext>
              </a:extLst>
            </p:cNvPr>
            <p:cNvCxnSpPr>
              <a:cxnSpLocks/>
            </p:cNvCxnSpPr>
            <p:nvPr/>
          </p:nvCxnSpPr>
          <p:spPr>
            <a:xfrm>
              <a:off x="5715590" y="2556933"/>
              <a:ext cx="0" cy="2086577"/>
            </a:xfrm>
            <a:prstGeom prst="line">
              <a:avLst/>
            </a:prstGeom>
            <a:ln w="25400">
              <a:solidFill>
                <a:srgbClr val="5AA89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5D9FA91E-6A17-3215-CDF1-966139378305}"/>
                </a:ext>
              </a:extLst>
            </p:cNvPr>
            <p:cNvCxnSpPr>
              <a:cxnSpLocks/>
            </p:cNvCxnSpPr>
            <p:nvPr/>
          </p:nvCxnSpPr>
          <p:spPr>
            <a:xfrm>
              <a:off x="5715590" y="4698467"/>
              <a:ext cx="0" cy="241004"/>
            </a:xfrm>
            <a:prstGeom prst="line">
              <a:avLst/>
            </a:prstGeom>
            <a:ln w="25400">
              <a:solidFill>
                <a:srgbClr val="5AA89C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A43C9E16-7586-48B9-B95D-620E80D1DDA1}"/>
                </a:ext>
              </a:extLst>
            </p:cNvPr>
            <p:cNvCxnSpPr>
              <a:cxnSpLocks/>
            </p:cNvCxnSpPr>
            <p:nvPr/>
          </p:nvCxnSpPr>
          <p:spPr>
            <a:xfrm>
              <a:off x="5715590" y="4990840"/>
              <a:ext cx="0" cy="504323"/>
            </a:xfrm>
            <a:prstGeom prst="line">
              <a:avLst/>
            </a:prstGeom>
            <a:ln w="25400">
              <a:solidFill>
                <a:srgbClr val="5AA89C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nand string 2">
            <a:extLst>
              <a:ext uri="{FF2B5EF4-FFF2-40B4-BE49-F238E27FC236}">
                <a16:creationId xmlns:a16="http://schemas.microsoft.com/office/drawing/2014/main" id="{4F4340FE-E982-969F-5095-1E1DABBB07CE}"/>
              </a:ext>
            </a:extLst>
          </p:cNvPr>
          <p:cNvGrpSpPr/>
          <p:nvPr/>
        </p:nvGrpSpPr>
        <p:grpSpPr>
          <a:xfrm>
            <a:off x="6483496" y="2556933"/>
            <a:ext cx="0" cy="2938230"/>
            <a:chOff x="6483496" y="2556933"/>
            <a:chExt cx="0" cy="293823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1A4A81DC-3DAC-1F04-FE8B-E85B0055249B}"/>
                </a:ext>
              </a:extLst>
            </p:cNvPr>
            <p:cNvCxnSpPr>
              <a:cxnSpLocks/>
            </p:cNvCxnSpPr>
            <p:nvPr/>
          </p:nvCxnSpPr>
          <p:spPr>
            <a:xfrm>
              <a:off x="6483496" y="2556933"/>
              <a:ext cx="0" cy="2086577"/>
            </a:xfrm>
            <a:prstGeom prst="line">
              <a:avLst/>
            </a:prstGeom>
            <a:ln w="25400">
              <a:solidFill>
                <a:srgbClr val="5AA89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7F964594-4BEF-CEA9-FDB1-5C141E9E2F1F}"/>
                </a:ext>
              </a:extLst>
            </p:cNvPr>
            <p:cNvCxnSpPr>
              <a:cxnSpLocks/>
            </p:cNvCxnSpPr>
            <p:nvPr/>
          </p:nvCxnSpPr>
          <p:spPr>
            <a:xfrm>
              <a:off x="6483496" y="4698467"/>
              <a:ext cx="0" cy="241004"/>
            </a:xfrm>
            <a:prstGeom prst="line">
              <a:avLst/>
            </a:prstGeom>
            <a:ln w="25400">
              <a:solidFill>
                <a:srgbClr val="5AA89C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40E7D53F-DC20-AC1C-54A4-EADCEB0A84A2}"/>
                </a:ext>
              </a:extLst>
            </p:cNvPr>
            <p:cNvCxnSpPr>
              <a:cxnSpLocks/>
            </p:cNvCxnSpPr>
            <p:nvPr/>
          </p:nvCxnSpPr>
          <p:spPr>
            <a:xfrm>
              <a:off x="6483496" y="4990840"/>
              <a:ext cx="0" cy="504323"/>
            </a:xfrm>
            <a:prstGeom prst="line">
              <a:avLst/>
            </a:prstGeom>
            <a:ln w="25400">
              <a:solidFill>
                <a:srgbClr val="5AA89C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nand string 3">
            <a:extLst>
              <a:ext uri="{FF2B5EF4-FFF2-40B4-BE49-F238E27FC236}">
                <a16:creationId xmlns:a16="http://schemas.microsoft.com/office/drawing/2014/main" id="{40D8E9D0-EFE9-836C-8C6E-5D6453AEA7BF}"/>
              </a:ext>
            </a:extLst>
          </p:cNvPr>
          <p:cNvGrpSpPr/>
          <p:nvPr/>
        </p:nvGrpSpPr>
        <p:grpSpPr>
          <a:xfrm>
            <a:off x="7251402" y="2556933"/>
            <a:ext cx="0" cy="2938230"/>
            <a:chOff x="7251402" y="2556933"/>
            <a:chExt cx="0" cy="2938230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68480BF-62D1-C499-2784-37B61DD79E99}"/>
                </a:ext>
              </a:extLst>
            </p:cNvPr>
            <p:cNvCxnSpPr>
              <a:cxnSpLocks/>
            </p:cNvCxnSpPr>
            <p:nvPr/>
          </p:nvCxnSpPr>
          <p:spPr>
            <a:xfrm>
              <a:off x="7251402" y="2556933"/>
              <a:ext cx="0" cy="2086577"/>
            </a:xfrm>
            <a:prstGeom prst="line">
              <a:avLst/>
            </a:prstGeom>
            <a:ln w="50800">
              <a:solidFill>
                <a:srgbClr val="5AA89C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4001D4B-B863-8DE5-5DEE-EAD6FA4B176A}"/>
                </a:ext>
              </a:extLst>
            </p:cNvPr>
            <p:cNvCxnSpPr>
              <a:cxnSpLocks/>
            </p:cNvCxnSpPr>
            <p:nvPr/>
          </p:nvCxnSpPr>
          <p:spPr>
            <a:xfrm>
              <a:off x="7251402" y="4698467"/>
              <a:ext cx="0" cy="241004"/>
            </a:xfrm>
            <a:prstGeom prst="line">
              <a:avLst/>
            </a:prstGeom>
            <a:ln w="50800">
              <a:solidFill>
                <a:srgbClr val="5AA89C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5914115A-1FA7-F4E2-6BFC-EAD34BA8AF83}"/>
                </a:ext>
              </a:extLst>
            </p:cNvPr>
            <p:cNvCxnSpPr>
              <a:cxnSpLocks/>
            </p:cNvCxnSpPr>
            <p:nvPr/>
          </p:nvCxnSpPr>
          <p:spPr>
            <a:xfrm>
              <a:off x="7251402" y="4990840"/>
              <a:ext cx="0" cy="504323"/>
            </a:xfrm>
            <a:prstGeom prst="line">
              <a:avLst/>
            </a:prstGeom>
            <a:ln w="50800">
              <a:solidFill>
                <a:srgbClr val="5AA89C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lash block text">
            <a:extLst>
              <a:ext uri="{FF2B5EF4-FFF2-40B4-BE49-F238E27FC236}">
                <a16:creationId xmlns:a16="http://schemas.microsoft.com/office/drawing/2014/main" id="{5F4ECD8B-4927-40FF-7E04-BF83A20175E5}"/>
              </a:ext>
            </a:extLst>
          </p:cNvPr>
          <p:cNvSpPr txBox="1"/>
          <p:nvPr/>
        </p:nvSpPr>
        <p:spPr>
          <a:xfrm>
            <a:off x="8616658" y="5654318"/>
            <a:ext cx="166744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E02B35"/>
                </a:solidFill>
                <a:latin typeface="Cambria" panose="02040503050406030204" pitchFamily="18" charset="0"/>
              </a:rPr>
              <a:t>Flash block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ADA0C73-817A-7881-007D-3CDB7455C57B}"/>
              </a:ext>
            </a:extLst>
          </p:cNvPr>
          <p:cNvSpPr/>
          <p:nvPr/>
        </p:nvSpPr>
        <p:spPr>
          <a:xfrm>
            <a:off x="6962122" y="3689789"/>
            <a:ext cx="581246" cy="581246"/>
          </a:xfrm>
          <a:prstGeom prst="ellipse">
            <a:avLst/>
          </a:prstGeom>
          <a:solidFill>
            <a:schemeClr val="bg1"/>
          </a:solidFill>
          <a:ln w="50800">
            <a:solidFill>
              <a:srgbClr val="A559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5B0AA58-6014-2F23-9F21-8F37B93C55C7}"/>
              </a:ext>
            </a:extLst>
          </p:cNvPr>
          <p:cNvGrpSpPr/>
          <p:nvPr/>
        </p:nvGrpSpPr>
        <p:grpSpPr>
          <a:xfrm>
            <a:off x="4658400" y="2735789"/>
            <a:ext cx="2117060" cy="1535246"/>
            <a:chOff x="4658400" y="2735789"/>
            <a:chExt cx="2117060" cy="1535246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CE1E625-9CF9-C746-CF07-7C8E8A46CA80}"/>
                </a:ext>
              </a:extLst>
            </p:cNvPr>
            <p:cNvSpPr/>
            <p:nvPr/>
          </p:nvSpPr>
          <p:spPr>
            <a:xfrm>
              <a:off x="4658400" y="3689789"/>
              <a:ext cx="581246" cy="58124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A559A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90C63A9-2DD6-DB52-9317-203B84C080F0}"/>
                </a:ext>
              </a:extLst>
            </p:cNvPr>
            <p:cNvSpPr/>
            <p:nvPr/>
          </p:nvSpPr>
          <p:spPr>
            <a:xfrm>
              <a:off x="5426307" y="3689789"/>
              <a:ext cx="581246" cy="58124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A559A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FC7EDA5-1820-C06A-1337-B6479AFC52FA}"/>
                </a:ext>
              </a:extLst>
            </p:cNvPr>
            <p:cNvSpPr/>
            <p:nvPr/>
          </p:nvSpPr>
          <p:spPr>
            <a:xfrm>
              <a:off x="6194214" y="3689789"/>
              <a:ext cx="581246" cy="58124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A559A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9E8A645C-0EA7-10D9-8FC5-6F98D2CEBB45}"/>
                </a:ext>
              </a:extLst>
            </p:cNvPr>
            <p:cNvSpPr/>
            <p:nvPr/>
          </p:nvSpPr>
          <p:spPr>
            <a:xfrm>
              <a:off x="4658400" y="2735789"/>
              <a:ext cx="581246" cy="58124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A559A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3C47861F-2368-72AC-8434-DAC9451909D4}"/>
                </a:ext>
              </a:extLst>
            </p:cNvPr>
            <p:cNvSpPr/>
            <p:nvPr/>
          </p:nvSpPr>
          <p:spPr>
            <a:xfrm>
              <a:off x="5426307" y="2735789"/>
              <a:ext cx="581246" cy="58124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A559A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2EE2B30-F676-EF0E-A42E-065B3EC8F566}"/>
                </a:ext>
              </a:extLst>
            </p:cNvPr>
            <p:cNvSpPr/>
            <p:nvPr/>
          </p:nvSpPr>
          <p:spPr>
            <a:xfrm>
              <a:off x="6194214" y="2735789"/>
              <a:ext cx="581246" cy="58124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A559AB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</p:grpSp>
      <p:sp>
        <p:nvSpPr>
          <p:cNvPr id="32" name="Oval 31">
            <a:extLst>
              <a:ext uri="{FF2B5EF4-FFF2-40B4-BE49-F238E27FC236}">
                <a16:creationId xmlns:a16="http://schemas.microsoft.com/office/drawing/2014/main" id="{897ADE64-615C-60C1-B8AE-E2264D494876}"/>
              </a:ext>
            </a:extLst>
          </p:cNvPr>
          <p:cNvSpPr/>
          <p:nvPr/>
        </p:nvSpPr>
        <p:spPr>
          <a:xfrm>
            <a:off x="6962122" y="2735789"/>
            <a:ext cx="581246" cy="581246"/>
          </a:xfrm>
          <a:prstGeom prst="ellipse">
            <a:avLst/>
          </a:prstGeom>
          <a:solidFill>
            <a:schemeClr val="bg1"/>
          </a:solidFill>
          <a:ln w="50800">
            <a:solidFill>
              <a:srgbClr val="A559AB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864A9FA-7F38-3737-CBAF-81450FF829D1}"/>
              </a:ext>
            </a:extLst>
          </p:cNvPr>
          <p:cNvSpPr txBox="1"/>
          <p:nvPr/>
        </p:nvSpPr>
        <p:spPr>
          <a:xfrm>
            <a:off x="8618370" y="4409403"/>
            <a:ext cx="140775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KR" sz="2400" dirty="0">
                <a:solidFill>
                  <a:srgbClr val="A559AB"/>
                </a:solidFill>
                <a:latin typeface="Cambria" panose="02040503050406030204" pitchFamily="18" charset="0"/>
              </a:rPr>
              <a:t>Flash cell</a:t>
            </a:r>
          </a:p>
        </p:txBody>
      </p:sp>
      <p:grpSp>
        <p:nvGrpSpPr>
          <p:cNvPr id="57" name="nand string text">
            <a:extLst>
              <a:ext uri="{FF2B5EF4-FFF2-40B4-BE49-F238E27FC236}">
                <a16:creationId xmlns:a16="http://schemas.microsoft.com/office/drawing/2014/main" id="{AC43C408-68C4-54CD-21F2-3FE984ADEDB5}"/>
              </a:ext>
            </a:extLst>
          </p:cNvPr>
          <p:cNvGrpSpPr/>
          <p:nvPr/>
        </p:nvGrpSpPr>
        <p:grpSpPr>
          <a:xfrm>
            <a:off x="7251402" y="5033498"/>
            <a:ext cx="3199989" cy="461665"/>
            <a:chOff x="6674825" y="5033498"/>
            <a:chExt cx="3199989" cy="461665"/>
          </a:xfrm>
        </p:grpSpPr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D5DC7155-E9E9-EA08-F5BD-2211A9A0A38B}"/>
                </a:ext>
              </a:extLst>
            </p:cNvPr>
            <p:cNvCxnSpPr>
              <a:cxnSpLocks/>
              <a:endCxn id="55" idx="1"/>
            </p:cNvCxnSpPr>
            <p:nvPr/>
          </p:nvCxnSpPr>
          <p:spPr>
            <a:xfrm>
              <a:off x="6674825" y="5264330"/>
              <a:ext cx="1365256" cy="1"/>
            </a:xfrm>
            <a:prstGeom prst="straightConnector1">
              <a:avLst/>
            </a:prstGeom>
            <a:ln w="25400">
              <a:solidFill>
                <a:srgbClr val="5AA89C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728C2AD-CD4D-D9EC-F0F4-7B6800730327}"/>
                </a:ext>
              </a:extLst>
            </p:cNvPr>
            <p:cNvSpPr txBox="1"/>
            <p:nvPr/>
          </p:nvSpPr>
          <p:spPr>
            <a:xfrm>
              <a:off x="8040081" y="5033498"/>
              <a:ext cx="18347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KR" sz="2400" dirty="0">
                  <a:solidFill>
                    <a:srgbClr val="5AA89C"/>
                  </a:solidFill>
                  <a:latin typeface="Cambria" panose="02040503050406030204" pitchFamily="18" charset="0"/>
                </a:rPr>
                <a:t>NAND string</a:t>
              </a: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9C47269-79D1-86BB-A7ED-DCE78FE9A8AF}"/>
              </a:ext>
            </a:extLst>
          </p:cNvPr>
          <p:cNvCxnSpPr>
            <a:cxnSpLocks/>
            <a:stCxn id="51" idx="1"/>
            <a:endCxn id="25" idx="5"/>
          </p:cNvCxnSpPr>
          <p:nvPr/>
        </p:nvCxnSpPr>
        <p:spPr>
          <a:xfrm flipH="1" flipV="1">
            <a:off x="7458246" y="4185913"/>
            <a:ext cx="1160124" cy="454323"/>
          </a:xfrm>
          <a:prstGeom prst="straightConnector1">
            <a:avLst/>
          </a:prstGeom>
          <a:ln w="25400">
            <a:solidFill>
              <a:srgbClr val="A559AB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9" name="BL0">
            <a:extLst>
              <a:ext uri="{FF2B5EF4-FFF2-40B4-BE49-F238E27FC236}">
                <a16:creationId xmlns:a16="http://schemas.microsoft.com/office/drawing/2014/main" id="{38692183-F28E-8DC4-CA7F-5E33E0F41E40}"/>
              </a:ext>
            </a:extLst>
          </p:cNvPr>
          <p:cNvGrpSpPr/>
          <p:nvPr/>
        </p:nvGrpSpPr>
        <p:grpSpPr>
          <a:xfrm>
            <a:off x="4947683" y="1963737"/>
            <a:ext cx="710220" cy="3878263"/>
            <a:chOff x="4947683" y="1963737"/>
            <a:chExt cx="710220" cy="3878263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3FF52C-DFEB-576F-9FA9-EE0089FCEE7B}"/>
                </a:ext>
              </a:extLst>
            </p:cNvPr>
            <p:cNvSpPr txBox="1"/>
            <p:nvPr/>
          </p:nvSpPr>
          <p:spPr>
            <a:xfrm>
              <a:off x="5006763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solidFill>
                    <a:srgbClr val="F0C671"/>
                  </a:solidFill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solidFill>
                    <a:srgbClr val="F0C671"/>
                  </a:solidFill>
                  <a:latin typeface="Cambria" panose="02040503050406030204" pitchFamily="18" charset="0"/>
                </a:rPr>
                <a:t>0</a:t>
              </a:r>
            </a:p>
          </p:txBody>
        </p:sp>
        <p:grpSp>
          <p:nvGrpSpPr>
            <p:cNvPr id="78" name="BL0">
              <a:extLst>
                <a:ext uri="{FF2B5EF4-FFF2-40B4-BE49-F238E27FC236}">
                  <a16:creationId xmlns:a16="http://schemas.microsoft.com/office/drawing/2014/main" id="{4EA39FF9-348B-5739-6F7E-B85FD9C14A75}"/>
                </a:ext>
              </a:extLst>
            </p:cNvPr>
            <p:cNvGrpSpPr/>
            <p:nvPr/>
          </p:nvGrpSpPr>
          <p:grpSpPr>
            <a:xfrm>
              <a:off x="4947683" y="2324911"/>
              <a:ext cx="386687" cy="3517089"/>
              <a:chOff x="4947683" y="2324911"/>
              <a:chExt cx="386687" cy="3517089"/>
            </a:xfrm>
          </p:grpSpPr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634BD717-F16E-BE95-933B-39B1ADCE52A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4370" y="2324911"/>
                <a:ext cx="0" cy="3517089"/>
              </a:xfrm>
              <a:prstGeom prst="line">
                <a:avLst/>
              </a:prstGeom>
              <a:ln w="25400">
                <a:solidFill>
                  <a:srgbClr val="F0C67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FB61420D-DE79-93C7-2631-9CC519F9B6B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7683" y="2556933"/>
                <a:ext cx="386687" cy="0"/>
              </a:xfrm>
              <a:prstGeom prst="line">
                <a:avLst/>
              </a:prstGeom>
              <a:ln w="25400">
                <a:solidFill>
                  <a:srgbClr val="F0C67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0" name="BL1">
            <a:extLst>
              <a:ext uri="{FF2B5EF4-FFF2-40B4-BE49-F238E27FC236}">
                <a16:creationId xmlns:a16="http://schemas.microsoft.com/office/drawing/2014/main" id="{7B2203FF-ABA3-8F55-ED1C-43B89FB5FE84}"/>
              </a:ext>
            </a:extLst>
          </p:cNvPr>
          <p:cNvGrpSpPr/>
          <p:nvPr/>
        </p:nvGrpSpPr>
        <p:grpSpPr>
          <a:xfrm>
            <a:off x="5709313" y="1963737"/>
            <a:ext cx="719116" cy="3878263"/>
            <a:chOff x="5709313" y="1963737"/>
            <a:chExt cx="719116" cy="387826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2AC9B2A7-9A20-6ACA-1607-64C4E0C78338}"/>
                </a:ext>
              </a:extLst>
            </p:cNvPr>
            <p:cNvSpPr txBox="1"/>
            <p:nvPr/>
          </p:nvSpPr>
          <p:spPr>
            <a:xfrm>
              <a:off x="5777289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solidFill>
                    <a:srgbClr val="F0C671"/>
                  </a:solidFill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solidFill>
                    <a:srgbClr val="F0C671"/>
                  </a:solidFill>
                  <a:latin typeface="Cambria" panose="02040503050406030204" pitchFamily="18" charset="0"/>
                </a:rPr>
                <a:t>1</a:t>
              </a:r>
            </a:p>
          </p:txBody>
        </p:sp>
        <p:grpSp>
          <p:nvGrpSpPr>
            <p:cNvPr id="77" name="BL1">
              <a:extLst>
                <a:ext uri="{FF2B5EF4-FFF2-40B4-BE49-F238E27FC236}">
                  <a16:creationId xmlns:a16="http://schemas.microsoft.com/office/drawing/2014/main" id="{65003F35-1BF3-5CEF-AC99-B50B84C7A671}"/>
                </a:ext>
              </a:extLst>
            </p:cNvPr>
            <p:cNvGrpSpPr/>
            <p:nvPr/>
          </p:nvGrpSpPr>
          <p:grpSpPr>
            <a:xfrm>
              <a:off x="5709313" y="2324911"/>
              <a:ext cx="390230" cy="3517089"/>
              <a:chOff x="5709313" y="2324911"/>
              <a:chExt cx="390230" cy="3517089"/>
            </a:xfrm>
          </p:grpSpPr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53C3D758-B220-F5D4-D56C-4F15D10A4B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9543" y="2324911"/>
                <a:ext cx="0" cy="3517089"/>
              </a:xfrm>
              <a:prstGeom prst="line">
                <a:avLst/>
              </a:prstGeom>
              <a:ln w="25400">
                <a:solidFill>
                  <a:srgbClr val="F0C67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3AC7CCBF-9C28-F8CD-3299-C412B0561DD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09313" y="2556933"/>
                <a:ext cx="386687" cy="0"/>
              </a:xfrm>
              <a:prstGeom prst="line">
                <a:avLst/>
              </a:prstGeom>
              <a:ln w="25400">
                <a:solidFill>
                  <a:srgbClr val="F0C67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1" name="BL2">
            <a:extLst>
              <a:ext uri="{FF2B5EF4-FFF2-40B4-BE49-F238E27FC236}">
                <a16:creationId xmlns:a16="http://schemas.microsoft.com/office/drawing/2014/main" id="{08E7B2B4-CA19-6950-C7CC-2EA0D20006DA}"/>
              </a:ext>
            </a:extLst>
          </p:cNvPr>
          <p:cNvGrpSpPr/>
          <p:nvPr/>
        </p:nvGrpSpPr>
        <p:grpSpPr>
          <a:xfrm>
            <a:off x="6480762" y="1963737"/>
            <a:ext cx="711615" cy="3878263"/>
            <a:chOff x="6480762" y="1963737"/>
            <a:chExt cx="711615" cy="387826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D5DF140-0390-AE08-5A66-97263AEF4EF3}"/>
                </a:ext>
              </a:extLst>
            </p:cNvPr>
            <p:cNvSpPr txBox="1"/>
            <p:nvPr/>
          </p:nvSpPr>
          <p:spPr>
            <a:xfrm>
              <a:off x="6541237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solidFill>
                    <a:srgbClr val="F0C671"/>
                  </a:solidFill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solidFill>
                    <a:srgbClr val="F0C671"/>
                  </a:solidFill>
                  <a:latin typeface="Cambria" panose="02040503050406030204" pitchFamily="18" charset="0"/>
                </a:rPr>
                <a:t>2</a:t>
              </a:r>
            </a:p>
          </p:txBody>
        </p:sp>
        <p:grpSp>
          <p:nvGrpSpPr>
            <p:cNvPr id="74" name="BL2">
              <a:extLst>
                <a:ext uri="{FF2B5EF4-FFF2-40B4-BE49-F238E27FC236}">
                  <a16:creationId xmlns:a16="http://schemas.microsoft.com/office/drawing/2014/main" id="{AAE48377-FFDA-68D0-C1E0-D96BA52B3775}"/>
                </a:ext>
              </a:extLst>
            </p:cNvPr>
            <p:cNvGrpSpPr/>
            <p:nvPr/>
          </p:nvGrpSpPr>
          <p:grpSpPr>
            <a:xfrm>
              <a:off x="6480762" y="2324911"/>
              <a:ext cx="386687" cy="3517089"/>
              <a:chOff x="6480762" y="2324911"/>
              <a:chExt cx="386687" cy="3517089"/>
            </a:xfrm>
          </p:grpSpPr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D28D0F1D-C89D-AA2C-E667-700AC66CEF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67449" y="2324911"/>
                <a:ext cx="0" cy="3517089"/>
              </a:xfrm>
              <a:prstGeom prst="line">
                <a:avLst/>
              </a:prstGeom>
              <a:ln w="25400">
                <a:solidFill>
                  <a:srgbClr val="F0C67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BFA02F11-8CDA-4168-D621-F8D9FFB099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0762" y="2556933"/>
                <a:ext cx="386687" cy="0"/>
              </a:xfrm>
              <a:prstGeom prst="line">
                <a:avLst/>
              </a:prstGeom>
              <a:ln w="25400">
                <a:solidFill>
                  <a:srgbClr val="F0C67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2" name="BL3">
            <a:extLst>
              <a:ext uri="{FF2B5EF4-FFF2-40B4-BE49-F238E27FC236}">
                <a16:creationId xmlns:a16="http://schemas.microsoft.com/office/drawing/2014/main" id="{ABFDF926-64C4-5524-F823-61990B676720}"/>
              </a:ext>
            </a:extLst>
          </p:cNvPr>
          <p:cNvGrpSpPr/>
          <p:nvPr/>
        </p:nvGrpSpPr>
        <p:grpSpPr>
          <a:xfrm>
            <a:off x="7060261" y="1963737"/>
            <a:ext cx="1165704" cy="3879502"/>
            <a:chOff x="7060261" y="1963737"/>
            <a:chExt cx="1165704" cy="3879502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F3285116-F765-18CF-1346-ADBA9739F5A0}"/>
                </a:ext>
              </a:extLst>
            </p:cNvPr>
            <p:cNvSpPr txBox="1"/>
            <p:nvPr/>
          </p:nvSpPr>
          <p:spPr>
            <a:xfrm>
              <a:off x="7060261" y="1963737"/>
              <a:ext cx="11657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solidFill>
                    <a:srgbClr val="F0C671"/>
                  </a:solidFill>
                  <a:latin typeface="Cambria" panose="02040503050406030204" pitchFamily="18" charset="0"/>
                </a:rPr>
                <a:t>Bitline</a:t>
              </a:r>
              <a:r>
                <a:rPr lang="en-KR" sz="2400" baseline="-25000" dirty="0">
                  <a:solidFill>
                    <a:srgbClr val="F0C671"/>
                  </a:solidFill>
                  <a:latin typeface="Cambria" panose="02040503050406030204" pitchFamily="18" charset="0"/>
                </a:rPr>
                <a:t>3</a:t>
              </a:r>
            </a:p>
          </p:txBody>
        </p:sp>
        <p:grpSp>
          <p:nvGrpSpPr>
            <p:cNvPr id="73" name="BL3">
              <a:extLst>
                <a:ext uri="{FF2B5EF4-FFF2-40B4-BE49-F238E27FC236}">
                  <a16:creationId xmlns:a16="http://schemas.microsoft.com/office/drawing/2014/main" id="{B5FAC874-029A-1607-3791-7A41F72B7C47}"/>
                </a:ext>
              </a:extLst>
            </p:cNvPr>
            <p:cNvGrpSpPr/>
            <p:nvPr/>
          </p:nvGrpSpPr>
          <p:grpSpPr>
            <a:xfrm>
              <a:off x="7251402" y="2324911"/>
              <a:ext cx="391710" cy="3518328"/>
              <a:chOff x="7251402" y="2324911"/>
              <a:chExt cx="391710" cy="3518328"/>
            </a:xfrm>
          </p:grpSpPr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A511E6B2-876F-8767-CB8B-3FB2013AE52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3112" y="2324911"/>
                <a:ext cx="0" cy="3518328"/>
              </a:xfrm>
              <a:prstGeom prst="line">
                <a:avLst/>
              </a:prstGeom>
              <a:ln w="50800">
                <a:solidFill>
                  <a:srgbClr val="F0C67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F4AD4F2F-F224-F2AF-5CAF-A3B55705449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1402" y="2556933"/>
                <a:ext cx="386687" cy="0"/>
              </a:xfrm>
              <a:prstGeom prst="line">
                <a:avLst/>
              </a:prstGeom>
              <a:ln w="50800">
                <a:solidFill>
                  <a:srgbClr val="F0C67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0EA338A0-506D-F0DF-E014-6C7C16164A3D}"/>
              </a:ext>
            </a:extLst>
          </p:cNvPr>
          <p:cNvCxnSpPr>
            <a:cxnSpLocks/>
            <a:endCxn id="10" idx="1"/>
          </p:cNvCxnSpPr>
          <p:nvPr/>
        </p:nvCxnSpPr>
        <p:spPr>
          <a:xfrm>
            <a:off x="7897251" y="5491888"/>
            <a:ext cx="719407" cy="393263"/>
          </a:xfrm>
          <a:prstGeom prst="straightConnector1">
            <a:avLst/>
          </a:prstGeom>
          <a:ln w="25400">
            <a:solidFill>
              <a:srgbClr val="E02B35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E8BC6D20-2168-D92D-AE20-E084C4841C97}"/>
              </a:ext>
            </a:extLst>
          </p:cNvPr>
          <p:cNvSpPr/>
          <p:nvPr/>
        </p:nvSpPr>
        <p:spPr>
          <a:xfrm>
            <a:off x="4359368" y="2453088"/>
            <a:ext cx="3680713" cy="3220527"/>
          </a:xfrm>
          <a:prstGeom prst="roundRect">
            <a:avLst/>
          </a:prstGeom>
          <a:ln w="50800">
            <a:solidFill>
              <a:srgbClr val="E02B3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1475807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BC6A38-7B4A-1A3C-6FC3-5905135896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KR" dirty="0">
                    <a:latin typeface="Aptos" panose="020B0004020202020204" pitchFamily="34" charset="0"/>
                  </a:rPr>
                  <a:t>Split the first erase pulse into two parts</a:t>
                </a:r>
              </a:p>
              <a:p>
                <a:pPr marL="1200150" lvl="1" indent="-514350">
                  <a:buFont typeface="+mj-lt"/>
                  <a:buAutoNum type="arabicPeriod"/>
                </a:pPr>
                <a:r>
                  <a:rPr lang="en-KR" dirty="0">
                    <a:latin typeface="Aptos" panose="020B0004020202020204" pitchFamily="34" charset="0"/>
                  </a:rPr>
                  <a:t>Shallow erasure: </a:t>
                </a:r>
                <a:r>
                  <a:rPr lang="en-KR" b="1" dirty="0">
                    <a:solidFill>
                      <a:srgbClr val="6F47E5"/>
                    </a:solidFill>
                    <a:latin typeface="Aptos SemiBold" panose="020B0004020202020204" pitchFamily="34" charset="0"/>
                  </a:rPr>
                  <a:t>Short</a:t>
                </a:r>
                <a:r>
                  <a:rPr lang="en-KR" dirty="0">
                    <a:latin typeface="Aptos" panose="020B0004020202020204" pitchFamily="34" charset="0"/>
                  </a:rPr>
                  <a:t> erasure with fixed latency (1 </a:t>
                </a:r>
                <a14:m>
                  <m:oMath xmlns:m="http://schemas.openxmlformats.org/officeDocument/2006/math">
                    <m:r>
                      <a:rPr lang="en-KR" i="1" dirty="0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en-KR" dirty="0">
                    <a:latin typeface="Aptos" panose="020B0004020202020204" pitchFamily="34" charset="0"/>
                  </a:rPr>
                  <a:t>)</a:t>
                </a:r>
              </a:p>
              <a:p>
                <a:pPr marL="1200150" lvl="1" indent="-514350">
                  <a:buFont typeface="+mj-lt"/>
                  <a:buAutoNum type="arabicPeriod"/>
                </a:pPr>
                <a:r>
                  <a:rPr lang="en-KR" dirty="0">
                    <a:latin typeface="Aptos" panose="020B0004020202020204" pitchFamily="34" charset="0"/>
                  </a:rPr>
                  <a:t>Remainder erasure: Erasure </a:t>
                </a:r>
                <a:r>
                  <a:rPr lang="en-KR" b="1" dirty="0">
                    <a:solidFill>
                      <a:srgbClr val="6F47E5"/>
                    </a:solidFill>
                    <a:latin typeface="Aptos SemiBold" panose="020B0004020202020204" pitchFamily="34" charset="0"/>
                  </a:rPr>
                  <a:t>based on FELP </a:t>
                </a:r>
                <a:r>
                  <a:rPr lang="en-KR" dirty="0">
                    <a:latin typeface="Aptos" panose="020B0004020202020204" pitchFamily="34" charset="0"/>
                  </a:rPr>
                  <a:t>(0 </a:t>
                </a:r>
                <a14:m>
                  <m:oMath xmlns:m="http://schemas.openxmlformats.org/officeDocument/2006/math">
                    <m:r>
                      <a:rPr lang="en-KR" i="1" dirty="0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en-KR" dirty="0">
                    <a:latin typeface="Aptos" panose="020B0004020202020204" pitchFamily="34" charset="0"/>
                  </a:rPr>
                  <a:t> ~ 2.5 </a:t>
                </a:r>
                <a14:m>
                  <m:oMath xmlns:m="http://schemas.openxmlformats.org/officeDocument/2006/math">
                    <m:r>
                      <a:rPr lang="en-KR" i="1" dirty="0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en-KR" dirty="0">
                    <a:latin typeface="Aptos" panose="020B00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BC6A38-7B4A-1A3C-6FC3-5905135896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79" t="-2792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6290DEA-F4F7-C0A3-BD77-B6921F571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Optimization: Shallow Erasure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E3D9D-D5F6-5234-6513-B36A815F3079}"/>
              </a:ext>
            </a:extLst>
          </p:cNvPr>
          <p:cNvSpPr/>
          <p:nvPr/>
        </p:nvSpPr>
        <p:spPr>
          <a:xfrm>
            <a:off x="7535315" y="4016777"/>
            <a:ext cx="360000" cy="678933"/>
          </a:xfrm>
          <a:prstGeom prst="rect">
            <a:avLst/>
          </a:prstGeom>
          <a:solidFill>
            <a:srgbClr val="298C8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2400" dirty="0">
                <a:solidFill>
                  <a:schemeClr val="bg1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2623BE-A3C0-446E-DDD7-5F5DDCD43BC8}"/>
              </a:ext>
            </a:extLst>
          </p:cNvPr>
          <p:cNvSpPr/>
          <p:nvPr/>
        </p:nvSpPr>
        <p:spPr>
          <a:xfrm>
            <a:off x="8243839" y="4530866"/>
            <a:ext cx="180000" cy="164844"/>
          </a:xfrm>
          <a:prstGeom prst="rect">
            <a:avLst/>
          </a:prstGeom>
          <a:solidFill>
            <a:srgbClr val="F1A22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6A8E2F-549A-5E1F-1307-B2B7C7138728}"/>
              </a:ext>
            </a:extLst>
          </p:cNvPr>
          <p:cNvCxnSpPr>
            <a:cxnSpLocks/>
          </p:cNvCxnSpPr>
          <p:nvPr/>
        </p:nvCxnSpPr>
        <p:spPr>
          <a:xfrm>
            <a:off x="7176775" y="3325033"/>
            <a:ext cx="0" cy="1362223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46B2F53-6662-C57A-F6D5-0AE7B2A10A8E}"/>
              </a:ext>
            </a:extLst>
          </p:cNvPr>
          <p:cNvSpPr txBox="1"/>
          <p:nvPr/>
        </p:nvSpPr>
        <p:spPr>
          <a:xfrm rot="16200000">
            <a:off x="6368798" y="3775312"/>
            <a:ext cx="11542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Voltage</a:t>
            </a:r>
            <a:endParaRPr lang="en-KR" sz="2400" dirty="0">
              <a:latin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FB9CC0-C8E6-D26C-E975-DB7CF73F4029}"/>
              </a:ext>
            </a:extLst>
          </p:cNvPr>
          <p:cNvSpPr txBox="1"/>
          <p:nvPr/>
        </p:nvSpPr>
        <p:spPr>
          <a:xfrm>
            <a:off x="10737903" y="4707679"/>
            <a:ext cx="8595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Time</a:t>
            </a:r>
            <a:endParaRPr lang="en-KR" sz="2400" dirty="0">
              <a:latin typeface="Cambria" panose="020405030504060302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0291F93-3FEC-1E3D-ABD7-0C89AB529D63}"/>
              </a:ext>
            </a:extLst>
          </p:cNvPr>
          <p:cNvCxnSpPr>
            <a:cxnSpLocks/>
          </p:cNvCxnSpPr>
          <p:nvPr/>
        </p:nvCxnSpPr>
        <p:spPr>
          <a:xfrm>
            <a:off x="7535126" y="4869312"/>
            <a:ext cx="360189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C2DC28F-D385-463B-A9BA-731E00647188}"/>
                  </a:ext>
                </a:extLst>
              </p:cNvPr>
              <p:cNvSpPr txBox="1"/>
              <p:nvPr/>
            </p:nvSpPr>
            <p:spPr>
              <a:xfrm>
                <a:off x="7184626" y="4860554"/>
                <a:ext cx="1061188" cy="83099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400" dirty="0">
                    <a:latin typeface="Cambria" panose="02040503050406030204" pitchFamily="18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KR" sz="24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algn="ctr"/>
                <a:r>
                  <a:rPr lang="en-US" sz="2400" dirty="0">
                    <a:latin typeface="Cambria" panose="02040503050406030204" pitchFamily="18" charset="0"/>
                  </a:rPr>
                  <a:t>(fixed)</a:t>
                </a:r>
                <a:endParaRPr lang="en-KR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C2DC28F-D385-463B-A9BA-731E00647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626" y="4860554"/>
                <a:ext cx="1061188" cy="830997"/>
              </a:xfrm>
              <a:prstGeom prst="rect">
                <a:avLst/>
              </a:prstGeom>
              <a:blipFill>
                <a:blip r:embed="rId5"/>
                <a:stretch>
                  <a:fillRect l="-8235" t="-4478" r="-8235" b="-14925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D095254-927E-D31D-31BD-D712519C4F3D}"/>
              </a:ext>
            </a:extLst>
          </p:cNvPr>
          <p:cNvCxnSpPr/>
          <p:nvPr/>
        </p:nvCxnSpPr>
        <p:spPr>
          <a:xfrm>
            <a:off x="5662246" y="4149969"/>
            <a:ext cx="82696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1C9D99FD-815A-F58B-8AF5-9EBB9B866924}"/>
              </a:ext>
            </a:extLst>
          </p:cNvPr>
          <p:cNvSpPr/>
          <p:nvPr/>
        </p:nvSpPr>
        <p:spPr>
          <a:xfrm>
            <a:off x="8772363" y="4016777"/>
            <a:ext cx="900000" cy="67893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2400" dirty="0">
                <a:solidFill>
                  <a:schemeClr val="bg1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FF195CB-CB79-D765-9BEA-3F24389A8616}"/>
              </a:ext>
            </a:extLst>
          </p:cNvPr>
          <p:cNvSpPr/>
          <p:nvPr/>
        </p:nvSpPr>
        <p:spPr>
          <a:xfrm>
            <a:off x="10020887" y="4530866"/>
            <a:ext cx="180000" cy="164844"/>
          </a:xfrm>
          <a:prstGeom prst="rect">
            <a:avLst/>
          </a:prstGeom>
          <a:solidFill>
            <a:srgbClr val="F1A22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AD351B1-EA56-25DA-D8E2-81DED0223C9D}"/>
              </a:ext>
            </a:extLst>
          </p:cNvPr>
          <p:cNvCxnSpPr>
            <a:cxnSpLocks/>
          </p:cNvCxnSpPr>
          <p:nvPr/>
        </p:nvCxnSpPr>
        <p:spPr>
          <a:xfrm flipH="1">
            <a:off x="7176775" y="4695710"/>
            <a:ext cx="4427978" cy="0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658F4295-C39A-4374-40F5-98B0A7E0CE86}"/>
              </a:ext>
            </a:extLst>
          </p:cNvPr>
          <p:cNvCxnSpPr>
            <a:cxnSpLocks/>
            <a:stCxn id="19" idx="0"/>
            <a:endCxn id="30" idx="0"/>
          </p:cNvCxnSpPr>
          <p:nvPr/>
        </p:nvCxnSpPr>
        <p:spPr>
          <a:xfrm rot="5400000" flipH="1" flipV="1">
            <a:off x="8386886" y="3964553"/>
            <a:ext cx="513266" cy="619361"/>
          </a:xfrm>
          <a:prstGeom prst="bentConnector3">
            <a:avLst>
              <a:gd name="adj1" fmla="val 144538"/>
            </a:avLst>
          </a:prstGeom>
          <a:ln w="25400">
            <a:solidFill>
              <a:srgbClr val="F1A226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C8790E4-79AE-0AA3-DFC7-A651A7C583B5}"/>
              </a:ext>
            </a:extLst>
          </p:cNvPr>
          <p:cNvCxnSpPr>
            <a:cxnSpLocks/>
          </p:cNvCxnSpPr>
          <p:nvPr/>
        </p:nvCxnSpPr>
        <p:spPr>
          <a:xfrm>
            <a:off x="8772363" y="4868856"/>
            <a:ext cx="360837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594A824-2C72-8AF8-1D7C-C3002E7C14E1}"/>
                  </a:ext>
                </a:extLst>
              </p:cNvPr>
              <p:cNvSpPr txBox="1"/>
              <p:nvPr/>
            </p:nvSpPr>
            <p:spPr>
              <a:xfrm>
                <a:off x="8192401" y="4860554"/>
                <a:ext cx="2059924" cy="83099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400" dirty="0">
                    <a:latin typeface="Cambria" panose="02040503050406030204" pitchFamily="18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KR" sz="24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~ 2.5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algn="ctr"/>
                <a:r>
                  <a:rPr lang="en-US" sz="2400" dirty="0">
                    <a:latin typeface="Cambria" panose="02040503050406030204" pitchFamily="18" charset="0"/>
                  </a:rPr>
                  <a:t>(</a:t>
                </a:r>
                <a:r>
                  <a:rPr lang="en-US" sz="2400" dirty="0">
                    <a:solidFill>
                      <a:srgbClr val="6F47E5"/>
                    </a:solidFill>
                    <a:latin typeface="Cambria" panose="02040503050406030204" pitchFamily="18" charset="0"/>
                  </a:rPr>
                  <a:t>dynamic</a:t>
                </a:r>
                <a:r>
                  <a:rPr lang="en-US" sz="2400" dirty="0">
                    <a:latin typeface="Cambria" panose="02040503050406030204" pitchFamily="18" charset="0"/>
                  </a:rPr>
                  <a:t>)</a:t>
                </a:r>
                <a:endParaRPr lang="en-KR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594A824-2C72-8AF8-1D7C-C3002E7C1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2401" y="4860554"/>
                <a:ext cx="2059924" cy="830997"/>
              </a:xfrm>
              <a:prstGeom prst="rect">
                <a:avLst/>
              </a:prstGeom>
              <a:blipFill>
                <a:blip r:embed="rId6"/>
                <a:stretch>
                  <a:fillRect l="-4294" t="-4478" b="-14925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324EB9AD-3886-10D3-6783-E6DDB975A1D2}"/>
              </a:ext>
            </a:extLst>
          </p:cNvPr>
          <p:cNvSpPr/>
          <p:nvPr/>
        </p:nvSpPr>
        <p:spPr>
          <a:xfrm>
            <a:off x="2875318" y="4530866"/>
            <a:ext cx="180000" cy="164844"/>
          </a:xfrm>
          <a:prstGeom prst="rect">
            <a:avLst/>
          </a:prstGeom>
          <a:solidFill>
            <a:srgbClr val="F1A22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AFE5BB-239A-A31E-CB22-9763DC7D68AA}"/>
              </a:ext>
            </a:extLst>
          </p:cNvPr>
          <p:cNvCxnSpPr>
            <a:cxnSpLocks/>
          </p:cNvCxnSpPr>
          <p:nvPr/>
        </p:nvCxnSpPr>
        <p:spPr>
          <a:xfrm>
            <a:off x="915833" y="3325033"/>
            <a:ext cx="0" cy="1362223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1D83010-7BDF-C9C2-DA9A-6604BE608AFC}"/>
              </a:ext>
            </a:extLst>
          </p:cNvPr>
          <p:cNvSpPr txBox="1"/>
          <p:nvPr/>
        </p:nvSpPr>
        <p:spPr>
          <a:xfrm rot="16200000">
            <a:off x="107856" y="3775312"/>
            <a:ext cx="11542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Voltage</a:t>
            </a:r>
            <a:endParaRPr lang="en-KR" sz="2400" dirty="0">
              <a:latin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137715-4506-01F4-EDA0-5CF5CABEB9EC}"/>
              </a:ext>
            </a:extLst>
          </p:cNvPr>
          <p:cNvSpPr txBox="1"/>
          <p:nvPr/>
        </p:nvSpPr>
        <p:spPr>
          <a:xfrm>
            <a:off x="4476961" y="4707679"/>
            <a:ext cx="8595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Time</a:t>
            </a:r>
            <a:endParaRPr lang="en-KR" sz="2400" dirty="0">
              <a:latin typeface="Cambria" panose="020405030504060302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A591D32-028A-C30F-5813-BC1D933298F5}"/>
              </a:ext>
            </a:extLst>
          </p:cNvPr>
          <p:cNvCxnSpPr>
            <a:cxnSpLocks/>
          </p:cNvCxnSpPr>
          <p:nvPr/>
        </p:nvCxnSpPr>
        <p:spPr>
          <a:xfrm flipH="1">
            <a:off x="915833" y="4695710"/>
            <a:ext cx="4427978" cy="0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5265824-462E-924E-0D9A-87B90CAD1961}"/>
              </a:ext>
            </a:extLst>
          </p:cNvPr>
          <p:cNvCxnSpPr>
            <a:cxnSpLocks/>
          </p:cNvCxnSpPr>
          <p:nvPr/>
        </p:nvCxnSpPr>
        <p:spPr>
          <a:xfrm>
            <a:off x="1274184" y="4869312"/>
            <a:ext cx="1260379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31B3BA9-5A8F-8420-1330-8FAADED08D7B}"/>
                  </a:ext>
                </a:extLst>
              </p:cNvPr>
              <p:cNvSpPr txBox="1"/>
              <p:nvPr/>
            </p:nvSpPr>
            <p:spPr>
              <a:xfrm>
                <a:off x="1373779" y="4860554"/>
                <a:ext cx="1061188" cy="83099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400" dirty="0">
                    <a:latin typeface="Cambria" panose="02040503050406030204" pitchFamily="18" charset="0"/>
                  </a:rPr>
                  <a:t>3.5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KR" sz="24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algn="ctr"/>
                <a:r>
                  <a:rPr lang="en-US" sz="2400" dirty="0">
                    <a:latin typeface="Cambria" panose="02040503050406030204" pitchFamily="18" charset="0"/>
                  </a:rPr>
                  <a:t>(fixed)</a:t>
                </a:r>
                <a:endParaRPr lang="en-KR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31B3BA9-5A8F-8420-1330-8FAADED08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779" y="4860554"/>
                <a:ext cx="1061188" cy="830997"/>
              </a:xfrm>
              <a:prstGeom prst="rect">
                <a:avLst/>
              </a:prstGeom>
              <a:blipFill>
                <a:blip r:embed="rId7"/>
                <a:stretch>
                  <a:fillRect l="-9524" t="-4478" r="-8333" b="-14925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0CEF38D3-2762-CCFB-008E-78E6FCB183F9}"/>
              </a:ext>
            </a:extLst>
          </p:cNvPr>
          <p:cNvSpPr/>
          <p:nvPr/>
        </p:nvSpPr>
        <p:spPr>
          <a:xfrm>
            <a:off x="1274373" y="4016777"/>
            <a:ext cx="1260000" cy="678933"/>
          </a:xfrm>
          <a:prstGeom prst="rect">
            <a:avLst/>
          </a:prstGeom>
          <a:solidFill>
            <a:srgbClr val="298C8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4632CBD-1ABE-9A46-F445-A417D004FD8F}"/>
              </a:ext>
            </a:extLst>
          </p:cNvPr>
          <p:cNvSpPr/>
          <p:nvPr/>
        </p:nvSpPr>
        <p:spPr>
          <a:xfrm>
            <a:off x="8773200" y="4017600"/>
            <a:ext cx="360000" cy="678933"/>
          </a:xfrm>
          <a:prstGeom prst="rect">
            <a:avLst/>
          </a:prstGeom>
          <a:solidFill>
            <a:srgbClr val="298C8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2400" dirty="0">
                <a:solidFill>
                  <a:schemeClr val="bg1"/>
                </a:solidFill>
                <a:latin typeface="Cambria" panose="02040503050406030204" pitchFamily="18" charset="0"/>
              </a:rPr>
              <a:t>2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B98EF1B-4796-22DF-F162-D8999B34E98C}"/>
              </a:ext>
            </a:extLst>
          </p:cNvPr>
          <p:cNvCxnSpPr>
            <a:stCxn id="36" idx="3"/>
          </p:cNvCxnSpPr>
          <p:nvPr/>
        </p:nvCxnSpPr>
        <p:spPr>
          <a:xfrm flipH="1" flipV="1">
            <a:off x="9133200" y="4356243"/>
            <a:ext cx="539163" cy="1"/>
          </a:xfrm>
          <a:prstGeom prst="straightConnector1">
            <a:avLst/>
          </a:prstGeom>
          <a:ln w="50800">
            <a:solidFill>
              <a:srgbClr val="6F47E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259DBB8-5564-2D01-8D6F-41A7DEAA58CD}"/>
              </a:ext>
            </a:extLst>
          </p:cNvPr>
          <p:cNvSpPr txBox="1"/>
          <p:nvPr/>
        </p:nvSpPr>
        <p:spPr>
          <a:xfrm>
            <a:off x="9678894" y="4130151"/>
            <a:ext cx="132042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>
                <a:solidFill>
                  <a:srgbClr val="6F47E5"/>
                </a:solidFill>
                <a:latin typeface="Cambria" panose="02040503050406030204" pitchFamily="18" charset="0"/>
              </a:rPr>
              <a:t>Reduced</a:t>
            </a:r>
            <a:endParaRPr lang="en-KR" sz="2400" dirty="0">
              <a:solidFill>
                <a:srgbClr val="6F47E5"/>
              </a:solidFill>
              <a:latin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F368A1-DF9B-7FF7-91E8-67525C2F9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3347" y="6311898"/>
            <a:ext cx="2743200" cy="365125"/>
          </a:xfrm>
        </p:spPr>
        <p:txBody>
          <a:bodyPr/>
          <a:lstStyle/>
          <a:p>
            <a:r>
              <a:rPr lang="en-KR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420379364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BC6A38-7B4A-1A3C-6FC3-59051358963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KR" dirty="0">
                    <a:latin typeface="Aptos" panose="020B0004020202020204" pitchFamily="34" charset="0"/>
                  </a:rPr>
                  <a:t>Split the first erase pulse into two parts</a:t>
                </a:r>
              </a:p>
              <a:p>
                <a:pPr marL="1200150" lvl="1" indent="-514350">
                  <a:buFont typeface="+mj-lt"/>
                  <a:buAutoNum type="arabicPeriod"/>
                </a:pPr>
                <a:r>
                  <a:rPr lang="en-KR" dirty="0">
                    <a:latin typeface="Aptos" panose="020B0004020202020204" pitchFamily="34" charset="0"/>
                  </a:rPr>
                  <a:t>Shallow erasure: </a:t>
                </a:r>
                <a:r>
                  <a:rPr lang="en-KR" b="1" dirty="0">
                    <a:solidFill>
                      <a:srgbClr val="6F47E5"/>
                    </a:solidFill>
                    <a:latin typeface="Aptos SemiBold" panose="020B0004020202020204" pitchFamily="34" charset="0"/>
                  </a:rPr>
                  <a:t>Short</a:t>
                </a:r>
                <a:r>
                  <a:rPr lang="en-KR" dirty="0">
                    <a:latin typeface="Aptos" panose="020B0004020202020204" pitchFamily="34" charset="0"/>
                  </a:rPr>
                  <a:t> erasure with fixed latency (1 </a:t>
                </a:r>
                <a14:m>
                  <m:oMath xmlns:m="http://schemas.openxmlformats.org/officeDocument/2006/math">
                    <m:r>
                      <a:rPr lang="en-KR" i="1" dirty="0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en-KR" dirty="0">
                    <a:latin typeface="Aptos" panose="020B0004020202020204" pitchFamily="34" charset="0"/>
                  </a:rPr>
                  <a:t>)</a:t>
                </a:r>
              </a:p>
              <a:p>
                <a:pPr marL="1200150" lvl="1" indent="-514350">
                  <a:buFont typeface="+mj-lt"/>
                  <a:buAutoNum type="arabicPeriod"/>
                </a:pPr>
                <a:r>
                  <a:rPr lang="en-KR" dirty="0">
                    <a:latin typeface="Aptos" panose="020B0004020202020204" pitchFamily="34" charset="0"/>
                  </a:rPr>
                  <a:t>Remainder erasure: Erasure </a:t>
                </a:r>
                <a:r>
                  <a:rPr lang="en-KR" b="1" dirty="0">
                    <a:solidFill>
                      <a:srgbClr val="6F47E5"/>
                    </a:solidFill>
                    <a:latin typeface="Aptos SemiBold" panose="020B0004020202020204" pitchFamily="34" charset="0"/>
                  </a:rPr>
                  <a:t>based on FELP </a:t>
                </a:r>
                <a:r>
                  <a:rPr lang="en-KR" dirty="0">
                    <a:latin typeface="Aptos" panose="020B0004020202020204" pitchFamily="34" charset="0"/>
                  </a:rPr>
                  <a:t>(0 </a:t>
                </a:r>
                <a14:m>
                  <m:oMath xmlns:m="http://schemas.openxmlformats.org/officeDocument/2006/math">
                    <m:r>
                      <a:rPr lang="en-KR" i="1" dirty="0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en-KR" dirty="0">
                    <a:latin typeface="Aptos" panose="020B0004020202020204" pitchFamily="34" charset="0"/>
                  </a:rPr>
                  <a:t> ~ 2.5 </a:t>
                </a:r>
                <a14:m>
                  <m:oMath xmlns:m="http://schemas.openxmlformats.org/officeDocument/2006/math">
                    <m:r>
                      <a:rPr lang="en-KR" i="1" dirty="0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en-KR" dirty="0">
                    <a:latin typeface="Aptos" panose="020B000402020202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BC6A38-7B4A-1A3C-6FC3-59051358963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79" t="-2792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>
            <a:extLst>
              <a:ext uri="{FF2B5EF4-FFF2-40B4-BE49-F238E27FC236}">
                <a16:creationId xmlns:a16="http://schemas.microsoft.com/office/drawing/2014/main" id="{16290DEA-F4F7-C0A3-BD77-B6921F571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Optimization: Shallow Erasure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3E3D9D-D5F6-5234-6513-B36A815F3079}"/>
              </a:ext>
            </a:extLst>
          </p:cNvPr>
          <p:cNvSpPr/>
          <p:nvPr/>
        </p:nvSpPr>
        <p:spPr>
          <a:xfrm>
            <a:off x="7535315" y="4016777"/>
            <a:ext cx="360000" cy="678933"/>
          </a:xfrm>
          <a:prstGeom prst="rect">
            <a:avLst/>
          </a:prstGeom>
          <a:solidFill>
            <a:srgbClr val="298C8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2400" dirty="0">
                <a:solidFill>
                  <a:schemeClr val="bg1"/>
                </a:solidFill>
                <a:latin typeface="Cambria" panose="02040503050406030204" pitchFamily="18" charset="0"/>
              </a:rPr>
              <a:t>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E2623BE-A3C0-446E-DDD7-5F5DDCD43BC8}"/>
              </a:ext>
            </a:extLst>
          </p:cNvPr>
          <p:cNvSpPr/>
          <p:nvPr/>
        </p:nvSpPr>
        <p:spPr>
          <a:xfrm>
            <a:off x="8243839" y="4530866"/>
            <a:ext cx="180000" cy="164844"/>
          </a:xfrm>
          <a:prstGeom prst="rect">
            <a:avLst/>
          </a:prstGeom>
          <a:solidFill>
            <a:srgbClr val="F1A22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6A8E2F-549A-5E1F-1307-B2B7C7138728}"/>
              </a:ext>
            </a:extLst>
          </p:cNvPr>
          <p:cNvCxnSpPr>
            <a:cxnSpLocks/>
          </p:cNvCxnSpPr>
          <p:nvPr/>
        </p:nvCxnSpPr>
        <p:spPr>
          <a:xfrm>
            <a:off x="7176775" y="3325033"/>
            <a:ext cx="0" cy="1362223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C46B2F53-6662-C57A-F6D5-0AE7B2A10A8E}"/>
              </a:ext>
            </a:extLst>
          </p:cNvPr>
          <p:cNvSpPr txBox="1"/>
          <p:nvPr/>
        </p:nvSpPr>
        <p:spPr>
          <a:xfrm rot="16200000">
            <a:off x="6368798" y="3775312"/>
            <a:ext cx="11542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Voltage</a:t>
            </a:r>
            <a:endParaRPr lang="en-KR" sz="2400" dirty="0">
              <a:latin typeface="Cambria" panose="02040503050406030204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BFB9CC0-C8E6-D26C-E975-DB7CF73F4029}"/>
              </a:ext>
            </a:extLst>
          </p:cNvPr>
          <p:cNvSpPr txBox="1"/>
          <p:nvPr/>
        </p:nvSpPr>
        <p:spPr>
          <a:xfrm>
            <a:off x="10737903" y="4707679"/>
            <a:ext cx="8595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Time</a:t>
            </a:r>
            <a:endParaRPr lang="en-KR" sz="2400" dirty="0">
              <a:latin typeface="Cambria" panose="02040503050406030204" pitchFamily="18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0291F93-3FEC-1E3D-ABD7-0C89AB529D63}"/>
              </a:ext>
            </a:extLst>
          </p:cNvPr>
          <p:cNvCxnSpPr>
            <a:cxnSpLocks/>
          </p:cNvCxnSpPr>
          <p:nvPr/>
        </p:nvCxnSpPr>
        <p:spPr>
          <a:xfrm>
            <a:off x="7535126" y="4869312"/>
            <a:ext cx="360189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C2DC28F-D385-463B-A9BA-731E00647188}"/>
                  </a:ext>
                </a:extLst>
              </p:cNvPr>
              <p:cNvSpPr txBox="1"/>
              <p:nvPr/>
            </p:nvSpPr>
            <p:spPr>
              <a:xfrm>
                <a:off x="7184626" y="4860554"/>
                <a:ext cx="1061188" cy="83099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400" dirty="0">
                    <a:latin typeface="Cambria" panose="02040503050406030204" pitchFamily="18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KR" sz="24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algn="ctr"/>
                <a:r>
                  <a:rPr lang="en-US" sz="2400" dirty="0">
                    <a:latin typeface="Cambria" panose="02040503050406030204" pitchFamily="18" charset="0"/>
                  </a:rPr>
                  <a:t>(fixed)</a:t>
                </a:r>
                <a:endParaRPr lang="en-KR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1C2DC28F-D385-463B-A9BA-731E00647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4626" y="4860554"/>
                <a:ext cx="1061188" cy="830997"/>
              </a:xfrm>
              <a:prstGeom prst="rect">
                <a:avLst/>
              </a:prstGeom>
              <a:blipFill>
                <a:blip r:embed="rId5"/>
                <a:stretch>
                  <a:fillRect l="-8235" t="-4478" r="-8235" b="-14925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D095254-927E-D31D-31BD-D712519C4F3D}"/>
              </a:ext>
            </a:extLst>
          </p:cNvPr>
          <p:cNvCxnSpPr/>
          <p:nvPr/>
        </p:nvCxnSpPr>
        <p:spPr>
          <a:xfrm>
            <a:off x="5662246" y="4149969"/>
            <a:ext cx="826962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1C9D99FD-815A-F58B-8AF5-9EBB9B866924}"/>
              </a:ext>
            </a:extLst>
          </p:cNvPr>
          <p:cNvSpPr/>
          <p:nvPr/>
        </p:nvSpPr>
        <p:spPr>
          <a:xfrm>
            <a:off x="8772363" y="4016777"/>
            <a:ext cx="900000" cy="678933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2400" dirty="0">
                <a:solidFill>
                  <a:schemeClr val="bg1"/>
                </a:solidFill>
                <a:latin typeface="Cambria" panose="02040503050406030204" pitchFamily="18" charset="0"/>
              </a:rPr>
              <a:t>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FF195CB-CB79-D765-9BEA-3F24389A8616}"/>
              </a:ext>
            </a:extLst>
          </p:cNvPr>
          <p:cNvSpPr/>
          <p:nvPr/>
        </p:nvSpPr>
        <p:spPr>
          <a:xfrm>
            <a:off x="10020887" y="4530866"/>
            <a:ext cx="180000" cy="164844"/>
          </a:xfrm>
          <a:prstGeom prst="rect">
            <a:avLst/>
          </a:prstGeom>
          <a:solidFill>
            <a:srgbClr val="F1A22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AD351B1-EA56-25DA-D8E2-81DED0223C9D}"/>
              </a:ext>
            </a:extLst>
          </p:cNvPr>
          <p:cNvCxnSpPr>
            <a:cxnSpLocks/>
          </p:cNvCxnSpPr>
          <p:nvPr/>
        </p:nvCxnSpPr>
        <p:spPr>
          <a:xfrm flipH="1">
            <a:off x="7176775" y="4695710"/>
            <a:ext cx="4427978" cy="0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>
            <a:extLst>
              <a:ext uri="{FF2B5EF4-FFF2-40B4-BE49-F238E27FC236}">
                <a16:creationId xmlns:a16="http://schemas.microsoft.com/office/drawing/2014/main" id="{658F4295-C39A-4374-40F5-98B0A7E0CE86}"/>
              </a:ext>
            </a:extLst>
          </p:cNvPr>
          <p:cNvCxnSpPr>
            <a:cxnSpLocks/>
            <a:stCxn id="19" idx="0"/>
            <a:endCxn id="30" idx="0"/>
          </p:cNvCxnSpPr>
          <p:nvPr/>
        </p:nvCxnSpPr>
        <p:spPr>
          <a:xfrm rot="5400000" flipH="1" flipV="1">
            <a:off x="8386886" y="3964553"/>
            <a:ext cx="513266" cy="619361"/>
          </a:xfrm>
          <a:prstGeom prst="bentConnector3">
            <a:avLst>
              <a:gd name="adj1" fmla="val 144538"/>
            </a:avLst>
          </a:prstGeom>
          <a:ln w="25400">
            <a:solidFill>
              <a:srgbClr val="F1A226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AC8790E4-79AE-0AA3-DFC7-A651A7C583B5}"/>
              </a:ext>
            </a:extLst>
          </p:cNvPr>
          <p:cNvCxnSpPr>
            <a:cxnSpLocks/>
          </p:cNvCxnSpPr>
          <p:nvPr/>
        </p:nvCxnSpPr>
        <p:spPr>
          <a:xfrm>
            <a:off x="8772363" y="4868856"/>
            <a:ext cx="360837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594A824-2C72-8AF8-1D7C-C3002E7C14E1}"/>
                  </a:ext>
                </a:extLst>
              </p:cNvPr>
              <p:cNvSpPr txBox="1"/>
              <p:nvPr/>
            </p:nvSpPr>
            <p:spPr>
              <a:xfrm>
                <a:off x="8192401" y="4860554"/>
                <a:ext cx="2059924" cy="83099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400" dirty="0">
                    <a:latin typeface="Cambria" panose="02040503050406030204" pitchFamily="18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KR" sz="24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>
                    <a:latin typeface="Cambria" panose="02040503050406030204" pitchFamily="18" charset="0"/>
                  </a:rPr>
                  <a:t> ~ 2.5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algn="ctr"/>
                <a:r>
                  <a:rPr lang="en-US" sz="2400" dirty="0">
                    <a:latin typeface="Cambria" panose="02040503050406030204" pitchFamily="18" charset="0"/>
                  </a:rPr>
                  <a:t>(</a:t>
                </a:r>
                <a:r>
                  <a:rPr lang="en-US" sz="2400" dirty="0">
                    <a:solidFill>
                      <a:srgbClr val="6F47E5"/>
                    </a:solidFill>
                    <a:latin typeface="Cambria" panose="02040503050406030204" pitchFamily="18" charset="0"/>
                  </a:rPr>
                  <a:t>dynamic</a:t>
                </a:r>
                <a:r>
                  <a:rPr lang="en-US" sz="2400" dirty="0">
                    <a:latin typeface="Cambria" panose="02040503050406030204" pitchFamily="18" charset="0"/>
                  </a:rPr>
                  <a:t>)</a:t>
                </a:r>
                <a:endParaRPr lang="en-KR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D594A824-2C72-8AF8-1D7C-C3002E7C14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92401" y="4860554"/>
                <a:ext cx="2059924" cy="830997"/>
              </a:xfrm>
              <a:prstGeom prst="rect">
                <a:avLst/>
              </a:prstGeom>
              <a:blipFill>
                <a:blip r:embed="rId6"/>
                <a:stretch>
                  <a:fillRect l="-4294" t="-4478" b="-14925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324EB9AD-3886-10D3-6783-E6DDB975A1D2}"/>
              </a:ext>
            </a:extLst>
          </p:cNvPr>
          <p:cNvSpPr/>
          <p:nvPr/>
        </p:nvSpPr>
        <p:spPr>
          <a:xfrm>
            <a:off x="2875318" y="4530866"/>
            <a:ext cx="180000" cy="164844"/>
          </a:xfrm>
          <a:prstGeom prst="rect">
            <a:avLst/>
          </a:prstGeom>
          <a:solidFill>
            <a:srgbClr val="F1A226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EAFE5BB-239A-A31E-CB22-9763DC7D68AA}"/>
              </a:ext>
            </a:extLst>
          </p:cNvPr>
          <p:cNvCxnSpPr>
            <a:cxnSpLocks/>
          </p:cNvCxnSpPr>
          <p:nvPr/>
        </p:nvCxnSpPr>
        <p:spPr>
          <a:xfrm>
            <a:off x="915833" y="3325033"/>
            <a:ext cx="0" cy="1362223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1D83010-7BDF-C9C2-DA9A-6604BE608AFC}"/>
              </a:ext>
            </a:extLst>
          </p:cNvPr>
          <p:cNvSpPr txBox="1"/>
          <p:nvPr/>
        </p:nvSpPr>
        <p:spPr>
          <a:xfrm rot="16200000">
            <a:off x="107856" y="3775312"/>
            <a:ext cx="11542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Voltage</a:t>
            </a:r>
            <a:endParaRPr lang="en-KR" sz="2400" dirty="0">
              <a:latin typeface="Cambria" panose="020405030504060302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137715-4506-01F4-EDA0-5CF5CABEB9EC}"/>
              </a:ext>
            </a:extLst>
          </p:cNvPr>
          <p:cNvSpPr txBox="1"/>
          <p:nvPr/>
        </p:nvSpPr>
        <p:spPr>
          <a:xfrm>
            <a:off x="4476961" y="4707679"/>
            <a:ext cx="8595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Time</a:t>
            </a:r>
            <a:endParaRPr lang="en-KR" sz="2400" dirty="0">
              <a:latin typeface="Cambria" panose="02040503050406030204" pitchFamily="18" charset="0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A591D32-028A-C30F-5813-BC1D933298F5}"/>
              </a:ext>
            </a:extLst>
          </p:cNvPr>
          <p:cNvCxnSpPr>
            <a:cxnSpLocks/>
          </p:cNvCxnSpPr>
          <p:nvPr/>
        </p:nvCxnSpPr>
        <p:spPr>
          <a:xfrm flipH="1">
            <a:off x="915833" y="4695710"/>
            <a:ext cx="4427978" cy="0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65265824-462E-924E-0D9A-87B90CAD1961}"/>
              </a:ext>
            </a:extLst>
          </p:cNvPr>
          <p:cNvCxnSpPr>
            <a:cxnSpLocks/>
          </p:cNvCxnSpPr>
          <p:nvPr/>
        </p:nvCxnSpPr>
        <p:spPr>
          <a:xfrm>
            <a:off x="1274184" y="4869312"/>
            <a:ext cx="1260379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31B3BA9-5A8F-8420-1330-8FAADED08D7B}"/>
                  </a:ext>
                </a:extLst>
              </p:cNvPr>
              <p:cNvSpPr txBox="1"/>
              <p:nvPr/>
            </p:nvSpPr>
            <p:spPr>
              <a:xfrm>
                <a:off x="1373779" y="4860554"/>
                <a:ext cx="1061188" cy="83099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US" sz="2400" dirty="0">
                    <a:latin typeface="Cambria" panose="02040503050406030204" pitchFamily="18" charset="0"/>
                  </a:rPr>
                  <a:t>3.5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KR" sz="2400" i="1" dirty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400" dirty="0">
                  <a:latin typeface="Cambria" panose="02040503050406030204" pitchFamily="18" charset="0"/>
                </a:endParaRPr>
              </a:p>
              <a:p>
                <a:pPr algn="ctr"/>
                <a:r>
                  <a:rPr lang="en-US" sz="2400" dirty="0">
                    <a:latin typeface="Cambria" panose="02040503050406030204" pitchFamily="18" charset="0"/>
                  </a:rPr>
                  <a:t>(fixed)</a:t>
                </a:r>
                <a:endParaRPr lang="en-KR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F31B3BA9-5A8F-8420-1330-8FAADED08D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779" y="4860554"/>
                <a:ext cx="1061188" cy="830997"/>
              </a:xfrm>
              <a:prstGeom prst="rect">
                <a:avLst/>
              </a:prstGeom>
              <a:blipFill>
                <a:blip r:embed="rId7"/>
                <a:stretch>
                  <a:fillRect l="-9524" t="-4478" r="-8333" b="-14925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>
            <a:extLst>
              <a:ext uri="{FF2B5EF4-FFF2-40B4-BE49-F238E27FC236}">
                <a16:creationId xmlns:a16="http://schemas.microsoft.com/office/drawing/2014/main" id="{0CEF38D3-2762-CCFB-008E-78E6FCB183F9}"/>
              </a:ext>
            </a:extLst>
          </p:cNvPr>
          <p:cNvSpPr/>
          <p:nvPr/>
        </p:nvSpPr>
        <p:spPr>
          <a:xfrm>
            <a:off x="1274373" y="4016777"/>
            <a:ext cx="1260000" cy="678933"/>
          </a:xfrm>
          <a:prstGeom prst="rect">
            <a:avLst/>
          </a:prstGeom>
          <a:solidFill>
            <a:srgbClr val="298C8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 sz="24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4632CBD-1ABE-9A46-F445-A417D004FD8F}"/>
              </a:ext>
            </a:extLst>
          </p:cNvPr>
          <p:cNvSpPr/>
          <p:nvPr/>
        </p:nvSpPr>
        <p:spPr>
          <a:xfrm>
            <a:off x="8773200" y="4017600"/>
            <a:ext cx="360000" cy="678933"/>
          </a:xfrm>
          <a:prstGeom prst="rect">
            <a:avLst/>
          </a:prstGeom>
          <a:solidFill>
            <a:srgbClr val="298C8C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KR" sz="2400" dirty="0">
                <a:solidFill>
                  <a:schemeClr val="bg1"/>
                </a:solidFill>
                <a:latin typeface="Cambria" panose="02040503050406030204" pitchFamily="18" charset="0"/>
              </a:rPr>
              <a:t>2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B98EF1B-4796-22DF-F162-D8999B34E98C}"/>
              </a:ext>
            </a:extLst>
          </p:cNvPr>
          <p:cNvCxnSpPr>
            <a:stCxn id="36" idx="3"/>
          </p:cNvCxnSpPr>
          <p:nvPr/>
        </p:nvCxnSpPr>
        <p:spPr>
          <a:xfrm flipH="1" flipV="1">
            <a:off x="9133200" y="4356243"/>
            <a:ext cx="539163" cy="1"/>
          </a:xfrm>
          <a:prstGeom prst="straightConnector1">
            <a:avLst/>
          </a:prstGeom>
          <a:ln w="50800">
            <a:solidFill>
              <a:srgbClr val="6F47E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TextBox 37">
            <a:extLst>
              <a:ext uri="{FF2B5EF4-FFF2-40B4-BE49-F238E27FC236}">
                <a16:creationId xmlns:a16="http://schemas.microsoft.com/office/drawing/2014/main" id="{7259DBB8-5564-2D01-8D6F-41A7DEAA58CD}"/>
              </a:ext>
            </a:extLst>
          </p:cNvPr>
          <p:cNvSpPr txBox="1"/>
          <p:nvPr/>
        </p:nvSpPr>
        <p:spPr>
          <a:xfrm>
            <a:off x="9678894" y="4130151"/>
            <a:ext cx="132042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>
                <a:solidFill>
                  <a:srgbClr val="6F47E5"/>
                </a:solidFill>
                <a:latin typeface="Cambria" panose="02040503050406030204" pitchFamily="18" charset="0"/>
              </a:rPr>
              <a:t>Reduced</a:t>
            </a:r>
            <a:endParaRPr lang="en-KR" sz="2400" dirty="0">
              <a:solidFill>
                <a:srgbClr val="6F47E5"/>
              </a:solidFill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57C2A3-6BF1-B9DD-B46A-F5B4FFFFAE9F}"/>
                  </a:ext>
                </a:extLst>
              </p:cNvPr>
              <p:cNvSpPr txBox="1"/>
              <p:nvPr/>
            </p:nvSpPr>
            <p:spPr>
              <a:xfrm>
                <a:off x="7772772" y="3231204"/>
                <a:ext cx="1128707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KR" sz="2400" dirty="0">
                    <a:solidFill>
                      <a:srgbClr val="6F47E5"/>
                    </a:solidFill>
                    <a:latin typeface="Cambria" panose="02040503050406030204" pitchFamily="18" charset="0"/>
                  </a:rPr>
                  <a:t>~80 </a:t>
                </a:r>
                <a14:m>
                  <m:oMath xmlns:m="http://schemas.openxmlformats.org/officeDocument/2006/math">
                    <m:r>
                      <a:rPr lang="en-KR" sz="2400" i="1" dirty="0" smtClean="0">
                        <a:solidFill>
                          <a:srgbClr val="6F47E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r>
                      <a:rPr lang="en-US" sz="2400" b="0" i="1" dirty="0" smtClean="0">
                        <a:solidFill>
                          <a:srgbClr val="6F47E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𝑠</m:t>
                    </m:r>
                  </m:oMath>
                </a14:m>
                <a:endParaRPr lang="en-KR" sz="2400" dirty="0">
                  <a:solidFill>
                    <a:srgbClr val="6F47E5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57C2A3-6BF1-B9DD-B46A-F5B4FFFFAE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772" y="3231204"/>
                <a:ext cx="1128707" cy="461665"/>
              </a:xfrm>
              <a:prstGeom prst="rect">
                <a:avLst/>
              </a:prstGeom>
              <a:blipFill>
                <a:blip r:embed="rId8"/>
                <a:stretch>
                  <a:fillRect l="-8989" t="-10811" b="-27027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F84F4535-A141-EB05-E0EF-B8F42CF62662}"/>
              </a:ext>
            </a:extLst>
          </p:cNvPr>
          <p:cNvSpPr/>
          <p:nvPr/>
        </p:nvSpPr>
        <p:spPr>
          <a:xfrm>
            <a:off x="8143531" y="4364545"/>
            <a:ext cx="374083" cy="504311"/>
          </a:xfrm>
          <a:prstGeom prst="rect">
            <a:avLst/>
          </a:prstGeom>
          <a:ln w="50800">
            <a:solidFill>
              <a:srgbClr val="6F47E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1BBA6D1-0238-4BA7-6901-4CE9A36820EF}"/>
              </a:ext>
            </a:extLst>
          </p:cNvPr>
          <p:cNvCxnSpPr>
            <a:stCxn id="4" idx="0"/>
            <a:endCxn id="6" idx="2"/>
          </p:cNvCxnSpPr>
          <p:nvPr/>
        </p:nvCxnSpPr>
        <p:spPr>
          <a:xfrm flipV="1">
            <a:off x="8330573" y="3692869"/>
            <a:ext cx="6553" cy="671676"/>
          </a:xfrm>
          <a:prstGeom prst="straightConnector1">
            <a:avLst/>
          </a:prstGeom>
          <a:ln w="50800">
            <a:solidFill>
              <a:srgbClr val="6F47E5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A2DD65F3-22CC-1690-0D51-46F16BEBE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3347" y="6311898"/>
            <a:ext cx="2743200" cy="365125"/>
          </a:xfrm>
        </p:spPr>
        <p:txBody>
          <a:bodyPr/>
          <a:lstStyle/>
          <a:p>
            <a:r>
              <a:rPr lang="en-KR" dirty="0"/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333752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3BC6C-DFC3-88FF-33C8-2AD24B352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Optimization: Aggressive tEP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BB62C-7FA3-C7FD-0698-2D17FC178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R" altLang="ko-KR"/>
              <a:t>Allows </a:t>
            </a:r>
            <a:r>
              <a:rPr lang="en-KR" altLang="ko-KR" b="1">
                <a:solidFill>
                  <a:srgbClr val="6F47E5"/>
                </a:solidFill>
                <a:latin typeface="Aptos SemiBold" panose="020B0004020202020204" pitchFamily="34" charset="0"/>
              </a:rPr>
              <a:t>incomplete erasure </a:t>
            </a:r>
            <a:r>
              <a:rPr lang="en-KR" altLang="ko-KR">
                <a:latin typeface="Aptos" panose="020B0004020202020204" pitchFamily="34" charset="0"/>
              </a:rPr>
              <a:t>to </a:t>
            </a:r>
            <a:r>
              <a:rPr lang="en-KR" altLang="ko-KR" b="1">
                <a:solidFill>
                  <a:srgbClr val="6F47E5"/>
                </a:solidFill>
                <a:latin typeface="Aptos SemiBold" panose="020B0004020202020204" pitchFamily="34" charset="0"/>
              </a:rPr>
              <a:t>further reduce </a:t>
            </a:r>
            <a:r>
              <a:rPr lang="en-KR" altLang="ko-KR">
                <a:latin typeface="Aptos" panose="020B0004020202020204" pitchFamily="34" charset="0"/>
              </a:rPr>
              <a:t>erase latency</a:t>
            </a:r>
          </a:p>
          <a:p>
            <a:endParaRPr lang="en-KR" b="1" dirty="0">
              <a:solidFill>
                <a:srgbClr val="6F47E5"/>
              </a:solidFill>
              <a:latin typeface="Aptos SemiBold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F01EE-5DFD-C209-1AA5-2E2DFDEAC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23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F2A83B6-0196-3F45-E371-141BB3A4025A}"/>
              </a:ext>
            </a:extLst>
          </p:cNvPr>
          <p:cNvSpPr txBox="1"/>
          <p:nvPr/>
        </p:nvSpPr>
        <p:spPr>
          <a:xfrm>
            <a:off x="735285" y="2353104"/>
            <a:ext cx="515807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</a:rPr>
              <a:t>AERO</a:t>
            </a:r>
            <a:r>
              <a:rPr lang="en-KR" sz="2400" b="1" dirty="0">
                <a:latin typeface="Cambria" panose="02040503050406030204" pitchFamily="18" charset="0"/>
              </a:rPr>
              <a:t> w/o aggressive tEP reduction</a:t>
            </a:r>
          </a:p>
        </p:txBody>
      </p: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474D2B28-9290-9D2C-DB99-26ECA78158CE}"/>
              </a:ext>
            </a:extLst>
          </p:cNvPr>
          <p:cNvCxnSpPr>
            <a:endCxn id="3" idx="2"/>
          </p:cNvCxnSpPr>
          <p:nvPr/>
        </p:nvCxnSpPr>
        <p:spPr>
          <a:xfrm>
            <a:off x="6096000" y="2467241"/>
            <a:ext cx="1" cy="388910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564FAF5D-6124-37FF-0B1B-492A697916F2}"/>
              </a:ext>
            </a:extLst>
          </p:cNvPr>
          <p:cNvGrpSpPr/>
          <p:nvPr/>
        </p:nvGrpSpPr>
        <p:grpSpPr>
          <a:xfrm>
            <a:off x="572729" y="4661597"/>
            <a:ext cx="5152287" cy="1724115"/>
            <a:chOff x="738168" y="4727484"/>
            <a:chExt cx="5152287" cy="1724115"/>
          </a:xfrm>
        </p:grpSpPr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80BCAD53-78E6-E4AD-B0F6-5FBBCE2C0639}"/>
                </a:ext>
              </a:extLst>
            </p:cNvPr>
            <p:cNvCxnSpPr>
              <a:cxnSpLocks/>
            </p:cNvCxnSpPr>
            <p:nvPr/>
          </p:nvCxnSpPr>
          <p:spPr>
            <a:xfrm>
              <a:off x="1195625" y="4727484"/>
              <a:ext cx="0" cy="1269687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5DC21B5B-0DB8-DC38-F7E1-9A83281CC58C}"/>
                </a:ext>
              </a:extLst>
            </p:cNvPr>
            <p:cNvSpPr/>
            <p:nvPr/>
          </p:nvSpPr>
          <p:spPr>
            <a:xfrm>
              <a:off x="1659649" y="5630028"/>
              <a:ext cx="1260000" cy="360000"/>
            </a:xfrm>
            <a:prstGeom prst="rect">
              <a:avLst/>
            </a:prstGeom>
            <a:solidFill>
              <a:srgbClr val="298C8C"/>
            </a:solidFill>
            <a:ln w="25400">
              <a:solidFill>
                <a:srgbClr val="00000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E750D648-CCB2-1C5C-C046-4E33738C64E9}"/>
                </a:ext>
              </a:extLst>
            </p:cNvPr>
            <p:cNvSpPr/>
            <p:nvPr/>
          </p:nvSpPr>
          <p:spPr>
            <a:xfrm>
              <a:off x="3184599" y="5684334"/>
              <a:ext cx="308848" cy="305699"/>
            </a:xfrm>
            <a:prstGeom prst="rect">
              <a:avLst/>
            </a:prstGeom>
            <a:solidFill>
              <a:srgbClr val="F1A226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41" name="TextBox 140">
              <a:extLst>
                <a:ext uri="{FF2B5EF4-FFF2-40B4-BE49-F238E27FC236}">
                  <a16:creationId xmlns:a16="http://schemas.microsoft.com/office/drawing/2014/main" id="{67B5C794-B5D5-CE4E-D7F8-9863F2AC82DB}"/>
                </a:ext>
              </a:extLst>
            </p:cNvPr>
            <p:cNvSpPr txBox="1"/>
            <p:nvPr/>
          </p:nvSpPr>
          <p:spPr>
            <a:xfrm rot="16200000">
              <a:off x="391856" y="5131495"/>
              <a:ext cx="1154290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Voltage</a:t>
              </a:r>
            </a:p>
          </p:txBody>
        </p:sp>
        <p:sp>
          <p:nvSpPr>
            <p:cNvPr id="142" name="TextBox 141">
              <a:extLst>
                <a:ext uri="{FF2B5EF4-FFF2-40B4-BE49-F238E27FC236}">
                  <a16:creationId xmlns:a16="http://schemas.microsoft.com/office/drawing/2014/main" id="{FEAD67EC-85D9-27EF-C110-23C1A260C551}"/>
                </a:ext>
              </a:extLst>
            </p:cNvPr>
            <p:cNvSpPr txBox="1"/>
            <p:nvPr/>
          </p:nvSpPr>
          <p:spPr>
            <a:xfrm>
              <a:off x="5014445" y="5989934"/>
              <a:ext cx="859531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Time</a:t>
              </a:r>
            </a:p>
          </p:txBody>
        </p: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E2D023DD-4241-6F6D-3DB4-302587F05A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5625" y="5990028"/>
              <a:ext cx="469483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4" name="WL0">
            <a:extLst>
              <a:ext uri="{FF2B5EF4-FFF2-40B4-BE49-F238E27FC236}">
                <a16:creationId xmlns:a16="http://schemas.microsoft.com/office/drawing/2014/main" id="{59095BE4-D314-FF70-B90A-56527BF74CF1}"/>
              </a:ext>
            </a:extLst>
          </p:cNvPr>
          <p:cNvGrpSpPr/>
          <p:nvPr/>
        </p:nvGrpSpPr>
        <p:grpSpPr>
          <a:xfrm>
            <a:off x="618033" y="3737411"/>
            <a:ext cx="5106983" cy="461665"/>
            <a:chOff x="3224217" y="3244334"/>
            <a:chExt cx="5106983" cy="461665"/>
          </a:xfrm>
        </p:grpSpPr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97ECDE1C-E09E-A7ED-F189-2A04DF7D2256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3429000"/>
              <a:ext cx="43252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B19EDC16-0A32-1144-24FC-4221071F8A57}"/>
                </a:ext>
              </a:extLst>
            </p:cNvPr>
            <p:cNvSpPr txBox="1"/>
            <p:nvPr/>
          </p:nvSpPr>
          <p:spPr>
            <a:xfrm>
              <a:off x="3224217" y="3244334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latin typeface="Cambria" panose="02040503050406030204" pitchFamily="18" charset="0"/>
                </a:rPr>
                <a:t>WL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</p:grp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8DDC0EE7-8A40-5695-034A-C5BA250ACE7D}"/>
              </a:ext>
            </a:extLst>
          </p:cNvPr>
          <p:cNvCxnSpPr>
            <a:cxnSpLocks/>
          </p:cNvCxnSpPr>
          <p:nvPr/>
        </p:nvCxnSpPr>
        <p:spPr>
          <a:xfrm>
            <a:off x="2341499" y="3453421"/>
            <a:ext cx="0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3DB64810-DA63-9151-6D4B-A3CD899CFCBE}"/>
              </a:ext>
            </a:extLst>
          </p:cNvPr>
          <p:cNvCxnSpPr>
            <a:cxnSpLocks/>
          </p:cNvCxnSpPr>
          <p:nvPr/>
        </p:nvCxnSpPr>
        <p:spPr>
          <a:xfrm flipH="1">
            <a:off x="3103129" y="3453421"/>
            <a:ext cx="6277" cy="1106921"/>
          </a:xfrm>
          <a:prstGeom prst="line">
            <a:avLst/>
          </a:prstGeom>
          <a:ln w="50800">
            <a:solidFill>
              <a:srgbClr val="F1A22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6969C431-B5E7-633D-AB04-A79F81B7BB8B}"/>
              </a:ext>
            </a:extLst>
          </p:cNvPr>
          <p:cNvCxnSpPr>
            <a:cxnSpLocks/>
          </p:cNvCxnSpPr>
          <p:nvPr/>
        </p:nvCxnSpPr>
        <p:spPr>
          <a:xfrm>
            <a:off x="4645218" y="3453421"/>
            <a:ext cx="0" cy="1106921"/>
          </a:xfrm>
          <a:prstGeom prst="line">
            <a:avLst/>
          </a:prstGeom>
          <a:ln w="50800">
            <a:solidFill>
              <a:srgbClr val="F1A22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5D0E062F-D244-829E-8F0D-42AA3E371D0F}"/>
              </a:ext>
            </a:extLst>
          </p:cNvPr>
          <p:cNvCxnSpPr>
            <a:cxnSpLocks/>
          </p:cNvCxnSpPr>
          <p:nvPr/>
        </p:nvCxnSpPr>
        <p:spPr>
          <a:xfrm>
            <a:off x="3877312" y="3453421"/>
            <a:ext cx="0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2" name="Cells (WL0)">
            <a:extLst>
              <a:ext uri="{FF2B5EF4-FFF2-40B4-BE49-F238E27FC236}">
                <a16:creationId xmlns:a16="http://schemas.microsoft.com/office/drawing/2014/main" id="{102DC763-70BD-F44E-9F52-131EC51BEDD6}"/>
              </a:ext>
            </a:extLst>
          </p:cNvPr>
          <p:cNvGrpSpPr/>
          <p:nvPr/>
        </p:nvGrpSpPr>
        <p:grpSpPr>
          <a:xfrm>
            <a:off x="2052216" y="3632277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153" name="Oval 152">
              <a:extLst>
                <a:ext uri="{FF2B5EF4-FFF2-40B4-BE49-F238E27FC236}">
                  <a16:creationId xmlns:a16="http://schemas.microsoft.com/office/drawing/2014/main" id="{AF57C2B5-E507-7048-F4B1-16C8CF34D9F5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3DB31F3C-2B6C-5C63-A2A8-0096236029E7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F84BC197-08C1-6230-8A31-1BA2E3BAD41B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BDDFB3D6-F2E5-956C-FF76-A10C0474FAB8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 dirty="0"/>
            </a:p>
          </p:txBody>
        </p:sp>
      </p:grpSp>
      <p:grpSp>
        <p:nvGrpSpPr>
          <p:cNvPr id="157" name="BL0">
            <a:extLst>
              <a:ext uri="{FF2B5EF4-FFF2-40B4-BE49-F238E27FC236}">
                <a16:creationId xmlns:a16="http://schemas.microsoft.com/office/drawing/2014/main" id="{C476CD55-1E8A-B966-2C04-238ED8E77D38}"/>
              </a:ext>
            </a:extLst>
          </p:cNvPr>
          <p:cNvGrpSpPr/>
          <p:nvPr/>
        </p:nvGrpSpPr>
        <p:grpSpPr>
          <a:xfrm>
            <a:off x="2341499" y="2860225"/>
            <a:ext cx="710220" cy="1944695"/>
            <a:chOff x="4947683" y="1963737"/>
            <a:chExt cx="710220" cy="1944695"/>
          </a:xfrm>
        </p:grpSpPr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B8C68F40-0ADC-E68E-6DA7-FDC24C51F327}"/>
                </a:ext>
              </a:extLst>
            </p:cNvPr>
            <p:cNvSpPr txBox="1"/>
            <p:nvPr/>
          </p:nvSpPr>
          <p:spPr>
            <a:xfrm>
              <a:off x="5006763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  <p:grpSp>
          <p:nvGrpSpPr>
            <p:cNvPr id="159" name="BL0">
              <a:extLst>
                <a:ext uri="{FF2B5EF4-FFF2-40B4-BE49-F238E27FC236}">
                  <a16:creationId xmlns:a16="http://schemas.microsoft.com/office/drawing/2014/main" id="{C0D669DA-C6E9-81AF-970B-F8AA0FD58817}"/>
                </a:ext>
              </a:extLst>
            </p:cNvPr>
            <p:cNvGrpSpPr/>
            <p:nvPr/>
          </p:nvGrpSpPr>
          <p:grpSpPr>
            <a:xfrm>
              <a:off x="4947683" y="2324911"/>
              <a:ext cx="386687" cy="1583521"/>
              <a:chOff x="4947683" y="2324911"/>
              <a:chExt cx="386687" cy="1583521"/>
            </a:xfrm>
          </p:grpSpPr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32E60625-DCB8-112B-97DC-EA74943CF65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4370" y="2324911"/>
                <a:ext cx="0" cy="15835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4D9D8FCB-C0DF-2C61-3E20-F0CEE081B1F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768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5" name="BL1">
            <a:extLst>
              <a:ext uri="{FF2B5EF4-FFF2-40B4-BE49-F238E27FC236}">
                <a16:creationId xmlns:a16="http://schemas.microsoft.com/office/drawing/2014/main" id="{7C7AB0DA-8D1F-6838-8B1D-C189D7802A29}"/>
              </a:ext>
            </a:extLst>
          </p:cNvPr>
          <p:cNvGrpSpPr/>
          <p:nvPr/>
        </p:nvGrpSpPr>
        <p:grpSpPr>
          <a:xfrm>
            <a:off x="3103129" y="2860225"/>
            <a:ext cx="731940" cy="1944695"/>
            <a:chOff x="5709313" y="1963737"/>
            <a:chExt cx="731940" cy="1944695"/>
          </a:xfrm>
        </p:grpSpPr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52B1B569-3CDD-4901-121B-1527129A61A5}"/>
                </a:ext>
              </a:extLst>
            </p:cNvPr>
            <p:cNvSpPr txBox="1"/>
            <p:nvPr/>
          </p:nvSpPr>
          <p:spPr>
            <a:xfrm>
              <a:off x="5764465" y="1963737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b="1" dirty="0">
                  <a:solidFill>
                    <a:srgbClr val="F1A226"/>
                  </a:solidFill>
                  <a:latin typeface="Cambria" panose="02040503050406030204" pitchFamily="18" charset="0"/>
                </a:rPr>
                <a:t>BL</a:t>
              </a:r>
              <a:r>
                <a:rPr lang="en-KR" sz="2400" b="1" baseline="-25000" dirty="0">
                  <a:solidFill>
                    <a:srgbClr val="F1A226"/>
                  </a:solidFill>
                  <a:latin typeface="Cambria" panose="02040503050406030204" pitchFamily="18" charset="0"/>
                </a:rPr>
                <a:t>1</a:t>
              </a:r>
            </a:p>
          </p:txBody>
        </p:sp>
        <p:grpSp>
          <p:nvGrpSpPr>
            <p:cNvPr id="199" name="BL1">
              <a:extLst>
                <a:ext uri="{FF2B5EF4-FFF2-40B4-BE49-F238E27FC236}">
                  <a16:creationId xmlns:a16="http://schemas.microsoft.com/office/drawing/2014/main" id="{83EE0ADC-03CA-D979-649A-FAA71C6F613B}"/>
                </a:ext>
              </a:extLst>
            </p:cNvPr>
            <p:cNvGrpSpPr/>
            <p:nvPr/>
          </p:nvGrpSpPr>
          <p:grpSpPr>
            <a:xfrm>
              <a:off x="5709313" y="2324911"/>
              <a:ext cx="390230" cy="1583521"/>
              <a:chOff x="5709313" y="2324911"/>
              <a:chExt cx="390230" cy="1583521"/>
            </a:xfrm>
          </p:grpSpPr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1A11178E-79F7-387A-2230-E7DDB3E0736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9543" y="2324911"/>
                <a:ext cx="0" cy="1583521"/>
              </a:xfrm>
              <a:prstGeom prst="line">
                <a:avLst/>
              </a:prstGeom>
              <a:ln w="50800">
                <a:solidFill>
                  <a:srgbClr val="F1A22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D31B14F6-120B-A146-2576-6845EBCC0A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09313" y="2556933"/>
                <a:ext cx="386687" cy="0"/>
              </a:xfrm>
              <a:prstGeom prst="line">
                <a:avLst/>
              </a:prstGeom>
              <a:ln w="50800">
                <a:solidFill>
                  <a:srgbClr val="F1A22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09" name="BL2">
            <a:extLst>
              <a:ext uri="{FF2B5EF4-FFF2-40B4-BE49-F238E27FC236}">
                <a16:creationId xmlns:a16="http://schemas.microsoft.com/office/drawing/2014/main" id="{CC84F6F1-D7E6-249A-9AE1-51A8AD28C84B}"/>
              </a:ext>
            </a:extLst>
          </p:cNvPr>
          <p:cNvGrpSpPr/>
          <p:nvPr/>
        </p:nvGrpSpPr>
        <p:grpSpPr>
          <a:xfrm>
            <a:off x="3874578" y="2860225"/>
            <a:ext cx="711615" cy="1944695"/>
            <a:chOff x="6480762" y="1963737"/>
            <a:chExt cx="711615" cy="1944695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D316CFA0-90D6-07F4-616E-2965FB29CBF8}"/>
                </a:ext>
              </a:extLst>
            </p:cNvPr>
            <p:cNvSpPr txBox="1"/>
            <p:nvPr/>
          </p:nvSpPr>
          <p:spPr>
            <a:xfrm>
              <a:off x="6541237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2</a:t>
              </a:r>
            </a:p>
          </p:txBody>
        </p:sp>
        <p:grpSp>
          <p:nvGrpSpPr>
            <p:cNvPr id="211" name="BL2">
              <a:extLst>
                <a:ext uri="{FF2B5EF4-FFF2-40B4-BE49-F238E27FC236}">
                  <a16:creationId xmlns:a16="http://schemas.microsoft.com/office/drawing/2014/main" id="{BFAEDC43-FC83-CA12-2263-E144DF8F86DD}"/>
                </a:ext>
              </a:extLst>
            </p:cNvPr>
            <p:cNvGrpSpPr/>
            <p:nvPr/>
          </p:nvGrpSpPr>
          <p:grpSpPr>
            <a:xfrm>
              <a:off x="6480762" y="2324911"/>
              <a:ext cx="386687" cy="1583521"/>
              <a:chOff x="6480762" y="2324911"/>
              <a:chExt cx="386687" cy="1583521"/>
            </a:xfrm>
          </p:grpSpPr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37454B62-1B61-740D-6A3C-D454DC9940D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67449" y="2324911"/>
                <a:ext cx="0" cy="15835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AC73D59C-A861-A550-8FF6-157122ADD7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076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4" name="BL3">
            <a:extLst>
              <a:ext uri="{FF2B5EF4-FFF2-40B4-BE49-F238E27FC236}">
                <a16:creationId xmlns:a16="http://schemas.microsoft.com/office/drawing/2014/main" id="{EF6C9D31-8DDC-90E1-9048-8009305E73BE}"/>
              </a:ext>
            </a:extLst>
          </p:cNvPr>
          <p:cNvGrpSpPr/>
          <p:nvPr/>
        </p:nvGrpSpPr>
        <p:grpSpPr>
          <a:xfrm>
            <a:off x="4645218" y="2860225"/>
            <a:ext cx="730104" cy="1946871"/>
            <a:chOff x="7251402" y="1963737"/>
            <a:chExt cx="730104" cy="1946871"/>
          </a:xfrm>
        </p:grpSpPr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9560672E-BCDD-B0AE-5D32-E02A7C2B4C5D}"/>
                </a:ext>
              </a:extLst>
            </p:cNvPr>
            <p:cNvSpPr txBox="1"/>
            <p:nvPr/>
          </p:nvSpPr>
          <p:spPr>
            <a:xfrm>
              <a:off x="7304718" y="1963737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b="1" dirty="0">
                  <a:solidFill>
                    <a:srgbClr val="F1A226"/>
                  </a:solidFill>
                  <a:latin typeface="Cambria" panose="02040503050406030204" pitchFamily="18" charset="0"/>
                </a:rPr>
                <a:t>BL</a:t>
              </a:r>
              <a:r>
                <a:rPr lang="en-KR" sz="2400" b="1" baseline="-25000" dirty="0">
                  <a:solidFill>
                    <a:srgbClr val="F1A226"/>
                  </a:solidFill>
                  <a:latin typeface="Cambria" panose="02040503050406030204" pitchFamily="18" charset="0"/>
                </a:rPr>
                <a:t>3</a:t>
              </a:r>
            </a:p>
          </p:txBody>
        </p:sp>
        <p:grpSp>
          <p:nvGrpSpPr>
            <p:cNvPr id="216" name="BL3">
              <a:extLst>
                <a:ext uri="{FF2B5EF4-FFF2-40B4-BE49-F238E27FC236}">
                  <a16:creationId xmlns:a16="http://schemas.microsoft.com/office/drawing/2014/main" id="{6222F3EA-EC07-1799-8440-297A8922C80C}"/>
                </a:ext>
              </a:extLst>
            </p:cNvPr>
            <p:cNvGrpSpPr/>
            <p:nvPr/>
          </p:nvGrpSpPr>
          <p:grpSpPr>
            <a:xfrm>
              <a:off x="7251402" y="2324911"/>
              <a:ext cx="391710" cy="1585697"/>
              <a:chOff x="7251402" y="2324911"/>
              <a:chExt cx="391710" cy="1585697"/>
            </a:xfrm>
          </p:grpSpPr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01033FF0-EC05-0321-C5F6-1A5CCB0DF6E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3112" y="2324911"/>
                <a:ext cx="0" cy="1585697"/>
              </a:xfrm>
              <a:prstGeom prst="line">
                <a:avLst/>
              </a:prstGeom>
              <a:ln w="50800">
                <a:solidFill>
                  <a:srgbClr val="F1A22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0F6AC541-0A8D-E03B-4B5E-59D991BAC7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1402" y="2556933"/>
                <a:ext cx="386687" cy="0"/>
              </a:xfrm>
              <a:prstGeom prst="line">
                <a:avLst/>
              </a:prstGeom>
              <a:ln w="50800">
                <a:solidFill>
                  <a:srgbClr val="F1A22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9" name="Rounded Rectangle 218">
            <a:extLst>
              <a:ext uri="{FF2B5EF4-FFF2-40B4-BE49-F238E27FC236}">
                <a16:creationId xmlns:a16="http://schemas.microsoft.com/office/drawing/2014/main" id="{22B79E04-902A-ADB1-BA3D-8660036382F0}"/>
              </a:ext>
            </a:extLst>
          </p:cNvPr>
          <p:cNvSpPr/>
          <p:nvPr/>
        </p:nvSpPr>
        <p:spPr>
          <a:xfrm>
            <a:off x="1753184" y="3349577"/>
            <a:ext cx="3680713" cy="1325558"/>
          </a:xfrm>
          <a:prstGeom prst="roundRect">
            <a:avLst/>
          </a:prstGeom>
          <a:ln w="50800">
            <a:solidFill>
              <a:srgbClr val="F1A2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220" name="Freeform 219">
            <a:extLst>
              <a:ext uri="{FF2B5EF4-FFF2-40B4-BE49-F238E27FC236}">
                <a16:creationId xmlns:a16="http://schemas.microsoft.com/office/drawing/2014/main" id="{839F06F2-7EE8-0B20-F657-45E4C7212563}"/>
              </a:ext>
            </a:extLst>
          </p:cNvPr>
          <p:cNvSpPr/>
          <p:nvPr/>
        </p:nvSpPr>
        <p:spPr>
          <a:xfrm>
            <a:off x="2861009" y="4067903"/>
            <a:ext cx="499260" cy="144052"/>
          </a:xfrm>
          <a:custGeom>
            <a:avLst/>
            <a:gdLst>
              <a:gd name="connsiteX0" fmla="*/ 0 w 499260"/>
              <a:gd name="connsiteY0" fmla="*/ 0 h 144052"/>
              <a:gd name="connsiteX1" fmla="*/ 499260 w 499260"/>
              <a:gd name="connsiteY1" fmla="*/ 0 h 144052"/>
              <a:gd name="connsiteX2" fmla="*/ 490619 w 499260"/>
              <a:gd name="connsiteY2" fmla="*/ 15919 h 144052"/>
              <a:gd name="connsiteX3" fmla="*/ 249630 w 499260"/>
              <a:gd name="connsiteY3" fmla="*/ 144052 h 144052"/>
              <a:gd name="connsiteX4" fmla="*/ 8641 w 499260"/>
              <a:gd name="connsiteY4" fmla="*/ 15919 h 1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60" h="144052">
                <a:moveTo>
                  <a:pt x="0" y="0"/>
                </a:moveTo>
                <a:lnTo>
                  <a:pt x="499260" y="0"/>
                </a:lnTo>
                <a:lnTo>
                  <a:pt x="490619" y="15919"/>
                </a:lnTo>
                <a:cubicBezTo>
                  <a:pt x="438392" y="93226"/>
                  <a:pt x="349947" y="144052"/>
                  <a:pt x="249630" y="144052"/>
                </a:cubicBezTo>
                <a:cubicBezTo>
                  <a:pt x="149313" y="144052"/>
                  <a:pt x="60868" y="93226"/>
                  <a:pt x="8641" y="1591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221" name="Freeform 220">
            <a:extLst>
              <a:ext uri="{FF2B5EF4-FFF2-40B4-BE49-F238E27FC236}">
                <a16:creationId xmlns:a16="http://schemas.microsoft.com/office/drawing/2014/main" id="{BF01D36D-B867-14D0-1FB6-68F8E759743F}"/>
              </a:ext>
            </a:extLst>
          </p:cNvPr>
          <p:cNvSpPr/>
          <p:nvPr/>
        </p:nvSpPr>
        <p:spPr>
          <a:xfrm>
            <a:off x="4398209" y="4067903"/>
            <a:ext cx="499260" cy="144052"/>
          </a:xfrm>
          <a:custGeom>
            <a:avLst/>
            <a:gdLst>
              <a:gd name="connsiteX0" fmla="*/ 0 w 499260"/>
              <a:gd name="connsiteY0" fmla="*/ 0 h 144052"/>
              <a:gd name="connsiteX1" fmla="*/ 499260 w 499260"/>
              <a:gd name="connsiteY1" fmla="*/ 0 h 144052"/>
              <a:gd name="connsiteX2" fmla="*/ 490620 w 499260"/>
              <a:gd name="connsiteY2" fmla="*/ 15919 h 144052"/>
              <a:gd name="connsiteX3" fmla="*/ 249630 w 499260"/>
              <a:gd name="connsiteY3" fmla="*/ 144052 h 144052"/>
              <a:gd name="connsiteX4" fmla="*/ 8641 w 499260"/>
              <a:gd name="connsiteY4" fmla="*/ 15919 h 1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60" h="144052">
                <a:moveTo>
                  <a:pt x="0" y="0"/>
                </a:moveTo>
                <a:lnTo>
                  <a:pt x="499260" y="0"/>
                </a:lnTo>
                <a:lnTo>
                  <a:pt x="490620" y="15919"/>
                </a:lnTo>
                <a:cubicBezTo>
                  <a:pt x="438393" y="93226"/>
                  <a:pt x="349947" y="144052"/>
                  <a:pt x="249630" y="144052"/>
                </a:cubicBezTo>
                <a:cubicBezTo>
                  <a:pt x="149313" y="144052"/>
                  <a:pt x="60868" y="93226"/>
                  <a:pt x="8641" y="1591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222" name="Oval 221">
            <a:extLst>
              <a:ext uri="{FF2B5EF4-FFF2-40B4-BE49-F238E27FC236}">
                <a16:creationId xmlns:a16="http://schemas.microsoft.com/office/drawing/2014/main" id="{65DFB009-46D5-AF4B-7D65-C7BD6B7C8DDA}"/>
              </a:ext>
            </a:extLst>
          </p:cNvPr>
          <p:cNvSpPr/>
          <p:nvPr/>
        </p:nvSpPr>
        <p:spPr>
          <a:xfrm>
            <a:off x="2819016" y="3632488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D6DC49F1-5115-324A-32B4-7F38F689F9CB}"/>
              </a:ext>
            </a:extLst>
          </p:cNvPr>
          <p:cNvSpPr/>
          <p:nvPr/>
        </p:nvSpPr>
        <p:spPr>
          <a:xfrm>
            <a:off x="4356216" y="3632488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224" name="Oval 223">
            <a:extLst>
              <a:ext uri="{FF2B5EF4-FFF2-40B4-BE49-F238E27FC236}">
                <a16:creationId xmlns:a16="http://schemas.microsoft.com/office/drawing/2014/main" id="{62E6E871-4327-1DB6-909E-541FDECE758B}"/>
              </a:ext>
            </a:extLst>
          </p:cNvPr>
          <p:cNvSpPr/>
          <p:nvPr/>
        </p:nvSpPr>
        <p:spPr>
          <a:xfrm>
            <a:off x="4357216" y="3631287"/>
            <a:ext cx="581246" cy="581246"/>
          </a:xfrm>
          <a:prstGeom prst="ellipse">
            <a:avLst/>
          </a:prstGeom>
          <a:noFill/>
          <a:ln w="50800">
            <a:solidFill>
              <a:srgbClr val="F1A2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72390D45-5E46-59F8-9AA7-BCEA3EBDF649}"/>
              </a:ext>
            </a:extLst>
          </p:cNvPr>
          <p:cNvSpPr/>
          <p:nvPr/>
        </p:nvSpPr>
        <p:spPr>
          <a:xfrm>
            <a:off x="2820016" y="3631287"/>
            <a:ext cx="581246" cy="581246"/>
          </a:xfrm>
          <a:prstGeom prst="ellipse">
            <a:avLst/>
          </a:prstGeom>
          <a:noFill/>
          <a:ln w="50800">
            <a:solidFill>
              <a:srgbClr val="F1A2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138626215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3BC6C-DFC3-88FF-33C8-2AD24B352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Optimization: Aggressive tEP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BB62C-7FA3-C7FD-0698-2D17FC178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R" altLang="ko-KR"/>
              <a:t>Allows </a:t>
            </a:r>
            <a:r>
              <a:rPr lang="en-KR" altLang="ko-KR" b="1">
                <a:solidFill>
                  <a:srgbClr val="6F47E5"/>
                </a:solidFill>
                <a:latin typeface="Aptos SemiBold" panose="020B0004020202020204" pitchFamily="34" charset="0"/>
              </a:rPr>
              <a:t>incomplete erasure </a:t>
            </a:r>
            <a:r>
              <a:rPr lang="en-KR" altLang="ko-KR">
                <a:latin typeface="Aptos" panose="020B0004020202020204" pitchFamily="34" charset="0"/>
              </a:rPr>
              <a:t>to </a:t>
            </a:r>
            <a:r>
              <a:rPr lang="en-KR" altLang="ko-KR" b="1">
                <a:solidFill>
                  <a:srgbClr val="6F47E5"/>
                </a:solidFill>
                <a:latin typeface="Aptos SemiBold" panose="020B0004020202020204" pitchFamily="34" charset="0"/>
              </a:rPr>
              <a:t>further reduce </a:t>
            </a:r>
            <a:r>
              <a:rPr lang="en-KR" altLang="ko-KR">
                <a:latin typeface="Aptos" panose="020B0004020202020204" pitchFamily="34" charset="0"/>
              </a:rPr>
              <a:t>erase latency</a:t>
            </a:r>
            <a:endParaRPr lang="en-KR" altLang="ko-KR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F01EE-5DFD-C209-1AA5-2E2DFDEAC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23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F2A83B6-0196-3F45-E371-141BB3A4025A}"/>
              </a:ext>
            </a:extLst>
          </p:cNvPr>
          <p:cNvSpPr txBox="1"/>
          <p:nvPr/>
        </p:nvSpPr>
        <p:spPr>
          <a:xfrm>
            <a:off x="735279" y="2353104"/>
            <a:ext cx="515807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</a:rPr>
              <a:t>AERO</a:t>
            </a:r>
            <a:r>
              <a:rPr lang="en-KR" sz="2400" b="1" dirty="0">
                <a:latin typeface="Cambria" panose="02040503050406030204" pitchFamily="18" charset="0"/>
              </a:rPr>
              <a:t> w/o aggressive tEP reduction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F77BBEC-ACA1-2338-8D34-7388284C9F77}"/>
              </a:ext>
            </a:extLst>
          </p:cNvPr>
          <p:cNvGrpSpPr/>
          <p:nvPr/>
        </p:nvGrpSpPr>
        <p:grpSpPr>
          <a:xfrm>
            <a:off x="572729" y="4663897"/>
            <a:ext cx="5152287" cy="1724115"/>
            <a:chOff x="738168" y="4727484"/>
            <a:chExt cx="5152287" cy="172411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E6379E9-4C2D-5913-F6E0-2E8E08151611}"/>
                </a:ext>
              </a:extLst>
            </p:cNvPr>
            <p:cNvCxnSpPr>
              <a:cxnSpLocks/>
            </p:cNvCxnSpPr>
            <p:nvPr/>
          </p:nvCxnSpPr>
          <p:spPr>
            <a:xfrm>
              <a:off x="1195625" y="4727484"/>
              <a:ext cx="0" cy="1269687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1B0539F-1DBF-A1D2-2830-B3DE5AF8AAAD}"/>
                </a:ext>
              </a:extLst>
            </p:cNvPr>
            <p:cNvSpPr/>
            <p:nvPr/>
          </p:nvSpPr>
          <p:spPr>
            <a:xfrm>
              <a:off x="1659649" y="5630028"/>
              <a:ext cx="1260000" cy="360000"/>
            </a:xfrm>
            <a:prstGeom prst="rect">
              <a:avLst/>
            </a:prstGeom>
            <a:solidFill>
              <a:srgbClr val="298C8C"/>
            </a:solidFill>
            <a:ln w="25400">
              <a:solidFill>
                <a:srgbClr val="00000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25EE5F7-F49A-01AA-A902-8BC409BBA1B5}"/>
                </a:ext>
              </a:extLst>
            </p:cNvPr>
            <p:cNvSpPr/>
            <p:nvPr/>
          </p:nvSpPr>
          <p:spPr>
            <a:xfrm>
              <a:off x="3184599" y="5684334"/>
              <a:ext cx="308848" cy="305699"/>
            </a:xfrm>
            <a:prstGeom prst="rect">
              <a:avLst/>
            </a:prstGeom>
            <a:solidFill>
              <a:srgbClr val="F1A226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72456612-D37F-5425-86C4-EDFA2564C939}"/>
                </a:ext>
              </a:extLst>
            </p:cNvPr>
            <p:cNvSpPr txBox="1"/>
            <p:nvPr/>
          </p:nvSpPr>
          <p:spPr>
            <a:xfrm rot="16200000">
              <a:off x="391856" y="5131495"/>
              <a:ext cx="1154290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Voltage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B641260-EDE8-D368-AD61-B9FE51A9348E}"/>
                </a:ext>
              </a:extLst>
            </p:cNvPr>
            <p:cNvSpPr txBox="1"/>
            <p:nvPr/>
          </p:nvSpPr>
          <p:spPr>
            <a:xfrm>
              <a:off x="5014445" y="5989934"/>
              <a:ext cx="859531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Time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DA791F8B-CD8F-6C9B-B55B-BE57F8B63EA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5625" y="5990028"/>
              <a:ext cx="469483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B5787713-0F50-DC70-65C1-604352014A6C}"/>
              </a:ext>
            </a:extLst>
          </p:cNvPr>
          <p:cNvSpPr/>
          <p:nvPr/>
        </p:nvSpPr>
        <p:spPr>
          <a:xfrm>
            <a:off x="1751328" y="3341931"/>
            <a:ext cx="3680713" cy="1325558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1FF5310-F157-0B70-30BA-CC8EB5876E46}"/>
              </a:ext>
            </a:extLst>
          </p:cNvPr>
          <p:cNvSpPr/>
          <p:nvPr/>
        </p:nvSpPr>
        <p:spPr>
          <a:xfrm>
            <a:off x="1778592" y="3623641"/>
            <a:ext cx="3628800" cy="46473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pSp>
        <p:nvGrpSpPr>
          <p:cNvPr id="32" name="WL0">
            <a:extLst>
              <a:ext uri="{FF2B5EF4-FFF2-40B4-BE49-F238E27FC236}">
                <a16:creationId xmlns:a16="http://schemas.microsoft.com/office/drawing/2014/main" id="{74D44780-A667-85D8-214D-64986FBADF79}"/>
              </a:ext>
            </a:extLst>
          </p:cNvPr>
          <p:cNvGrpSpPr/>
          <p:nvPr/>
        </p:nvGrpSpPr>
        <p:grpSpPr>
          <a:xfrm>
            <a:off x="616177" y="3729765"/>
            <a:ext cx="5106983" cy="461665"/>
            <a:chOff x="3224217" y="3244334"/>
            <a:chExt cx="5106983" cy="461665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57F851A3-6E31-6070-ED16-8B8A2A774855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3429000"/>
              <a:ext cx="43252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C0B241B-DEC4-30E9-D5B1-479703B306FE}"/>
                </a:ext>
              </a:extLst>
            </p:cNvPr>
            <p:cNvSpPr txBox="1"/>
            <p:nvPr/>
          </p:nvSpPr>
          <p:spPr>
            <a:xfrm>
              <a:off x="3224217" y="3244334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latin typeface="Cambria" panose="02040503050406030204" pitchFamily="18" charset="0"/>
                </a:rPr>
                <a:t>WL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A5A61D6-B180-0C8F-25C7-28E6457A9782}"/>
              </a:ext>
            </a:extLst>
          </p:cNvPr>
          <p:cNvCxnSpPr>
            <a:cxnSpLocks/>
          </p:cNvCxnSpPr>
          <p:nvPr/>
        </p:nvCxnSpPr>
        <p:spPr>
          <a:xfrm>
            <a:off x="2339643" y="3445775"/>
            <a:ext cx="0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E378E23B-7198-F228-567F-4BF440F6ED17}"/>
              </a:ext>
            </a:extLst>
          </p:cNvPr>
          <p:cNvCxnSpPr>
            <a:cxnSpLocks/>
          </p:cNvCxnSpPr>
          <p:nvPr/>
        </p:nvCxnSpPr>
        <p:spPr>
          <a:xfrm>
            <a:off x="3875456" y="3445775"/>
            <a:ext cx="0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358C4EB8-6071-CDA0-AA8C-727642C0DB53}"/>
              </a:ext>
            </a:extLst>
          </p:cNvPr>
          <p:cNvCxnSpPr>
            <a:cxnSpLocks/>
          </p:cNvCxnSpPr>
          <p:nvPr/>
        </p:nvCxnSpPr>
        <p:spPr>
          <a:xfrm flipH="1">
            <a:off x="3101273" y="3445775"/>
            <a:ext cx="6277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59BA2E0B-DA5E-5B36-9A35-D086F2DBF357}"/>
              </a:ext>
            </a:extLst>
          </p:cNvPr>
          <p:cNvCxnSpPr>
            <a:cxnSpLocks/>
          </p:cNvCxnSpPr>
          <p:nvPr/>
        </p:nvCxnSpPr>
        <p:spPr>
          <a:xfrm>
            <a:off x="4643362" y="3445775"/>
            <a:ext cx="0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BL0">
            <a:extLst>
              <a:ext uri="{FF2B5EF4-FFF2-40B4-BE49-F238E27FC236}">
                <a16:creationId xmlns:a16="http://schemas.microsoft.com/office/drawing/2014/main" id="{A22A3E4E-9F3F-8600-14B3-6D638C84A994}"/>
              </a:ext>
            </a:extLst>
          </p:cNvPr>
          <p:cNvGrpSpPr/>
          <p:nvPr/>
        </p:nvGrpSpPr>
        <p:grpSpPr>
          <a:xfrm>
            <a:off x="2339643" y="2852579"/>
            <a:ext cx="710220" cy="1944695"/>
            <a:chOff x="4947683" y="1963737"/>
            <a:chExt cx="710220" cy="194469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34C662-413E-4890-54F2-E7CDA7AC0BFE}"/>
                </a:ext>
              </a:extLst>
            </p:cNvPr>
            <p:cNvSpPr txBox="1"/>
            <p:nvPr/>
          </p:nvSpPr>
          <p:spPr>
            <a:xfrm>
              <a:off x="5006763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  <p:grpSp>
          <p:nvGrpSpPr>
            <p:cNvPr id="47" name="BL0">
              <a:extLst>
                <a:ext uri="{FF2B5EF4-FFF2-40B4-BE49-F238E27FC236}">
                  <a16:creationId xmlns:a16="http://schemas.microsoft.com/office/drawing/2014/main" id="{AD46FCA1-528D-7D67-7003-9821DF8754E4}"/>
                </a:ext>
              </a:extLst>
            </p:cNvPr>
            <p:cNvGrpSpPr/>
            <p:nvPr/>
          </p:nvGrpSpPr>
          <p:grpSpPr>
            <a:xfrm>
              <a:off x="4947683" y="2324911"/>
              <a:ext cx="386687" cy="1583521"/>
              <a:chOff x="4947683" y="2324911"/>
              <a:chExt cx="386687" cy="1583521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601EFF60-C4BE-6555-D37F-A765D2FD85A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4370" y="2324911"/>
                <a:ext cx="0" cy="15835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206F68DE-C568-DEED-A3B1-7BA403AC92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768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BL1">
            <a:extLst>
              <a:ext uri="{FF2B5EF4-FFF2-40B4-BE49-F238E27FC236}">
                <a16:creationId xmlns:a16="http://schemas.microsoft.com/office/drawing/2014/main" id="{6B6C9234-8DCB-83A4-7A84-75BE864E898A}"/>
              </a:ext>
            </a:extLst>
          </p:cNvPr>
          <p:cNvGrpSpPr/>
          <p:nvPr/>
        </p:nvGrpSpPr>
        <p:grpSpPr>
          <a:xfrm>
            <a:off x="3101273" y="2852579"/>
            <a:ext cx="731940" cy="1944695"/>
            <a:chOff x="5709313" y="1963737"/>
            <a:chExt cx="731940" cy="1944695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77BCB711-4C9D-C2E0-8261-D459784144C3}"/>
                </a:ext>
              </a:extLst>
            </p:cNvPr>
            <p:cNvSpPr txBox="1"/>
            <p:nvPr/>
          </p:nvSpPr>
          <p:spPr>
            <a:xfrm>
              <a:off x="5764465" y="1963737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1</a:t>
              </a:r>
            </a:p>
          </p:txBody>
        </p:sp>
        <p:grpSp>
          <p:nvGrpSpPr>
            <p:cNvPr id="56" name="BL1">
              <a:extLst>
                <a:ext uri="{FF2B5EF4-FFF2-40B4-BE49-F238E27FC236}">
                  <a16:creationId xmlns:a16="http://schemas.microsoft.com/office/drawing/2014/main" id="{A77DD143-A954-B7E7-BA4C-5C8F879C8FF6}"/>
                </a:ext>
              </a:extLst>
            </p:cNvPr>
            <p:cNvGrpSpPr/>
            <p:nvPr/>
          </p:nvGrpSpPr>
          <p:grpSpPr>
            <a:xfrm>
              <a:off x="5709313" y="2324911"/>
              <a:ext cx="390230" cy="1583521"/>
              <a:chOff x="5709313" y="2324911"/>
              <a:chExt cx="390230" cy="1583521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A8275EF1-EB51-1098-CF02-D017C1D1F1B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9543" y="2324911"/>
                <a:ext cx="0" cy="15835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B82BF0E9-4FF0-06C3-FDA6-04FA41259EC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0931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BL2">
            <a:extLst>
              <a:ext uri="{FF2B5EF4-FFF2-40B4-BE49-F238E27FC236}">
                <a16:creationId xmlns:a16="http://schemas.microsoft.com/office/drawing/2014/main" id="{D7C12C76-46EC-E0A0-B96E-5AC5A28BC287}"/>
              </a:ext>
            </a:extLst>
          </p:cNvPr>
          <p:cNvGrpSpPr/>
          <p:nvPr/>
        </p:nvGrpSpPr>
        <p:grpSpPr>
          <a:xfrm>
            <a:off x="3872722" y="2852579"/>
            <a:ext cx="711615" cy="1944695"/>
            <a:chOff x="6480762" y="1963737"/>
            <a:chExt cx="711615" cy="194469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17FDC0B3-B22C-77F9-396E-8DA4DE31E15E}"/>
                </a:ext>
              </a:extLst>
            </p:cNvPr>
            <p:cNvSpPr txBox="1"/>
            <p:nvPr/>
          </p:nvSpPr>
          <p:spPr>
            <a:xfrm>
              <a:off x="6541237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2</a:t>
              </a:r>
            </a:p>
          </p:txBody>
        </p:sp>
        <p:grpSp>
          <p:nvGrpSpPr>
            <p:cNvPr id="61" name="BL2">
              <a:extLst>
                <a:ext uri="{FF2B5EF4-FFF2-40B4-BE49-F238E27FC236}">
                  <a16:creationId xmlns:a16="http://schemas.microsoft.com/office/drawing/2014/main" id="{E6F7B87B-09AA-7A64-5665-70D3445E3633}"/>
                </a:ext>
              </a:extLst>
            </p:cNvPr>
            <p:cNvGrpSpPr/>
            <p:nvPr/>
          </p:nvGrpSpPr>
          <p:grpSpPr>
            <a:xfrm>
              <a:off x="6480762" y="2324911"/>
              <a:ext cx="386687" cy="1583521"/>
              <a:chOff x="6480762" y="2324911"/>
              <a:chExt cx="386687" cy="1583521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A9810291-9E39-84F9-7F16-44E899A4AC5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67449" y="2324911"/>
                <a:ext cx="0" cy="15835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0C5A11F4-6BAF-252E-9898-43863A0FEF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076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" name="BL3">
            <a:extLst>
              <a:ext uri="{FF2B5EF4-FFF2-40B4-BE49-F238E27FC236}">
                <a16:creationId xmlns:a16="http://schemas.microsoft.com/office/drawing/2014/main" id="{0995E24A-6482-AD31-2748-42AF81F658BD}"/>
              </a:ext>
            </a:extLst>
          </p:cNvPr>
          <p:cNvGrpSpPr/>
          <p:nvPr/>
        </p:nvGrpSpPr>
        <p:grpSpPr>
          <a:xfrm>
            <a:off x="4643362" y="2852579"/>
            <a:ext cx="730104" cy="1946871"/>
            <a:chOff x="7251402" y="1963737"/>
            <a:chExt cx="730104" cy="1946871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38D5237D-CA8B-9B96-5AEB-F3EB5D382578}"/>
                </a:ext>
              </a:extLst>
            </p:cNvPr>
            <p:cNvSpPr txBox="1"/>
            <p:nvPr/>
          </p:nvSpPr>
          <p:spPr>
            <a:xfrm>
              <a:off x="7304718" y="1963737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3</a:t>
              </a:r>
            </a:p>
          </p:txBody>
        </p:sp>
        <p:grpSp>
          <p:nvGrpSpPr>
            <p:cNvPr id="131" name="BL3">
              <a:extLst>
                <a:ext uri="{FF2B5EF4-FFF2-40B4-BE49-F238E27FC236}">
                  <a16:creationId xmlns:a16="http://schemas.microsoft.com/office/drawing/2014/main" id="{D07910B5-AF29-1DC6-B55F-3AE24ECF5D40}"/>
                </a:ext>
              </a:extLst>
            </p:cNvPr>
            <p:cNvGrpSpPr/>
            <p:nvPr/>
          </p:nvGrpSpPr>
          <p:grpSpPr>
            <a:xfrm>
              <a:off x="7251402" y="2324911"/>
              <a:ext cx="391710" cy="1585697"/>
              <a:chOff x="7251402" y="2324911"/>
              <a:chExt cx="391710" cy="1585697"/>
            </a:xfrm>
          </p:grpSpPr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05FCA8E9-57B8-195F-C4E7-4B85B1DE93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3112" y="2324911"/>
                <a:ext cx="0" cy="158569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7B213B91-59F2-9155-67C4-0EF78EB5988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140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4" name="Cells (WL0)">
            <a:extLst>
              <a:ext uri="{FF2B5EF4-FFF2-40B4-BE49-F238E27FC236}">
                <a16:creationId xmlns:a16="http://schemas.microsoft.com/office/drawing/2014/main" id="{00110AB9-B254-AC78-BD07-F0237C46F82E}"/>
              </a:ext>
            </a:extLst>
          </p:cNvPr>
          <p:cNvGrpSpPr/>
          <p:nvPr/>
        </p:nvGrpSpPr>
        <p:grpSpPr>
          <a:xfrm>
            <a:off x="2050360" y="3624631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FCCC5307-DD5A-53FC-C5F0-EF29452406AF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02A4B5E0-708A-DDE5-7200-A72AF3B45C64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B4B9D741-ADB7-5B49-849D-728FF9EE7E10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364B684F-9472-8932-01C2-BDABB7BCE357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 dirty="0"/>
            </a:p>
          </p:txBody>
        </p:sp>
      </p:grpSp>
      <p:sp>
        <p:nvSpPr>
          <p:cNvPr id="139" name="Freeform 138">
            <a:extLst>
              <a:ext uri="{FF2B5EF4-FFF2-40B4-BE49-F238E27FC236}">
                <a16:creationId xmlns:a16="http://schemas.microsoft.com/office/drawing/2014/main" id="{229D4EA9-EEA0-35D7-3DDC-0D848D83492B}"/>
              </a:ext>
            </a:extLst>
          </p:cNvPr>
          <p:cNvSpPr/>
          <p:nvPr/>
        </p:nvSpPr>
        <p:spPr>
          <a:xfrm>
            <a:off x="4396353" y="4060257"/>
            <a:ext cx="499260" cy="144052"/>
          </a:xfrm>
          <a:custGeom>
            <a:avLst/>
            <a:gdLst>
              <a:gd name="connsiteX0" fmla="*/ 0 w 499260"/>
              <a:gd name="connsiteY0" fmla="*/ 0 h 144052"/>
              <a:gd name="connsiteX1" fmla="*/ 499260 w 499260"/>
              <a:gd name="connsiteY1" fmla="*/ 0 h 144052"/>
              <a:gd name="connsiteX2" fmla="*/ 490620 w 499260"/>
              <a:gd name="connsiteY2" fmla="*/ 15919 h 144052"/>
              <a:gd name="connsiteX3" fmla="*/ 249630 w 499260"/>
              <a:gd name="connsiteY3" fmla="*/ 144052 h 144052"/>
              <a:gd name="connsiteX4" fmla="*/ 8641 w 499260"/>
              <a:gd name="connsiteY4" fmla="*/ 15919 h 1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60" h="144052">
                <a:moveTo>
                  <a:pt x="0" y="0"/>
                </a:moveTo>
                <a:lnTo>
                  <a:pt x="499260" y="0"/>
                </a:lnTo>
                <a:lnTo>
                  <a:pt x="490620" y="15919"/>
                </a:lnTo>
                <a:cubicBezTo>
                  <a:pt x="438393" y="93226"/>
                  <a:pt x="349947" y="144052"/>
                  <a:pt x="249630" y="144052"/>
                </a:cubicBezTo>
                <a:cubicBezTo>
                  <a:pt x="149313" y="144052"/>
                  <a:pt x="60868" y="93226"/>
                  <a:pt x="8641" y="1591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140" name="Freeform 139">
            <a:extLst>
              <a:ext uri="{FF2B5EF4-FFF2-40B4-BE49-F238E27FC236}">
                <a16:creationId xmlns:a16="http://schemas.microsoft.com/office/drawing/2014/main" id="{4459D44A-B5AF-06F5-75C1-21E1322F6BCA}"/>
              </a:ext>
            </a:extLst>
          </p:cNvPr>
          <p:cNvSpPr/>
          <p:nvPr/>
        </p:nvSpPr>
        <p:spPr>
          <a:xfrm>
            <a:off x="2859153" y="4060257"/>
            <a:ext cx="499260" cy="144052"/>
          </a:xfrm>
          <a:custGeom>
            <a:avLst/>
            <a:gdLst>
              <a:gd name="connsiteX0" fmla="*/ 0 w 499260"/>
              <a:gd name="connsiteY0" fmla="*/ 0 h 144052"/>
              <a:gd name="connsiteX1" fmla="*/ 499260 w 499260"/>
              <a:gd name="connsiteY1" fmla="*/ 0 h 144052"/>
              <a:gd name="connsiteX2" fmla="*/ 490619 w 499260"/>
              <a:gd name="connsiteY2" fmla="*/ 15919 h 144052"/>
              <a:gd name="connsiteX3" fmla="*/ 249630 w 499260"/>
              <a:gd name="connsiteY3" fmla="*/ 144052 h 144052"/>
              <a:gd name="connsiteX4" fmla="*/ 8641 w 499260"/>
              <a:gd name="connsiteY4" fmla="*/ 15919 h 1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60" h="144052">
                <a:moveTo>
                  <a:pt x="0" y="0"/>
                </a:moveTo>
                <a:lnTo>
                  <a:pt x="499260" y="0"/>
                </a:lnTo>
                <a:lnTo>
                  <a:pt x="490619" y="15919"/>
                </a:lnTo>
                <a:cubicBezTo>
                  <a:pt x="438392" y="93226"/>
                  <a:pt x="349947" y="144052"/>
                  <a:pt x="249630" y="144052"/>
                </a:cubicBezTo>
                <a:cubicBezTo>
                  <a:pt x="149313" y="144052"/>
                  <a:pt x="60868" y="93226"/>
                  <a:pt x="8641" y="1591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E486CFA2-44D6-BC9B-E3C3-9A31C9D3BBD7}"/>
              </a:ext>
            </a:extLst>
          </p:cNvPr>
          <p:cNvSpPr/>
          <p:nvPr/>
        </p:nvSpPr>
        <p:spPr>
          <a:xfrm>
            <a:off x="2817160" y="3624842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5B012262-9FF8-F04D-9066-F4EF2F76FD61}"/>
              </a:ext>
            </a:extLst>
          </p:cNvPr>
          <p:cNvSpPr/>
          <p:nvPr/>
        </p:nvSpPr>
        <p:spPr>
          <a:xfrm>
            <a:off x="4354360" y="3624842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204C709F-C51E-DD13-3E99-6BAFEEEAD035}"/>
              </a:ext>
            </a:extLst>
          </p:cNvPr>
          <p:cNvSpPr/>
          <p:nvPr/>
        </p:nvSpPr>
        <p:spPr>
          <a:xfrm>
            <a:off x="4355360" y="3623641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C3EC7F64-FBF5-3AF3-1AC9-7CA470A5AABF}"/>
              </a:ext>
            </a:extLst>
          </p:cNvPr>
          <p:cNvSpPr/>
          <p:nvPr/>
        </p:nvSpPr>
        <p:spPr>
          <a:xfrm>
            <a:off x="2818160" y="3623641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50" name="Second erase pulse">
            <a:extLst>
              <a:ext uri="{FF2B5EF4-FFF2-40B4-BE49-F238E27FC236}">
                <a16:creationId xmlns:a16="http://schemas.microsoft.com/office/drawing/2014/main" id="{A438235D-8250-027E-7EFE-A8742A1CA40F}"/>
              </a:ext>
            </a:extLst>
          </p:cNvPr>
          <p:cNvSpPr/>
          <p:nvPr/>
        </p:nvSpPr>
        <p:spPr>
          <a:xfrm>
            <a:off x="3589602" y="5204656"/>
            <a:ext cx="684000" cy="720000"/>
          </a:xfrm>
          <a:prstGeom prst="rect">
            <a:avLst/>
          </a:prstGeom>
          <a:solidFill>
            <a:srgbClr val="298C8C"/>
          </a:solidFill>
          <a:ln w="254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56" name="Rounded Rectangle 155">
            <a:extLst>
              <a:ext uri="{FF2B5EF4-FFF2-40B4-BE49-F238E27FC236}">
                <a16:creationId xmlns:a16="http://schemas.microsoft.com/office/drawing/2014/main" id="{9F389B0B-27EF-2907-EA27-5F429AA899F2}"/>
              </a:ext>
            </a:extLst>
          </p:cNvPr>
          <p:cNvSpPr/>
          <p:nvPr/>
        </p:nvSpPr>
        <p:spPr>
          <a:xfrm>
            <a:off x="1750002" y="3343456"/>
            <a:ext cx="3680713" cy="1325558"/>
          </a:xfrm>
          <a:prstGeom prst="roundRect">
            <a:avLst/>
          </a:prstGeom>
          <a:ln w="50800">
            <a:solidFill>
              <a:srgbClr val="298C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cxnSp>
        <p:nvCxnSpPr>
          <p:cNvPr id="159" name="Elbow Connector 158">
            <a:extLst>
              <a:ext uri="{FF2B5EF4-FFF2-40B4-BE49-F238E27FC236}">
                <a16:creationId xmlns:a16="http://schemas.microsoft.com/office/drawing/2014/main" id="{82314F3D-BF6E-5514-46DA-49E387F1CAB7}"/>
              </a:ext>
            </a:extLst>
          </p:cNvPr>
          <p:cNvCxnSpPr>
            <a:cxnSpLocks/>
            <a:stCxn id="23" idx="0"/>
            <a:endCxn id="150" idx="0"/>
          </p:cNvCxnSpPr>
          <p:nvPr/>
        </p:nvCxnSpPr>
        <p:spPr>
          <a:xfrm rot="5400000" flipH="1" flipV="1">
            <a:off x="3344548" y="5033693"/>
            <a:ext cx="416091" cy="758018"/>
          </a:xfrm>
          <a:prstGeom prst="bentConnector3">
            <a:avLst>
              <a:gd name="adj1" fmla="val 154940"/>
            </a:avLst>
          </a:prstGeom>
          <a:ln w="25400">
            <a:solidFill>
              <a:srgbClr val="F1A226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First EP step">
            <a:extLst>
              <a:ext uri="{FF2B5EF4-FFF2-40B4-BE49-F238E27FC236}">
                <a16:creationId xmlns:a16="http://schemas.microsoft.com/office/drawing/2014/main" id="{4C0800F3-3BD5-9740-B68B-EE0668A28F50}"/>
              </a:ext>
            </a:extLst>
          </p:cNvPr>
          <p:cNvSpPr/>
          <p:nvPr/>
        </p:nvSpPr>
        <p:spPr>
          <a:xfrm>
            <a:off x="3589200" y="5205600"/>
            <a:ext cx="1260000" cy="72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0E4EA834-6335-7B84-E31A-D8B93A58EEE6}"/>
              </a:ext>
            </a:extLst>
          </p:cNvPr>
          <p:cNvCxnSpPr>
            <a:stCxn id="5" idx="3"/>
          </p:cNvCxnSpPr>
          <p:nvPr/>
        </p:nvCxnSpPr>
        <p:spPr>
          <a:xfrm flipH="1" flipV="1">
            <a:off x="4273602" y="5564656"/>
            <a:ext cx="575598" cy="9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373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2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/>
      <p:bldP spid="140" grpId="0" animBg="1"/>
      <p:bldP spid="150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3BC6C-DFC3-88FF-33C8-2AD24B352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Optimization: Aggressive tEP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BB62C-7FA3-C7FD-0698-2D17FC178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R" altLang="ko-KR"/>
              <a:t>Allows </a:t>
            </a:r>
            <a:r>
              <a:rPr lang="en-KR" altLang="ko-KR" b="1">
                <a:solidFill>
                  <a:srgbClr val="6F47E5"/>
                </a:solidFill>
                <a:latin typeface="Aptos SemiBold" panose="020B0004020202020204" pitchFamily="34" charset="0"/>
              </a:rPr>
              <a:t>incomplete erasure </a:t>
            </a:r>
            <a:r>
              <a:rPr lang="en-KR" altLang="ko-KR">
                <a:latin typeface="Aptos" panose="020B0004020202020204" pitchFamily="34" charset="0"/>
              </a:rPr>
              <a:t>to </a:t>
            </a:r>
            <a:r>
              <a:rPr lang="en-KR" altLang="ko-KR" b="1">
                <a:solidFill>
                  <a:srgbClr val="6F47E5"/>
                </a:solidFill>
                <a:latin typeface="Aptos SemiBold" panose="020B0004020202020204" pitchFamily="34" charset="0"/>
              </a:rPr>
              <a:t>further reduce </a:t>
            </a:r>
            <a:r>
              <a:rPr lang="en-KR" altLang="ko-KR">
                <a:latin typeface="Aptos" panose="020B0004020202020204" pitchFamily="34" charset="0"/>
              </a:rPr>
              <a:t>erase latency</a:t>
            </a:r>
            <a:endParaRPr lang="en-KR" altLang="ko-KR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F01EE-5DFD-C209-1AA5-2E2DFDEAC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23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F2A83B6-0196-3F45-E371-141BB3A4025A}"/>
              </a:ext>
            </a:extLst>
          </p:cNvPr>
          <p:cNvSpPr txBox="1"/>
          <p:nvPr/>
        </p:nvSpPr>
        <p:spPr>
          <a:xfrm>
            <a:off x="882435" y="2353104"/>
            <a:ext cx="486376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AERO</a:t>
            </a:r>
            <a:r>
              <a:rPr lang="en-KR" sz="2400" dirty="0">
                <a:latin typeface="Cambria" panose="02040503050406030204" pitchFamily="18" charset="0"/>
              </a:rPr>
              <a:t> w/o aggressive tEP reduction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ABD074F7-922F-AA69-C9B5-EAF32DB76A94}"/>
              </a:ext>
            </a:extLst>
          </p:cNvPr>
          <p:cNvSpPr txBox="1"/>
          <p:nvPr/>
        </p:nvSpPr>
        <p:spPr>
          <a:xfrm>
            <a:off x="6384401" y="2353104"/>
            <a:ext cx="498335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</a:rPr>
              <a:t>AERO</a:t>
            </a:r>
            <a:r>
              <a:rPr lang="en-KR" sz="2400" b="1" dirty="0">
                <a:latin typeface="Cambria" panose="02040503050406030204" pitchFamily="18" charset="0"/>
              </a:rPr>
              <a:t> w/ aggressive tEP reduction</a:t>
            </a:r>
          </a:p>
        </p:txBody>
      </p: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474D2B28-9290-9D2C-DB99-26ECA78158CE}"/>
              </a:ext>
            </a:extLst>
          </p:cNvPr>
          <p:cNvCxnSpPr>
            <a:endCxn id="3" idx="2"/>
          </p:cNvCxnSpPr>
          <p:nvPr/>
        </p:nvCxnSpPr>
        <p:spPr>
          <a:xfrm>
            <a:off x="6096000" y="2467241"/>
            <a:ext cx="1" cy="388910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E061A65-3277-31C7-03BC-344B6276D3A8}"/>
              </a:ext>
            </a:extLst>
          </p:cNvPr>
          <p:cNvGrpSpPr/>
          <p:nvPr/>
        </p:nvGrpSpPr>
        <p:grpSpPr>
          <a:xfrm>
            <a:off x="572729" y="4663897"/>
            <a:ext cx="5152287" cy="1724115"/>
            <a:chOff x="738168" y="4727484"/>
            <a:chExt cx="5152287" cy="172411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E3575AE-85A8-8875-36BB-AE6D6DDB7B2E}"/>
                </a:ext>
              </a:extLst>
            </p:cNvPr>
            <p:cNvCxnSpPr>
              <a:cxnSpLocks/>
            </p:cNvCxnSpPr>
            <p:nvPr/>
          </p:nvCxnSpPr>
          <p:spPr>
            <a:xfrm>
              <a:off x="1195625" y="4727484"/>
              <a:ext cx="0" cy="1269687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5EB1502-E487-C3D9-E001-61A593B44636}"/>
                </a:ext>
              </a:extLst>
            </p:cNvPr>
            <p:cNvSpPr/>
            <p:nvPr/>
          </p:nvSpPr>
          <p:spPr>
            <a:xfrm>
              <a:off x="1659649" y="5630028"/>
              <a:ext cx="1260000" cy="360000"/>
            </a:xfrm>
            <a:prstGeom prst="rect">
              <a:avLst/>
            </a:prstGeom>
            <a:solidFill>
              <a:srgbClr val="298C8C"/>
            </a:solidFill>
            <a:ln w="25400">
              <a:solidFill>
                <a:srgbClr val="00000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79F9C24-4AA5-5044-044C-7A401A41B107}"/>
                </a:ext>
              </a:extLst>
            </p:cNvPr>
            <p:cNvSpPr/>
            <p:nvPr/>
          </p:nvSpPr>
          <p:spPr>
            <a:xfrm>
              <a:off x="3184599" y="5684334"/>
              <a:ext cx="308848" cy="305699"/>
            </a:xfrm>
            <a:prstGeom prst="rect">
              <a:avLst/>
            </a:prstGeom>
            <a:solidFill>
              <a:srgbClr val="F1A226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8C056C6-4BB3-DA22-5DA4-08389CEBDB77}"/>
                </a:ext>
              </a:extLst>
            </p:cNvPr>
            <p:cNvSpPr txBox="1"/>
            <p:nvPr/>
          </p:nvSpPr>
          <p:spPr>
            <a:xfrm rot="16200000">
              <a:off x="391856" y="5131495"/>
              <a:ext cx="1154290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Voltage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B76E3C4-8D6C-8928-ADFB-AA408720E0DB}"/>
                </a:ext>
              </a:extLst>
            </p:cNvPr>
            <p:cNvSpPr txBox="1"/>
            <p:nvPr/>
          </p:nvSpPr>
          <p:spPr>
            <a:xfrm>
              <a:off x="5014445" y="5989934"/>
              <a:ext cx="859531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Time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2393CCD-69D5-3FE8-0970-7433F50043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5625" y="5990028"/>
              <a:ext cx="469483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365D631-8252-98F2-1663-6A19EF1C851E}"/>
              </a:ext>
            </a:extLst>
          </p:cNvPr>
          <p:cNvSpPr/>
          <p:nvPr/>
        </p:nvSpPr>
        <p:spPr>
          <a:xfrm>
            <a:off x="1751328" y="3341931"/>
            <a:ext cx="3680713" cy="1325558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A385FDF-1D90-0088-9084-511BDB867E07}"/>
              </a:ext>
            </a:extLst>
          </p:cNvPr>
          <p:cNvSpPr/>
          <p:nvPr/>
        </p:nvSpPr>
        <p:spPr>
          <a:xfrm>
            <a:off x="1778592" y="3623641"/>
            <a:ext cx="3628800" cy="46473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pSp>
        <p:nvGrpSpPr>
          <p:cNvPr id="32" name="WL0">
            <a:extLst>
              <a:ext uri="{FF2B5EF4-FFF2-40B4-BE49-F238E27FC236}">
                <a16:creationId xmlns:a16="http://schemas.microsoft.com/office/drawing/2014/main" id="{63874D9F-2F74-2B1D-735F-3A5ACA7DAD19}"/>
              </a:ext>
            </a:extLst>
          </p:cNvPr>
          <p:cNvGrpSpPr/>
          <p:nvPr/>
        </p:nvGrpSpPr>
        <p:grpSpPr>
          <a:xfrm>
            <a:off x="616177" y="3729765"/>
            <a:ext cx="5106983" cy="461665"/>
            <a:chOff x="3224217" y="3244334"/>
            <a:chExt cx="5106983" cy="461665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17E303-5E60-3332-88B2-B84FFD50DB84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3429000"/>
              <a:ext cx="43252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69A351D-956E-A749-4F65-47471A05D1CE}"/>
                </a:ext>
              </a:extLst>
            </p:cNvPr>
            <p:cNvSpPr txBox="1"/>
            <p:nvPr/>
          </p:nvSpPr>
          <p:spPr>
            <a:xfrm>
              <a:off x="3224217" y="3244334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latin typeface="Cambria" panose="02040503050406030204" pitchFamily="18" charset="0"/>
                </a:rPr>
                <a:t>WL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760F0CB-B0EE-8C0A-5D47-071A2FA421DB}"/>
              </a:ext>
            </a:extLst>
          </p:cNvPr>
          <p:cNvCxnSpPr>
            <a:cxnSpLocks/>
          </p:cNvCxnSpPr>
          <p:nvPr/>
        </p:nvCxnSpPr>
        <p:spPr>
          <a:xfrm>
            <a:off x="2339643" y="3445775"/>
            <a:ext cx="0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B6E1A02-AB29-2EC9-8591-7DC576A186AB}"/>
              </a:ext>
            </a:extLst>
          </p:cNvPr>
          <p:cNvCxnSpPr>
            <a:cxnSpLocks/>
          </p:cNvCxnSpPr>
          <p:nvPr/>
        </p:nvCxnSpPr>
        <p:spPr>
          <a:xfrm>
            <a:off x="3875456" y="3445775"/>
            <a:ext cx="0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AB80A5D-6B09-6F64-FDE1-61C40EFFEE4A}"/>
              </a:ext>
            </a:extLst>
          </p:cNvPr>
          <p:cNvCxnSpPr>
            <a:cxnSpLocks/>
          </p:cNvCxnSpPr>
          <p:nvPr/>
        </p:nvCxnSpPr>
        <p:spPr>
          <a:xfrm flipH="1">
            <a:off x="3101273" y="3445775"/>
            <a:ext cx="6277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1A032ED-DD81-BE3E-A633-D234D0CF79D8}"/>
              </a:ext>
            </a:extLst>
          </p:cNvPr>
          <p:cNvCxnSpPr>
            <a:cxnSpLocks/>
          </p:cNvCxnSpPr>
          <p:nvPr/>
        </p:nvCxnSpPr>
        <p:spPr>
          <a:xfrm>
            <a:off x="4643362" y="3445775"/>
            <a:ext cx="0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BL0">
            <a:extLst>
              <a:ext uri="{FF2B5EF4-FFF2-40B4-BE49-F238E27FC236}">
                <a16:creationId xmlns:a16="http://schemas.microsoft.com/office/drawing/2014/main" id="{1043F9A9-ECB8-8AAA-7F1F-A8EB7D98DA03}"/>
              </a:ext>
            </a:extLst>
          </p:cNvPr>
          <p:cNvGrpSpPr/>
          <p:nvPr/>
        </p:nvGrpSpPr>
        <p:grpSpPr>
          <a:xfrm>
            <a:off x="2339643" y="2852579"/>
            <a:ext cx="710220" cy="1944695"/>
            <a:chOff x="4947683" y="1963737"/>
            <a:chExt cx="710220" cy="194469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29E9456-AF18-7838-FA23-B86359687395}"/>
                </a:ext>
              </a:extLst>
            </p:cNvPr>
            <p:cNvSpPr txBox="1"/>
            <p:nvPr/>
          </p:nvSpPr>
          <p:spPr>
            <a:xfrm>
              <a:off x="5006763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  <p:grpSp>
          <p:nvGrpSpPr>
            <p:cNvPr id="47" name="BL0">
              <a:extLst>
                <a:ext uri="{FF2B5EF4-FFF2-40B4-BE49-F238E27FC236}">
                  <a16:creationId xmlns:a16="http://schemas.microsoft.com/office/drawing/2014/main" id="{04293FE3-3CAA-03CC-8FD0-E2E670DE6309}"/>
                </a:ext>
              </a:extLst>
            </p:cNvPr>
            <p:cNvGrpSpPr/>
            <p:nvPr/>
          </p:nvGrpSpPr>
          <p:grpSpPr>
            <a:xfrm>
              <a:off x="4947683" y="2324911"/>
              <a:ext cx="386687" cy="1583521"/>
              <a:chOff x="4947683" y="2324911"/>
              <a:chExt cx="386687" cy="1583521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0545030E-25C9-B3A1-1EB8-48C5A0C2DB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4370" y="2324911"/>
                <a:ext cx="0" cy="15835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31B72278-CB84-E1C4-FE7E-B0B934C144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768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BL1">
            <a:extLst>
              <a:ext uri="{FF2B5EF4-FFF2-40B4-BE49-F238E27FC236}">
                <a16:creationId xmlns:a16="http://schemas.microsoft.com/office/drawing/2014/main" id="{66C73087-58D3-4E16-2A27-0BB5EF40A743}"/>
              </a:ext>
            </a:extLst>
          </p:cNvPr>
          <p:cNvGrpSpPr/>
          <p:nvPr/>
        </p:nvGrpSpPr>
        <p:grpSpPr>
          <a:xfrm>
            <a:off x="3101273" y="2852579"/>
            <a:ext cx="731940" cy="1944695"/>
            <a:chOff x="5709313" y="1963737"/>
            <a:chExt cx="731940" cy="1944695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C19FD00-362D-463D-7ABF-9297EF658AC9}"/>
                </a:ext>
              </a:extLst>
            </p:cNvPr>
            <p:cNvSpPr txBox="1"/>
            <p:nvPr/>
          </p:nvSpPr>
          <p:spPr>
            <a:xfrm>
              <a:off x="5764465" y="1963737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1</a:t>
              </a:r>
            </a:p>
          </p:txBody>
        </p:sp>
        <p:grpSp>
          <p:nvGrpSpPr>
            <p:cNvPr id="56" name="BL1">
              <a:extLst>
                <a:ext uri="{FF2B5EF4-FFF2-40B4-BE49-F238E27FC236}">
                  <a16:creationId xmlns:a16="http://schemas.microsoft.com/office/drawing/2014/main" id="{2DBFFDF1-9433-5F99-1FCD-8260DF3541FD}"/>
                </a:ext>
              </a:extLst>
            </p:cNvPr>
            <p:cNvGrpSpPr/>
            <p:nvPr/>
          </p:nvGrpSpPr>
          <p:grpSpPr>
            <a:xfrm>
              <a:off x="5709313" y="2324911"/>
              <a:ext cx="390230" cy="1583521"/>
              <a:chOff x="5709313" y="2324911"/>
              <a:chExt cx="390230" cy="1583521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FB747254-398A-B356-E24F-470AD1E6E2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9543" y="2324911"/>
                <a:ext cx="0" cy="15835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16EA79EE-3BBF-591E-1957-850592A42C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0931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BL2">
            <a:extLst>
              <a:ext uri="{FF2B5EF4-FFF2-40B4-BE49-F238E27FC236}">
                <a16:creationId xmlns:a16="http://schemas.microsoft.com/office/drawing/2014/main" id="{4CAC2635-CD37-4290-F9F0-083290E9140A}"/>
              </a:ext>
            </a:extLst>
          </p:cNvPr>
          <p:cNvGrpSpPr/>
          <p:nvPr/>
        </p:nvGrpSpPr>
        <p:grpSpPr>
          <a:xfrm>
            <a:off x="3872722" y="2852579"/>
            <a:ext cx="711615" cy="1944695"/>
            <a:chOff x="6480762" y="1963737"/>
            <a:chExt cx="711615" cy="194469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AF7D3B8-DC03-667D-9B12-2C1D340629C0}"/>
                </a:ext>
              </a:extLst>
            </p:cNvPr>
            <p:cNvSpPr txBox="1"/>
            <p:nvPr/>
          </p:nvSpPr>
          <p:spPr>
            <a:xfrm>
              <a:off x="6541237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2</a:t>
              </a:r>
            </a:p>
          </p:txBody>
        </p:sp>
        <p:grpSp>
          <p:nvGrpSpPr>
            <p:cNvPr id="61" name="BL2">
              <a:extLst>
                <a:ext uri="{FF2B5EF4-FFF2-40B4-BE49-F238E27FC236}">
                  <a16:creationId xmlns:a16="http://schemas.microsoft.com/office/drawing/2014/main" id="{4D19C38A-F1E7-F45F-4681-6E116BD0E19F}"/>
                </a:ext>
              </a:extLst>
            </p:cNvPr>
            <p:cNvGrpSpPr/>
            <p:nvPr/>
          </p:nvGrpSpPr>
          <p:grpSpPr>
            <a:xfrm>
              <a:off x="6480762" y="2324911"/>
              <a:ext cx="386687" cy="1583521"/>
              <a:chOff x="6480762" y="2324911"/>
              <a:chExt cx="386687" cy="1583521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1DBF8B26-D94A-CCDF-3756-282007E932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67449" y="2324911"/>
                <a:ext cx="0" cy="15835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E5E3657F-326E-D26A-FF53-38C7B24291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076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" name="BL3">
            <a:extLst>
              <a:ext uri="{FF2B5EF4-FFF2-40B4-BE49-F238E27FC236}">
                <a16:creationId xmlns:a16="http://schemas.microsoft.com/office/drawing/2014/main" id="{91C2A058-BCE1-7A61-9A4A-1BDB40016C43}"/>
              </a:ext>
            </a:extLst>
          </p:cNvPr>
          <p:cNvGrpSpPr/>
          <p:nvPr/>
        </p:nvGrpSpPr>
        <p:grpSpPr>
          <a:xfrm>
            <a:off x="4643362" y="2852579"/>
            <a:ext cx="730104" cy="1946871"/>
            <a:chOff x="7251402" y="1963737"/>
            <a:chExt cx="730104" cy="1946871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948F8626-5BF0-D975-4F88-33F890055227}"/>
                </a:ext>
              </a:extLst>
            </p:cNvPr>
            <p:cNvSpPr txBox="1"/>
            <p:nvPr/>
          </p:nvSpPr>
          <p:spPr>
            <a:xfrm>
              <a:off x="7304718" y="1963737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3</a:t>
              </a:r>
            </a:p>
          </p:txBody>
        </p:sp>
        <p:grpSp>
          <p:nvGrpSpPr>
            <p:cNvPr id="131" name="BL3">
              <a:extLst>
                <a:ext uri="{FF2B5EF4-FFF2-40B4-BE49-F238E27FC236}">
                  <a16:creationId xmlns:a16="http://schemas.microsoft.com/office/drawing/2014/main" id="{A23E8580-0DCC-61BA-FBF8-F9C58A0CC46A}"/>
                </a:ext>
              </a:extLst>
            </p:cNvPr>
            <p:cNvGrpSpPr/>
            <p:nvPr/>
          </p:nvGrpSpPr>
          <p:grpSpPr>
            <a:xfrm>
              <a:off x="7251402" y="2324911"/>
              <a:ext cx="391710" cy="1585697"/>
              <a:chOff x="7251402" y="2324911"/>
              <a:chExt cx="391710" cy="1585697"/>
            </a:xfrm>
          </p:grpSpPr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01E6A2B-C148-D5C0-F0F3-03D0004406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3112" y="2324911"/>
                <a:ext cx="0" cy="158569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0B2C5CA3-2500-767E-66A5-C23CE95F9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140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4" name="Cells (WL0)">
            <a:extLst>
              <a:ext uri="{FF2B5EF4-FFF2-40B4-BE49-F238E27FC236}">
                <a16:creationId xmlns:a16="http://schemas.microsoft.com/office/drawing/2014/main" id="{BDBF5265-4689-2CB9-52A5-8F8123213C21}"/>
              </a:ext>
            </a:extLst>
          </p:cNvPr>
          <p:cNvGrpSpPr/>
          <p:nvPr/>
        </p:nvGrpSpPr>
        <p:grpSpPr>
          <a:xfrm>
            <a:off x="2050360" y="3624631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BE09AD82-3E79-17C5-5535-A79A45A67BF8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7B941B8B-114E-A0E0-75E3-6B296FA0655B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0AFD6022-27AA-D62A-CE53-3173005E473E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58550979-1E9A-0716-AD8C-281AEF2DFBB6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 dirty="0"/>
            </a:p>
          </p:txBody>
        </p:sp>
      </p:grpSp>
      <p:sp>
        <p:nvSpPr>
          <p:cNvPr id="139" name="Freeform 138">
            <a:extLst>
              <a:ext uri="{FF2B5EF4-FFF2-40B4-BE49-F238E27FC236}">
                <a16:creationId xmlns:a16="http://schemas.microsoft.com/office/drawing/2014/main" id="{CB8A0E17-9042-1028-A891-722D7EAFD31D}"/>
              </a:ext>
            </a:extLst>
          </p:cNvPr>
          <p:cNvSpPr/>
          <p:nvPr/>
        </p:nvSpPr>
        <p:spPr>
          <a:xfrm>
            <a:off x="4396353" y="4060257"/>
            <a:ext cx="499260" cy="144052"/>
          </a:xfrm>
          <a:custGeom>
            <a:avLst/>
            <a:gdLst>
              <a:gd name="connsiteX0" fmla="*/ 0 w 499260"/>
              <a:gd name="connsiteY0" fmla="*/ 0 h 144052"/>
              <a:gd name="connsiteX1" fmla="*/ 499260 w 499260"/>
              <a:gd name="connsiteY1" fmla="*/ 0 h 144052"/>
              <a:gd name="connsiteX2" fmla="*/ 490620 w 499260"/>
              <a:gd name="connsiteY2" fmla="*/ 15919 h 144052"/>
              <a:gd name="connsiteX3" fmla="*/ 249630 w 499260"/>
              <a:gd name="connsiteY3" fmla="*/ 144052 h 144052"/>
              <a:gd name="connsiteX4" fmla="*/ 8641 w 499260"/>
              <a:gd name="connsiteY4" fmla="*/ 15919 h 1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60" h="144052">
                <a:moveTo>
                  <a:pt x="0" y="0"/>
                </a:moveTo>
                <a:lnTo>
                  <a:pt x="499260" y="0"/>
                </a:lnTo>
                <a:lnTo>
                  <a:pt x="490620" y="15919"/>
                </a:lnTo>
                <a:cubicBezTo>
                  <a:pt x="438393" y="93226"/>
                  <a:pt x="349947" y="144052"/>
                  <a:pt x="249630" y="144052"/>
                </a:cubicBezTo>
                <a:cubicBezTo>
                  <a:pt x="149313" y="144052"/>
                  <a:pt x="60868" y="93226"/>
                  <a:pt x="8641" y="1591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140" name="Freeform 139">
            <a:extLst>
              <a:ext uri="{FF2B5EF4-FFF2-40B4-BE49-F238E27FC236}">
                <a16:creationId xmlns:a16="http://schemas.microsoft.com/office/drawing/2014/main" id="{2738A6B3-19C1-2C64-A73A-E35CDC6F8A04}"/>
              </a:ext>
            </a:extLst>
          </p:cNvPr>
          <p:cNvSpPr/>
          <p:nvPr/>
        </p:nvSpPr>
        <p:spPr>
          <a:xfrm>
            <a:off x="2859153" y="4060257"/>
            <a:ext cx="499260" cy="144052"/>
          </a:xfrm>
          <a:custGeom>
            <a:avLst/>
            <a:gdLst>
              <a:gd name="connsiteX0" fmla="*/ 0 w 499260"/>
              <a:gd name="connsiteY0" fmla="*/ 0 h 144052"/>
              <a:gd name="connsiteX1" fmla="*/ 499260 w 499260"/>
              <a:gd name="connsiteY1" fmla="*/ 0 h 144052"/>
              <a:gd name="connsiteX2" fmla="*/ 490619 w 499260"/>
              <a:gd name="connsiteY2" fmla="*/ 15919 h 144052"/>
              <a:gd name="connsiteX3" fmla="*/ 249630 w 499260"/>
              <a:gd name="connsiteY3" fmla="*/ 144052 h 144052"/>
              <a:gd name="connsiteX4" fmla="*/ 8641 w 499260"/>
              <a:gd name="connsiteY4" fmla="*/ 15919 h 1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60" h="144052">
                <a:moveTo>
                  <a:pt x="0" y="0"/>
                </a:moveTo>
                <a:lnTo>
                  <a:pt x="499260" y="0"/>
                </a:lnTo>
                <a:lnTo>
                  <a:pt x="490619" y="15919"/>
                </a:lnTo>
                <a:cubicBezTo>
                  <a:pt x="438392" y="93226"/>
                  <a:pt x="349947" y="144052"/>
                  <a:pt x="249630" y="144052"/>
                </a:cubicBezTo>
                <a:cubicBezTo>
                  <a:pt x="149313" y="144052"/>
                  <a:pt x="60868" y="93226"/>
                  <a:pt x="8641" y="1591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08FC39BC-7399-442D-E6ED-6B902FCBC0F5}"/>
              </a:ext>
            </a:extLst>
          </p:cNvPr>
          <p:cNvSpPr/>
          <p:nvPr/>
        </p:nvSpPr>
        <p:spPr>
          <a:xfrm>
            <a:off x="2817160" y="3624842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5F82EBCF-A3B3-0814-C443-B33430632759}"/>
              </a:ext>
            </a:extLst>
          </p:cNvPr>
          <p:cNvSpPr/>
          <p:nvPr/>
        </p:nvSpPr>
        <p:spPr>
          <a:xfrm>
            <a:off x="4354360" y="3624842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A701290E-9685-AC45-2EAD-FE50436E6BDD}"/>
              </a:ext>
            </a:extLst>
          </p:cNvPr>
          <p:cNvSpPr/>
          <p:nvPr/>
        </p:nvSpPr>
        <p:spPr>
          <a:xfrm>
            <a:off x="4355360" y="3623641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2AFE6F26-3D4B-6C73-7379-DD7ED825C0FE}"/>
              </a:ext>
            </a:extLst>
          </p:cNvPr>
          <p:cNvSpPr/>
          <p:nvPr/>
        </p:nvSpPr>
        <p:spPr>
          <a:xfrm>
            <a:off x="2818160" y="3623641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A99C041F-AB2B-EE39-F1C8-9BF0FB78D674}"/>
              </a:ext>
            </a:extLst>
          </p:cNvPr>
          <p:cNvSpPr/>
          <p:nvPr/>
        </p:nvSpPr>
        <p:spPr>
          <a:xfrm>
            <a:off x="2817105" y="3623641"/>
            <a:ext cx="581246" cy="58124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418A0B1B-BD30-44A2-F8A9-A429A8053FCA}"/>
              </a:ext>
            </a:extLst>
          </p:cNvPr>
          <p:cNvSpPr/>
          <p:nvPr/>
        </p:nvSpPr>
        <p:spPr>
          <a:xfrm>
            <a:off x="4354305" y="3623641"/>
            <a:ext cx="581246" cy="58124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47" name="Second erase pulse">
            <a:extLst>
              <a:ext uri="{FF2B5EF4-FFF2-40B4-BE49-F238E27FC236}">
                <a16:creationId xmlns:a16="http://schemas.microsoft.com/office/drawing/2014/main" id="{96FCF128-744F-9D87-5917-8FB503FA0C1F}"/>
              </a:ext>
            </a:extLst>
          </p:cNvPr>
          <p:cNvSpPr/>
          <p:nvPr/>
        </p:nvSpPr>
        <p:spPr>
          <a:xfrm>
            <a:off x="3589602" y="5204656"/>
            <a:ext cx="684000" cy="720000"/>
          </a:xfrm>
          <a:prstGeom prst="rect">
            <a:avLst/>
          </a:prstGeom>
          <a:solidFill>
            <a:srgbClr val="298C8C"/>
          </a:solidFill>
          <a:ln w="254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51" name="Rounded Rectangle 150">
            <a:extLst>
              <a:ext uri="{FF2B5EF4-FFF2-40B4-BE49-F238E27FC236}">
                <a16:creationId xmlns:a16="http://schemas.microsoft.com/office/drawing/2014/main" id="{8BF863BA-2167-BD02-8D6C-D2E866E70EA7}"/>
              </a:ext>
            </a:extLst>
          </p:cNvPr>
          <p:cNvSpPr/>
          <p:nvPr/>
        </p:nvSpPr>
        <p:spPr>
          <a:xfrm>
            <a:off x="1750002" y="3343456"/>
            <a:ext cx="3680713" cy="1325558"/>
          </a:xfrm>
          <a:prstGeom prst="roundRect">
            <a:avLst/>
          </a:prstGeom>
          <a:ln w="50800">
            <a:solidFill>
              <a:srgbClr val="298C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cxnSp>
        <p:nvCxnSpPr>
          <p:cNvPr id="152" name="Elbow Connector 151">
            <a:extLst>
              <a:ext uri="{FF2B5EF4-FFF2-40B4-BE49-F238E27FC236}">
                <a16:creationId xmlns:a16="http://schemas.microsoft.com/office/drawing/2014/main" id="{4228C07B-6611-E22A-5BE1-90BD0975926A}"/>
              </a:ext>
            </a:extLst>
          </p:cNvPr>
          <p:cNvCxnSpPr>
            <a:cxnSpLocks/>
            <a:stCxn id="23" idx="0"/>
            <a:endCxn id="147" idx="0"/>
          </p:cNvCxnSpPr>
          <p:nvPr/>
        </p:nvCxnSpPr>
        <p:spPr>
          <a:xfrm rot="5400000" flipH="1" flipV="1">
            <a:off x="3344548" y="5033693"/>
            <a:ext cx="416091" cy="758018"/>
          </a:xfrm>
          <a:prstGeom prst="bentConnector3">
            <a:avLst>
              <a:gd name="adj1" fmla="val 154940"/>
            </a:avLst>
          </a:prstGeom>
          <a:ln w="25400">
            <a:solidFill>
              <a:srgbClr val="F1A226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7F42BDAC-82BC-65E8-F071-E2B58CB18CA8}"/>
              </a:ext>
            </a:extLst>
          </p:cNvPr>
          <p:cNvGrpSpPr/>
          <p:nvPr/>
        </p:nvGrpSpPr>
        <p:grpSpPr>
          <a:xfrm>
            <a:off x="6299927" y="4663897"/>
            <a:ext cx="5152287" cy="1724115"/>
            <a:chOff x="738168" y="4727484"/>
            <a:chExt cx="5152287" cy="1724115"/>
          </a:xfrm>
        </p:grpSpPr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2915C43A-56CB-5AC9-B3F8-A8B11504A62F}"/>
                </a:ext>
              </a:extLst>
            </p:cNvPr>
            <p:cNvCxnSpPr>
              <a:cxnSpLocks/>
            </p:cNvCxnSpPr>
            <p:nvPr/>
          </p:nvCxnSpPr>
          <p:spPr>
            <a:xfrm>
              <a:off x="1195625" y="4727484"/>
              <a:ext cx="0" cy="1269687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531CBDFE-219F-668B-0C4C-1D36F8B82D4C}"/>
                </a:ext>
              </a:extLst>
            </p:cNvPr>
            <p:cNvSpPr/>
            <p:nvPr/>
          </p:nvSpPr>
          <p:spPr>
            <a:xfrm>
              <a:off x="1659649" y="5630028"/>
              <a:ext cx="1260000" cy="360000"/>
            </a:xfrm>
            <a:prstGeom prst="rect">
              <a:avLst/>
            </a:prstGeom>
            <a:solidFill>
              <a:srgbClr val="298C8C"/>
            </a:solidFill>
            <a:ln w="25400">
              <a:solidFill>
                <a:srgbClr val="00000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BB3C32BA-C96F-434F-2BED-3FE897E7FF9F}"/>
                </a:ext>
              </a:extLst>
            </p:cNvPr>
            <p:cNvSpPr/>
            <p:nvPr/>
          </p:nvSpPr>
          <p:spPr>
            <a:xfrm>
              <a:off x="3184599" y="5684334"/>
              <a:ext cx="308848" cy="305699"/>
            </a:xfrm>
            <a:prstGeom prst="rect">
              <a:avLst/>
            </a:prstGeom>
            <a:solidFill>
              <a:srgbClr val="F1A226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CA6157F3-31E3-D663-E776-503D2DB621A5}"/>
                </a:ext>
              </a:extLst>
            </p:cNvPr>
            <p:cNvSpPr txBox="1"/>
            <p:nvPr/>
          </p:nvSpPr>
          <p:spPr>
            <a:xfrm rot="16200000">
              <a:off x="391856" y="5131495"/>
              <a:ext cx="1154290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Voltage</a:t>
              </a:r>
            </a:p>
          </p:txBody>
        </p:sp>
        <p:sp>
          <p:nvSpPr>
            <p:cNvPr id="158" name="TextBox 157">
              <a:extLst>
                <a:ext uri="{FF2B5EF4-FFF2-40B4-BE49-F238E27FC236}">
                  <a16:creationId xmlns:a16="http://schemas.microsoft.com/office/drawing/2014/main" id="{089FE4CE-25A3-4914-0E5B-8C9B59FCC5FD}"/>
                </a:ext>
              </a:extLst>
            </p:cNvPr>
            <p:cNvSpPr txBox="1"/>
            <p:nvPr/>
          </p:nvSpPr>
          <p:spPr>
            <a:xfrm>
              <a:off x="5014445" y="5989934"/>
              <a:ext cx="859531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Time</a:t>
              </a:r>
            </a:p>
          </p:txBody>
        </p: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EE62F838-DD86-D07E-5829-9AFA8E540AD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5625" y="5990028"/>
              <a:ext cx="469483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WL0">
            <a:extLst>
              <a:ext uri="{FF2B5EF4-FFF2-40B4-BE49-F238E27FC236}">
                <a16:creationId xmlns:a16="http://schemas.microsoft.com/office/drawing/2014/main" id="{12BE87DB-35B7-22D4-0AF0-BFC06DB557DA}"/>
              </a:ext>
            </a:extLst>
          </p:cNvPr>
          <p:cNvGrpSpPr/>
          <p:nvPr/>
        </p:nvGrpSpPr>
        <p:grpSpPr>
          <a:xfrm>
            <a:off x="6340790" y="3730380"/>
            <a:ext cx="5106983" cy="461665"/>
            <a:chOff x="3224217" y="3244334"/>
            <a:chExt cx="5106983" cy="461665"/>
          </a:xfrm>
        </p:grpSpPr>
        <p:cxnSp>
          <p:nvCxnSpPr>
            <p:cNvPr id="164" name="Straight Connector 163">
              <a:extLst>
                <a:ext uri="{FF2B5EF4-FFF2-40B4-BE49-F238E27FC236}">
                  <a16:creationId xmlns:a16="http://schemas.microsoft.com/office/drawing/2014/main" id="{B14C14D7-5234-45AF-5845-F32CA48E391C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3429000"/>
              <a:ext cx="43252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47B7460E-430D-5A7A-1A31-DE3DDED513DA}"/>
                </a:ext>
              </a:extLst>
            </p:cNvPr>
            <p:cNvSpPr txBox="1"/>
            <p:nvPr/>
          </p:nvSpPr>
          <p:spPr>
            <a:xfrm>
              <a:off x="3224217" y="3244334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latin typeface="Cambria" panose="02040503050406030204" pitchFamily="18" charset="0"/>
                </a:rPr>
                <a:t>WL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</p:grp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27D0789C-1F0A-CE41-EA91-EFCDD8F44323}"/>
              </a:ext>
            </a:extLst>
          </p:cNvPr>
          <p:cNvCxnSpPr>
            <a:cxnSpLocks/>
          </p:cNvCxnSpPr>
          <p:nvPr/>
        </p:nvCxnSpPr>
        <p:spPr>
          <a:xfrm>
            <a:off x="8064256" y="3446390"/>
            <a:ext cx="0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70E061E1-4C15-250D-1DC8-1596B82D3DBD}"/>
              </a:ext>
            </a:extLst>
          </p:cNvPr>
          <p:cNvCxnSpPr>
            <a:cxnSpLocks/>
          </p:cNvCxnSpPr>
          <p:nvPr/>
        </p:nvCxnSpPr>
        <p:spPr>
          <a:xfrm flipH="1">
            <a:off x="8825886" y="3446390"/>
            <a:ext cx="6277" cy="1106921"/>
          </a:xfrm>
          <a:prstGeom prst="line">
            <a:avLst/>
          </a:prstGeom>
          <a:ln w="50800">
            <a:solidFill>
              <a:srgbClr val="F1A22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99A1FD44-B336-2897-1296-9A5253738E70}"/>
              </a:ext>
            </a:extLst>
          </p:cNvPr>
          <p:cNvCxnSpPr>
            <a:cxnSpLocks/>
          </p:cNvCxnSpPr>
          <p:nvPr/>
        </p:nvCxnSpPr>
        <p:spPr>
          <a:xfrm>
            <a:off x="10367975" y="3446390"/>
            <a:ext cx="0" cy="1106921"/>
          </a:xfrm>
          <a:prstGeom prst="line">
            <a:avLst/>
          </a:prstGeom>
          <a:ln w="50800">
            <a:solidFill>
              <a:srgbClr val="F1A226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841E8444-1BAC-F158-E714-6A514A2F7862}"/>
              </a:ext>
            </a:extLst>
          </p:cNvPr>
          <p:cNvCxnSpPr>
            <a:cxnSpLocks/>
          </p:cNvCxnSpPr>
          <p:nvPr/>
        </p:nvCxnSpPr>
        <p:spPr>
          <a:xfrm>
            <a:off x="9600069" y="3446390"/>
            <a:ext cx="0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1" name="Cells (WL0)">
            <a:extLst>
              <a:ext uri="{FF2B5EF4-FFF2-40B4-BE49-F238E27FC236}">
                <a16:creationId xmlns:a16="http://schemas.microsoft.com/office/drawing/2014/main" id="{A3AB993D-EF42-7CC6-6511-DDBE06127950}"/>
              </a:ext>
            </a:extLst>
          </p:cNvPr>
          <p:cNvGrpSpPr/>
          <p:nvPr/>
        </p:nvGrpSpPr>
        <p:grpSpPr>
          <a:xfrm>
            <a:off x="7774973" y="3625246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202" name="Oval 201">
              <a:extLst>
                <a:ext uri="{FF2B5EF4-FFF2-40B4-BE49-F238E27FC236}">
                  <a16:creationId xmlns:a16="http://schemas.microsoft.com/office/drawing/2014/main" id="{49DE50C7-9AF0-F5B8-8203-99FE8F90A275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03" name="Oval 202">
              <a:extLst>
                <a:ext uri="{FF2B5EF4-FFF2-40B4-BE49-F238E27FC236}">
                  <a16:creationId xmlns:a16="http://schemas.microsoft.com/office/drawing/2014/main" id="{8EF28799-2049-B351-4118-E7BF029B86A2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07" name="Oval 206">
              <a:extLst>
                <a:ext uri="{FF2B5EF4-FFF2-40B4-BE49-F238E27FC236}">
                  <a16:creationId xmlns:a16="http://schemas.microsoft.com/office/drawing/2014/main" id="{7938F7B4-C642-61C5-4532-8578F9DBEE91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08" name="Oval 207">
              <a:extLst>
                <a:ext uri="{FF2B5EF4-FFF2-40B4-BE49-F238E27FC236}">
                  <a16:creationId xmlns:a16="http://schemas.microsoft.com/office/drawing/2014/main" id="{E8A685CF-EE24-6933-E0CD-2AE84A74D074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 dirty="0"/>
            </a:p>
          </p:txBody>
        </p:sp>
      </p:grpSp>
      <p:grpSp>
        <p:nvGrpSpPr>
          <p:cNvPr id="209" name="BL0">
            <a:extLst>
              <a:ext uri="{FF2B5EF4-FFF2-40B4-BE49-F238E27FC236}">
                <a16:creationId xmlns:a16="http://schemas.microsoft.com/office/drawing/2014/main" id="{0F725AE4-640D-2661-7997-27ED51B5E495}"/>
              </a:ext>
            </a:extLst>
          </p:cNvPr>
          <p:cNvGrpSpPr/>
          <p:nvPr/>
        </p:nvGrpSpPr>
        <p:grpSpPr>
          <a:xfrm>
            <a:off x="8064256" y="2853194"/>
            <a:ext cx="710220" cy="1944695"/>
            <a:chOff x="4947683" y="1963737"/>
            <a:chExt cx="710220" cy="1944695"/>
          </a:xfrm>
        </p:grpSpPr>
        <p:sp>
          <p:nvSpPr>
            <p:cNvPr id="210" name="TextBox 209">
              <a:extLst>
                <a:ext uri="{FF2B5EF4-FFF2-40B4-BE49-F238E27FC236}">
                  <a16:creationId xmlns:a16="http://schemas.microsoft.com/office/drawing/2014/main" id="{449D10BB-2FFA-C241-250C-5DA9DFEA14E7}"/>
                </a:ext>
              </a:extLst>
            </p:cNvPr>
            <p:cNvSpPr txBox="1"/>
            <p:nvPr/>
          </p:nvSpPr>
          <p:spPr>
            <a:xfrm>
              <a:off x="5006763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  <p:grpSp>
          <p:nvGrpSpPr>
            <p:cNvPr id="211" name="BL0">
              <a:extLst>
                <a:ext uri="{FF2B5EF4-FFF2-40B4-BE49-F238E27FC236}">
                  <a16:creationId xmlns:a16="http://schemas.microsoft.com/office/drawing/2014/main" id="{364E5589-247B-924E-C6E9-9B8D4EDBB69D}"/>
                </a:ext>
              </a:extLst>
            </p:cNvPr>
            <p:cNvGrpSpPr/>
            <p:nvPr/>
          </p:nvGrpSpPr>
          <p:grpSpPr>
            <a:xfrm>
              <a:off x="4947683" y="2324911"/>
              <a:ext cx="386687" cy="1583521"/>
              <a:chOff x="4947683" y="2324911"/>
              <a:chExt cx="386687" cy="1583521"/>
            </a:xfrm>
          </p:grpSpPr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B945FE60-384A-A29E-F9CA-8E1A60910BE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4370" y="2324911"/>
                <a:ext cx="0" cy="15835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3" name="Straight Connector 212">
                <a:extLst>
                  <a:ext uri="{FF2B5EF4-FFF2-40B4-BE49-F238E27FC236}">
                    <a16:creationId xmlns:a16="http://schemas.microsoft.com/office/drawing/2014/main" id="{D94ED9DB-68EA-0B06-8FFA-E42B60F347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768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4" name="BL1">
            <a:extLst>
              <a:ext uri="{FF2B5EF4-FFF2-40B4-BE49-F238E27FC236}">
                <a16:creationId xmlns:a16="http://schemas.microsoft.com/office/drawing/2014/main" id="{7194AB05-07F8-3A02-2F26-3C1EC5D432CE}"/>
              </a:ext>
            </a:extLst>
          </p:cNvPr>
          <p:cNvGrpSpPr/>
          <p:nvPr/>
        </p:nvGrpSpPr>
        <p:grpSpPr>
          <a:xfrm>
            <a:off x="8825886" y="2853194"/>
            <a:ext cx="731940" cy="1944695"/>
            <a:chOff x="5709313" y="1963737"/>
            <a:chExt cx="731940" cy="1944695"/>
          </a:xfrm>
        </p:grpSpPr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16359BDE-7D0B-59C7-10B2-3D8CE19687D5}"/>
                </a:ext>
              </a:extLst>
            </p:cNvPr>
            <p:cNvSpPr txBox="1"/>
            <p:nvPr/>
          </p:nvSpPr>
          <p:spPr>
            <a:xfrm>
              <a:off x="5764465" y="1963737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b="1" dirty="0">
                  <a:solidFill>
                    <a:srgbClr val="F1A226"/>
                  </a:solidFill>
                  <a:latin typeface="Cambria" panose="02040503050406030204" pitchFamily="18" charset="0"/>
                </a:rPr>
                <a:t>BL</a:t>
              </a:r>
              <a:r>
                <a:rPr lang="en-KR" sz="2400" b="1" baseline="-25000" dirty="0">
                  <a:solidFill>
                    <a:srgbClr val="F1A226"/>
                  </a:solidFill>
                  <a:latin typeface="Cambria" panose="02040503050406030204" pitchFamily="18" charset="0"/>
                </a:rPr>
                <a:t>1</a:t>
              </a:r>
            </a:p>
          </p:txBody>
        </p:sp>
        <p:grpSp>
          <p:nvGrpSpPr>
            <p:cNvPr id="216" name="BL1">
              <a:extLst>
                <a:ext uri="{FF2B5EF4-FFF2-40B4-BE49-F238E27FC236}">
                  <a16:creationId xmlns:a16="http://schemas.microsoft.com/office/drawing/2014/main" id="{559D75DB-2050-153D-0E4F-5CA4A68972B4}"/>
                </a:ext>
              </a:extLst>
            </p:cNvPr>
            <p:cNvGrpSpPr/>
            <p:nvPr/>
          </p:nvGrpSpPr>
          <p:grpSpPr>
            <a:xfrm>
              <a:off x="5709313" y="2324911"/>
              <a:ext cx="390230" cy="1583521"/>
              <a:chOff x="5709313" y="2324911"/>
              <a:chExt cx="390230" cy="1583521"/>
            </a:xfrm>
          </p:grpSpPr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EDFF6AB5-86E9-B398-D49B-0BB9D6ABE69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9543" y="2324911"/>
                <a:ext cx="0" cy="1583521"/>
              </a:xfrm>
              <a:prstGeom prst="line">
                <a:avLst/>
              </a:prstGeom>
              <a:ln w="50800">
                <a:solidFill>
                  <a:srgbClr val="F1A22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4967852F-4EB3-69AE-FAC2-6EFA004106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09313" y="2556933"/>
                <a:ext cx="386687" cy="0"/>
              </a:xfrm>
              <a:prstGeom prst="line">
                <a:avLst/>
              </a:prstGeom>
              <a:ln w="50800">
                <a:solidFill>
                  <a:srgbClr val="F1A22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9" name="BL2">
            <a:extLst>
              <a:ext uri="{FF2B5EF4-FFF2-40B4-BE49-F238E27FC236}">
                <a16:creationId xmlns:a16="http://schemas.microsoft.com/office/drawing/2014/main" id="{5732EB1F-E29E-FFEE-7DE2-7DE99A82C3F3}"/>
              </a:ext>
            </a:extLst>
          </p:cNvPr>
          <p:cNvGrpSpPr/>
          <p:nvPr/>
        </p:nvGrpSpPr>
        <p:grpSpPr>
          <a:xfrm>
            <a:off x="9597335" y="2853194"/>
            <a:ext cx="711615" cy="1944695"/>
            <a:chOff x="6480762" y="1963737"/>
            <a:chExt cx="711615" cy="1944695"/>
          </a:xfrm>
        </p:grpSpPr>
        <p:sp>
          <p:nvSpPr>
            <p:cNvPr id="220" name="TextBox 219">
              <a:extLst>
                <a:ext uri="{FF2B5EF4-FFF2-40B4-BE49-F238E27FC236}">
                  <a16:creationId xmlns:a16="http://schemas.microsoft.com/office/drawing/2014/main" id="{3F8E6D20-7190-E4A6-D5B6-B4DCDF747630}"/>
                </a:ext>
              </a:extLst>
            </p:cNvPr>
            <p:cNvSpPr txBox="1"/>
            <p:nvPr/>
          </p:nvSpPr>
          <p:spPr>
            <a:xfrm>
              <a:off x="6541237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2</a:t>
              </a:r>
            </a:p>
          </p:txBody>
        </p:sp>
        <p:grpSp>
          <p:nvGrpSpPr>
            <p:cNvPr id="221" name="BL2">
              <a:extLst>
                <a:ext uri="{FF2B5EF4-FFF2-40B4-BE49-F238E27FC236}">
                  <a16:creationId xmlns:a16="http://schemas.microsoft.com/office/drawing/2014/main" id="{FBB5ABE2-E010-0CBB-0972-AD189597F319}"/>
                </a:ext>
              </a:extLst>
            </p:cNvPr>
            <p:cNvGrpSpPr/>
            <p:nvPr/>
          </p:nvGrpSpPr>
          <p:grpSpPr>
            <a:xfrm>
              <a:off x="6480762" y="2324911"/>
              <a:ext cx="386687" cy="1583521"/>
              <a:chOff x="6480762" y="2324911"/>
              <a:chExt cx="386687" cy="1583521"/>
            </a:xfrm>
          </p:grpSpPr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82403986-0269-5EB9-A46D-45890B6D527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67449" y="2324911"/>
                <a:ext cx="0" cy="15835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EE068188-B2F8-BB35-0E2E-F7A44B6DEB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076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24" name="BL3">
            <a:extLst>
              <a:ext uri="{FF2B5EF4-FFF2-40B4-BE49-F238E27FC236}">
                <a16:creationId xmlns:a16="http://schemas.microsoft.com/office/drawing/2014/main" id="{B854163D-D45C-AC61-1BD4-F31FCA14C030}"/>
              </a:ext>
            </a:extLst>
          </p:cNvPr>
          <p:cNvGrpSpPr/>
          <p:nvPr/>
        </p:nvGrpSpPr>
        <p:grpSpPr>
          <a:xfrm>
            <a:off x="10367975" y="2853194"/>
            <a:ext cx="730104" cy="1946871"/>
            <a:chOff x="7251402" y="1963737"/>
            <a:chExt cx="730104" cy="1946871"/>
          </a:xfrm>
        </p:grpSpPr>
        <p:sp>
          <p:nvSpPr>
            <p:cNvPr id="225" name="TextBox 224">
              <a:extLst>
                <a:ext uri="{FF2B5EF4-FFF2-40B4-BE49-F238E27FC236}">
                  <a16:creationId xmlns:a16="http://schemas.microsoft.com/office/drawing/2014/main" id="{AA3DC816-CBD6-3A28-C475-775560042D8C}"/>
                </a:ext>
              </a:extLst>
            </p:cNvPr>
            <p:cNvSpPr txBox="1"/>
            <p:nvPr/>
          </p:nvSpPr>
          <p:spPr>
            <a:xfrm>
              <a:off x="7304718" y="1963737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b="1" dirty="0">
                  <a:solidFill>
                    <a:srgbClr val="F1A226"/>
                  </a:solidFill>
                  <a:latin typeface="Cambria" panose="02040503050406030204" pitchFamily="18" charset="0"/>
                </a:rPr>
                <a:t>BL</a:t>
              </a:r>
              <a:r>
                <a:rPr lang="en-KR" sz="2400" b="1" baseline="-25000" dirty="0">
                  <a:solidFill>
                    <a:srgbClr val="F1A226"/>
                  </a:solidFill>
                  <a:latin typeface="Cambria" panose="02040503050406030204" pitchFamily="18" charset="0"/>
                </a:rPr>
                <a:t>3</a:t>
              </a:r>
            </a:p>
          </p:txBody>
        </p:sp>
        <p:grpSp>
          <p:nvGrpSpPr>
            <p:cNvPr id="226" name="BL3">
              <a:extLst>
                <a:ext uri="{FF2B5EF4-FFF2-40B4-BE49-F238E27FC236}">
                  <a16:creationId xmlns:a16="http://schemas.microsoft.com/office/drawing/2014/main" id="{1623AD25-2B79-73A7-B412-8331D62964FD}"/>
                </a:ext>
              </a:extLst>
            </p:cNvPr>
            <p:cNvGrpSpPr/>
            <p:nvPr/>
          </p:nvGrpSpPr>
          <p:grpSpPr>
            <a:xfrm>
              <a:off x="7251402" y="2324911"/>
              <a:ext cx="391710" cy="1585697"/>
              <a:chOff x="7251402" y="2324911"/>
              <a:chExt cx="391710" cy="1585697"/>
            </a:xfrm>
          </p:grpSpPr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07FE9CF9-0770-A503-496D-BC7ED34D16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3112" y="2324911"/>
                <a:ext cx="0" cy="1585697"/>
              </a:xfrm>
              <a:prstGeom prst="line">
                <a:avLst/>
              </a:prstGeom>
              <a:ln w="50800">
                <a:solidFill>
                  <a:srgbClr val="F1A22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E83FAD9C-ECAC-8986-6208-5E3F658145E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1402" y="2556933"/>
                <a:ext cx="386687" cy="0"/>
              </a:xfrm>
              <a:prstGeom prst="line">
                <a:avLst/>
              </a:prstGeom>
              <a:ln w="50800">
                <a:solidFill>
                  <a:srgbClr val="F1A22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9" name="Rounded Rectangle 228">
            <a:extLst>
              <a:ext uri="{FF2B5EF4-FFF2-40B4-BE49-F238E27FC236}">
                <a16:creationId xmlns:a16="http://schemas.microsoft.com/office/drawing/2014/main" id="{90D9590E-972B-82E3-9C59-F2EA75314533}"/>
              </a:ext>
            </a:extLst>
          </p:cNvPr>
          <p:cNvSpPr/>
          <p:nvPr/>
        </p:nvSpPr>
        <p:spPr>
          <a:xfrm>
            <a:off x="7475941" y="3342546"/>
            <a:ext cx="3680713" cy="1325558"/>
          </a:xfrm>
          <a:prstGeom prst="roundRect">
            <a:avLst/>
          </a:prstGeom>
          <a:ln w="50800">
            <a:solidFill>
              <a:srgbClr val="F1A2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230" name="Freeform 229">
            <a:extLst>
              <a:ext uri="{FF2B5EF4-FFF2-40B4-BE49-F238E27FC236}">
                <a16:creationId xmlns:a16="http://schemas.microsoft.com/office/drawing/2014/main" id="{6DA1481B-7F08-EE4C-3BB2-4E9E9AE168D5}"/>
              </a:ext>
            </a:extLst>
          </p:cNvPr>
          <p:cNvSpPr/>
          <p:nvPr/>
        </p:nvSpPr>
        <p:spPr>
          <a:xfrm>
            <a:off x="8583766" y="4060872"/>
            <a:ext cx="499260" cy="144052"/>
          </a:xfrm>
          <a:custGeom>
            <a:avLst/>
            <a:gdLst>
              <a:gd name="connsiteX0" fmla="*/ 0 w 499260"/>
              <a:gd name="connsiteY0" fmla="*/ 0 h 144052"/>
              <a:gd name="connsiteX1" fmla="*/ 499260 w 499260"/>
              <a:gd name="connsiteY1" fmla="*/ 0 h 144052"/>
              <a:gd name="connsiteX2" fmla="*/ 490619 w 499260"/>
              <a:gd name="connsiteY2" fmla="*/ 15919 h 144052"/>
              <a:gd name="connsiteX3" fmla="*/ 249630 w 499260"/>
              <a:gd name="connsiteY3" fmla="*/ 144052 h 144052"/>
              <a:gd name="connsiteX4" fmla="*/ 8641 w 499260"/>
              <a:gd name="connsiteY4" fmla="*/ 15919 h 1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60" h="144052">
                <a:moveTo>
                  <a:pt x="0" y="0"/>
                </a:moveTo>
                <a:lnTo>
                  <a:pt x="499260" y="0"/>
                </a:lnTo>
                <a:lnTo>
                  <a:pt x="490619" y="15919"/>
                </a:lnTo>
                <a:cubicBezTo>
                  <a:pt x="438392" y="93226"/>
                  <a:pt x="349947" y="144052"/>
                  <a:pt x="249630" y="144052"/>
                </a:cubicBezTo>
                <a:cubicBezTo>
                  <a:pt x="149313" y="144052"/>
                  <a:pt x="60868" y="93226"/>
                  <a:pt x="8641" y="1591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231" name="Freeform 230">
            <a:extLst>
              <a:ext uri="{FF2B5EF4-FFF2-40B4-BE49-F238E27FC236}">
                <a16:creationId xmlns:a16="http://schemas.microsoft.com/office/drawing/2014/main" id="{CFE5582A-C1F8-0666-96EE-9060EE5BE059}"/>
              </a:ext>
            </a:extLst>
          </p:cNvPr>
          <p:cNvSpPr/>
          <p:nvPr/>
        </p:nvSpPr>
        <p:spPr>
          <a:xfrm>
            <a:off x="10120966" y="4060872"/>
            <a:ext cx="499260" cy="144052"/>
          </a:xfrm>
          <a:custGeom>
            <a:avLst/>
            <a:gdLst>
              <a:gd name="connsiteX0" fmla="*/ 0 w 499260"/>
              <a:gd name="connsiteY0" fmla="*/ 0 h 144052"/>
              <a:gd name="connsiteX1" fmla="*/ 499260 w 499260"/>
              <a:gd name="connsiteY1" fmla="*/ 0 h 144052"/>
              <a:gd name="connsiteX2" fmla="*/ 490620 w 499260"/>
              <a:gd name="connsiteY2" fmla="*/ 15919 h 144052"/>
              <a:gd name="connsiteX3" fmla="*/ 249630 w 499260"/>
              <a:gd name="connsiteY3" fmla="*/ 144052 h 144052"/>
              <a:gd name="connsiteX4" fmla="*/ 8641 w 499260"/>
              <a:gd name="connsiteY4" fmla="*/ 15919 h 1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60" h="144052">
                <a:moveTo>
                  <a:pt x="0" y="0"/>
                </a:moveTo>
                <a:lnTo>
                  <a:pt x="499260" y="0"/>
                </a:lnTo>
                <a:lnTo>
                  <a:pt x="490620" y="15919"/>
                </a:lnTo>
                <a:cubicBezTo>
                  <a:pt x="438393" y="93226"/>
                  <a:pt x="349947" y="144052"/>
                  <a:pt x="249630" y="144052"/>
                </a:cubicBezTo>
                <a:cubicBezTo>
                  <a:pt x="149313" y="144052"/>
                  <a:pt x="60868" y="93226"/>
                  <a:pt x="8641" y="1591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232" name="Oval 231">
            <a:extLst>
              <a:ext uri="{FF2B5EF4-FFF2-40B4-BE49-F238E27FC236}">
                <a16:creationId xmlns:a16="http://schemas.microsoft.com/office/drawing/2014/main" id="{CEC133BD-88C2-D744-4DD9-9C25F02770EB}"/>
              </a:ext>
            </a:extLst>
          </p:cNvPr>
          <p:cNvSpPr/>
          <p:nvPr/>
        </p:nvSpPr>
        <p:spPr>
          <a:xfrm>
            <a:off x="8541773" y="3625457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233" name="Oval 232">
            <a:extLst>
              <a:ext uri="{FF2B5EF4-FFF2-40B4-BE49-F238E27FC236}">
                <a16:creationId xmlns:a16="http://schemas.microsoft.com/office/drawing/2014/main" id="{3F2006DE-833D-6367-0198-5E63861945A2}"/>
              </a:ext>
            </a:extLst>
          </p:cNvPr>
          <p:cNvSpPr/>
          <p:nvPr/>
        </p:nvSpPr>
        <p:spPr>
          <a:xfrm>
            <a:off x="10078973" y="3625457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234" name="Oval 233">
            <a:extLst>
              <a:ext uri="{FF2B5EF4-FFF2-40B4-BE49-F238E27FC236}">
                <a16:creationId xmlns:a16="http://schemas.microsoft.com/office/drawing/2014/main" id="{9FF0DFAE-C354-6F11-EDFC-D79AC1545B42}"/>
              </a:ext>
            </a:extLst>
          </p:cNvPr>
          <p:cNvSpPr/>
          <p:nvPr/>
        </p:nvSpPr>
        <p:spPr>
          <a:xfrm>
            <a:off x="10079973" y="3624256"/>
            <a:ext cx="581246" cy="581246"/>
          </a:xfrm>
          <a:prstGeom prst="ellipse">
            <a:avLst/>
          </a:prstGeom>
          <a:noFill/>
          <a:ln w="50800">
            <a:solidFill>
              <a:srgbClr val="F1A2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7B10E2AF-69E9-8FF5-46BE-798369321AF6}"/>
              </a:ext>
            </a:extLst>
          </p:cNvPr>
          <p:cNvSpPr/>
          <p:nvPr/>
        </p:nvSpPr>
        <p:spPr>
          <a:xfrm>
            <a:off x="8542773" y="3624256"/>
            <a:ext cx="581246" cy="581246"/>
          </a:xfrm>
          <a:prstGeom prst="ellipse">
            <a:avLst/>
          </a:prstGeom>
          <a:noFill/>
          <a:ln w="50800">
            <a:solidFill>
              <a:srgbClr val="F1A22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5" name="First EP step">
            <a:extLst>
              <a:ext uri="{FF2B5EF4-FFF2-40B4-BE49-F238E27FC236}">
                <a16:creationId xmlns:a16="http://schemas.microsoft.com/office/drawing/2014/main" id="{154B5509-EFE7-D2F2-7AC4-1FF90B414B01}"/>
              </a:ext>
            </a:extLst>
          </p:cNvPr>
          <p:cNvSpPr/>
          <p:nvPr/>
        </p:nvSpPr>
        <p:spPr>
          <a:xfrm>
            <a:off x="3589200" y="5205600"/>
            <a:ext cx="1260000" cy="72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BF5F8E3B-B281-3075-358B-43B29EC1810D}"/>
              </a:ext>
            </a:extLst>
          </p:cNvPr>
          <p:cNvCxnSpPr>
            <a:stCxn id="5" idx="3"/>
            <a:endCxn id="147" idx="3"/>
          </p:cNvCxnSpPr>
          <p:nvPr/>
        </p:nvCxnSpPr>
        <p:spPr>
          <a:xfrm flipH="1" flipV="1">
            <a:off x="4273602" y="5564656"/>
            <a:ext cx="575598" cy="9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50549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3BC6C-DFC3-88FF-33C8-2AD24B352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Optimization: Aggressive tEP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BB62C-7FA3-C7FD-0698-2D17FC178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R" dirty="0"/>
              <a:t>Allows 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incomplete erasure </a:t>
            </a:r>
            <a:r>
              <a:rPr lang="en-KR" dirty="0">
                <a:latin typeface="Aptos" panose="020B0004020202020204" pitchFamily="34" charset="0"/>
              </a:rPr>
              <a:t>to 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further reduce </a:t>
            </a:r>
            <a:r>
              <a:rPr lang="en-KR" dirty="0">
                <a:latin typeface="Aptos" panose="020B0004020202020204" pitchFamily="34" charset="0"/>
              </a:rPr>
              <a:t>erase latency</a:t>
            </a:r>
          </a:p>
          <a:p>
            <a:pPr lvl="1"/>
            <a:r>
              <a:rPr lang="en-US" dirty="0"/>
              <a:t>Inevitably causes </a:t>
            </a:r>
            <a:r>
              <a:rPr lang="en-US" b="1" dirty="0">
                <a:solidFill>
                  <a:srgbClr val="6F47E5"/>
                </a:solidFill>
                <a:latin typeface="Aptos SemiBold" panose="020B0004020202020204" pitchFamily="34" charset="0"/>
              </a:rPr>
              <a:t>more errors</a:t>
            </a:r>
            <a:endParaRPr lang="en-KR" b="1" dirty="0">
              <a:solidFill>
                <a:srgbClr val="6F47E5"/>
              </a:solidFill>
              <a:latin typeface="Aptos SemiBold" panose="020B0004020202020204" pitchFamily="34" charset="0"/>
            </a:endParaRPr>
          </a:p>
          <a:p>
            <a:endParaRPr lang="en-KR" dirty="0">
              <a:latin typeface="Aptos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F01EE-5DFD-C209-1AA5-2E2DFDEAC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23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F2A83B6-0196-3F45-E371-141BB3A4025A}"/>
              </a:ext>
            </a:extLst>
          </p:cNvPr>
          <p:cNvSpPr txBox="1"/>
          <p:nvPr/>
        </p:nvSpPr>
        <p:spPr>
          <a:xfrm>
            <a:off x="882435" y="2353104"/>
            <a:ext cx="486376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AERO</a:t>
            </a:r>
            <a:r>
              <a:rPr lang="en-KR" sz="2400">
                <a:latin typeface="Cambria" panose="02040503050406030204" pitchFamily="18" charset="0"/>
              </a:rPr>
              <a:t> </a:t>
            </a:r>
            <a:r>
              <a:rPr lang="en-KR" sz="2400" dirty="0">
                <a:latin typeface="Cambria" panose="02040503050406030204" pitchFamily="18" charset="0"/>
              </a:rPr>
              <a:t>w/o aggressive tEP reduction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ABD074F7-922F-AA69-C9B5-EAF32DB76A94}"/>
              </a:ext>
            </a:extLst>
          </p:cNvPr>
          <p:cNvSpPr txBox="1"/>
          <p:nvPr/>
        </p:nvSpPr>
        <p:spPr>
          <a:xfrm>
            <a:off x="6384401" y="2353104"/>
            <a:ext cx="498335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</a:rPr>
              <a:t>AERO</a:t>
            </a:r>
            <a:r>
              <a:rPr lang="en-KR" sz="2400" b="1" dirty="0">
                <a:latin typeface="Cambria" panose="02040503050406030204" pitchFamily="18" charset="0"/>
              </a:rPr>
              <a:t> w/ aggressive tEP reduction</a:t>
            </a:r>
          </a:p>
        </p:txBody>
      </p: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474D2B28-9290-9D2C-DB99-26ECA78158CE}"/>
              </a:ext>
            </a:extLst>
          </p:cNvPr>
          <p:cNvCxnSpPr>
            <a:endCxn id="3" idx="2"/>
          </p:cNvCxnSpPr>
          <p:nvPr/>
        </p:nvCxnSpPr>
        <p:spPr>
          <a:xfrm>
            <a:off x="6096000" y="2467241"/>
            <a:ext cx="1" cy="388910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E061A65-3277-31C7-03BC-344B6276D3A8}"/>
              </a:ext>
            </a:extLst>
          </p:cNvPr>
          <p:cNvGrpSpPr/>
          <p:nvPr/>
        </p:nvGrpSpPr>
        <p:grpSpPr>
          <a:xfrm>
            <a:off x="572729" y="4663897"/>
            <a:ext cx="5152287" cy="1724115"/>
            <a:chOff x="738168" y="4727484"/>
            <a:chExt cx="5152287" cy="172411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E3575AE-85A8-8875-36BB-AE6D6DDB7B2E}"/>
                </a:ext>
              </a:extLst>
            </p:cNvPr>
            <p:cNvCxnSpPr>
              <a:cxnSpLocks/>
            </p:cNvCxnSpPr>
            <p:nvPr/>
          </p:nvCxnSpPr>
          <p:spPr>
            <a:xfrm>
              <a:off x="1195625" y="4727484"/>
              <a:ext cx="0" cy="1269687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5EB1502-E487-C3D9-E001-61A593B44636}"/>
                </a:ext>
              </a:extLst>
            </p:cNvPr>
            <p:cNvSpPr/>
            <p:nvPr/>
          </p:nvSpPr>
          <p:spPr>
            <a:xfrm>
              <a:off x="1659649" y="5630028"/>
              <a:ext cx="1260000" cy="360000"/>
            </a:xfrm>
            <a:prstGeom prst="rect">
              <a:avLst/>
            </a:prstGeom>
            <a:solidFill>
              <a:srgbClr val="298C8C"/>
            </a:solidFill>
            <a:ln w="25400">
              <a:solidFill>
                <a:srgbClr val="00000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79F9C24-4AA5-5044-044C-7A401A41B107}"/>
                </a:ext>
              </a:extLst>
            </p:cNvPr>
            <p:cNvSpPr/>
            <p:nvPr/>
          </p:nvSpPr>
          <p:spPr>
            <a:xfrm>
              <a:off x="3184599" y="5684334"/>
              <a:ext cx="308848" cy="305699"/>
            </a:xfrm>
            <a:prstGeom prst="rect">
              <a:avLst/>
            </a:prstGeom>
            <a:solidFill>
              <a:srgbClr val="F1A226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8C056C6-4BB3-DA22-5DA4-08389CEBDB77}"/>
                </a:ext>
              </a:extLst>
            </p:cNvPr>
            <p:cNvSpPr txBox="1"/>
            <p:nvPr/>
          </p:nvSpPr>
          <p:spPr>
            <a:xfrm rot="16200000">
              <a:off x="391856" y="5131495"/>
              <a:ext cx="1154290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Voltage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B76E3C4-8D6C-8928-ADFB-AA408720E0DB}"/>
                </a:ext>
              </a:extLst>
            </p:cNvPr>
            <p:cNvSpPr txBox="1"/>
            <p:nvPr/>
          </p:nvSpPr>
          <p:spPr>
            <a:xfrm>
              <a:off x="5014445" y="5989934"/>
              <a:ext cx="859531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Time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2393CCD-69D5-3FE8-0970-7433F50043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5625" y="5990028"/>
              <a:ext cx="469483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365D631-8252-98F2-1663-6A19EF1C851E}"/>
              </a:ext>
            </a:extLst>
          </p:cNvPr>
          <p:cNvSpPr/>
          <p:nvPr/>
        </p:nvSpPr>
        <p:spPr>
          <a:xfrm>
            <a:off x="1751328" y="3341931"/>
            <a:ext cx="3680713" cy="1325558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A385FDF-1D90-0088-9084-511BDB867E07}"/>
              </a:ext>
            </a:extLst>
          </p:cNvPr>
          <p:cNvSpPr/>
          <p:nvPr/>
        </p:nvSpPr>
        <p:spPr>
          <a:xfrm>
            <a:off x="1778592" y="3623641"/>
            <a:ext cx="3628800" cy="46473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pSp>
        <p:nvGrpSpPr>
          <p:cNvPr id="32" name="WL0">
            <a:extLst>
              <a:ext uri="{FF2B5EF4-FFF2-40B4-BE49-F238E27FC236}">
                <a16:creationId xmlns:a16="http://schemas.microsoft.com/office/drawing/2014/main" id="{63874D9F-2F74-2B1D-735F-3A5ACA7DAD19}"/>
              </a:ext>
            </a:extLst>
          </p:cNvPr>
          <p:cNvGrpSpPr/>
          <p:nvPr/>
        </p:nvGrpSpPr>
        <p:grpSpPr>
          <a:xfrm>
            <a:off x="616177" y="3729765"/>
            <a:ext cx="5106983" cy="461665"/>
            <a:chOff x="3224217" y="3244334"/>
            <a:chExt cx="5106983" cy="461665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17E303-5E60-3332-88B2-B84FFD50DB84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3429000"/>
              <a:ext cx="43252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69A351D-956E-A749-4F65-47471A05D1CE}"/>
                </a:ext>
              </a:extLst>
            </p:cNvPr>
            <p:cNvSpPr txBox="1"/>
            <p:nvPr/>
          </p:nvSpPr>
          <p:spPr>
            <a:xfrm>
              <a:off x="3224217" y="3244334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latin typeface="Cambria" panose="02040503050406030204" pitchFamily="18" charset="0"/>
                </a:rPr>
                <a:t>WL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760F0CB-B0EE-8C0A-5D47-071A2FA421DB}"/>
              </a:ext>
            </a:extLst>
          </p:cNvPr>
          <p:cNvCxnSpPr>
            <a:cxnSpLocks/>
          </p:cNvCxnSpPr>
          <p:nvPr/>
        </p:nvCxnSpPr>
        <p:spPr>
          <a:xfrm>
            <a:off x="2339643" y="3445775"/>
            <a:ext cx="0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B6E1A02-AB29-2EC9-8591-7DC576A186AB}"/>
              </a:ext>
            </a:extLst>
          </p:cNvPr>
          <p:cNvCxnSpPr>
            <a:cxnSpLocks/>
          </p:cNvCxnSpPr>
          <p:nvPr/>
        </p:nvCxnSpPr>
        <p:spPr>
          <a:xfrm>
            <a:off x="3875456" y="3445775"/>
            <a:ext cx="0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AB80A5D-6B09-6F64-FDE1-61C40EFFEE4A}"/>
              </a:ext>
            </a:extLst>
          </p:cNvPr>
          <p:cNvCxnSpPr>
            <a:cxnSpLocks/>
          </p:cNvCxnSpPr>
          <p:nvPr/>
        </p:nvCxnSpPr>
        <p:spPr>
          <a:xfrm flipH="1">
            <a:off x="3101273" y="3445775"/>
            <a:ext cx="6277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1A032ED-DD81-BE3E-A633-D234D0CF79D8}"/>
              </a:ext>
            </a:extLst>
          </p:cNvPr>
          <p:cNvCxnSpPr>
            <a:cxnSpLocks/>
          </p:cNvCxnSpPr>
          <p:nvPr/>
        </p:nvCxnSpPr>
        <p:spPr>
          <a:xfrm>
            <a:off x="4643362" y="3445775"/>
            <a:ext cx="0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BL0">
            <a:extLst>
              <a:ext uri="{FF2B5EF4-FFF2-40B4-BE49-F238E27FC236}">
                <a16:creationId xmlns:a16="http://schemas.microsoft.com/office/drawing/2014/main" id="{1043F9A9-ECB8-8AAA-7F1F-A8EB7D98DA03}"/>
              </a:ext>
            </a:extLst>
          </p:cNvPr>
          <p:cNvGrpSpPr/>
          <p:nvPr/>
        </p:nvGrpSpPr>
        <p:grpSpPr>
          <a:xfrm>
            <a:off x="2339643" y="2852579"/>
            <a:ext cx="710220" cy="1944695"/>
            <a:chOff x="4947683" y="1963737"/>
            <a:chExt cx="710220" cy="194469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29E9456-AF18-7838-FA23-B86359687395}"/>
                </a:ext>
              </a:extLst>
            </p:cNvPr>
            <p:cNvSpPr txBox="1"/>
            <p:nvPr/>
          </p:nvSpPr>
          <p:spPr>
            <a:xfrm>
              <a:off x="5006763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  <p:grpSp>
          <p:nvGrpSpPr>
            <p:cNvPr id="47" name="BL0">
              <a:extLst>
                <a:ext uri="{FF2B5EF4-FFF2-40B4-BE49-F238E27FC236}">
                  <a16:creationId xmlns:a16="http://schemas.microsoft.com/office/drawing/2014/main" id="{04293FE3-3CAA-03CC-8FD0-E2E670DE6309}"/>
                </a:ext>
              </a:extLst>
            </p:cNvPr>
            <p:cNvGrpSpPr/>
            <p:nvPr/>
          </p:nvGrpSpPr>
          <p:grpSpPr>
            <a:xfrm>
              <a:off x="4947683" y="2324911"/>
              <a:ext cx="386687" cy="1583521"/>
              <a:chOff x="4947683" y="2324911"/>
              <a:chExt cx="386687" cy="1583521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0545030E-25C9-B3A1-1EB8-48C5A0C2DB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4370" y="2324911"/>
                <a:ext cx="0" cy="15835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31B72278-CB84-E1C4-FE7E-B0B934C144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768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BL1">
            <a:extLst>
              <a:ext uri="{FF2B5EF4-FFF2-40B4-BE49-F238E27FC236}">
                <a16:creationId xmlns:a16="http://schemas.microsoft.com/office/drawing/2014/main" id="{66C73087-58D3-4E16-2A27-0BB5EF40A743}"/>
              </a:ext>
            </a:extLst>
          </p:cNvPr>
          <p:cNvGrpSpPr/>
          <p:nvPr/>
        </p:nvGrpSpPr>
        <p:grpSpPr>
          <a:xfrm>
            <a:off x="3101273" y="2852579"/>
            <a:ext cx="731940" cy="1944695"/>
            <a:chOff x="5709313" y="1963737"/>
            <a:chExt cx="731940" cy="1944695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C19FD00-362D-463D-7ABF-9297EF658AC9}"/>
                </a:ext>
              </a:extLst>
            </p:cNvPr>
            <p:cNvSpPr txBox="1"/>
            <p:nvPr/>
          </p:nvSpPr>
          <p:spPr>
            <a:xfrm>
              <a:off x="5764465" y="1963737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1</a:t>
              </a:r>
            </a:p>
          </p:txBody>
        </p:sp>
        <p:grpSp>
          <p:nvGrpSpPr>
            <p:cNvPr id="56" name="BL1">
              <a:extLst>
                <a:ext uri="{FF2B5EF4-FFF2-40B4-BE49-F238E27FC236}">
                  <a16:creationId xmlns:a16="http://schemas.microsoft.com/office/drawing/2014/main" id="{2DBFFDF1-9433-5F99-1FCD-8260DF3541FD}"/>
                </a:ext>
              </a:extLst>
            </p:cNvPr>
            <p:cNvGrpSpPr/>
            <p:nvPr/>
          </p:nvGrpSpPr>
          <p:grpSpPr>
            <a:xfrm>
              <a:off x="5709313" y="2324911"/>
              <a:ext cx="390230" cy="1583521"/>
              <a:chOff x="5709313" y="2324911"/>
              <a:chExt cx="390230" cy="1583521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FB747254-398A-B356-E24F-470AD1E6E2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9543" y="2324911"/>
                <a:ext cx="0" cy="15835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16EA79EE-3BBF-591E-1957-850592A42C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0931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BL2">
            <a:extLst>
              <a:ext uri="{FF2B5EF4-FFF2-40B4-BE49-F238E27FC236}">
                <a16:creationId xmlns:a16="http://schemas.microsoft.com/office/drawing/2014/main" id="{4CAC2635-CD37-4290-F9F0-083290E9140A}"/>
              </a:ext>
            </a:extLst>
          </p:cNvPr>
          <p:cNvGrpSpPr/>
          <p:nvPr/>
        </p:nvGrpSpPr>
        <p:grpSpPr>
          <a:xfrm>
            <a:off x="3872722" y="2852579"/>
            <a:ext cx="711615" cy="1944695"/>
            <a:chOff x="6480762" y="1963737"/>
            <a:chExt cx="711615" cy="194469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AF7D3B8-DC03-667D-9B12-2C1D340629C0}"/>
                </a:ext>
              </a:extLst>
            </p:cNvPr>
            <p:cNvSpPr txBox="1"/>
            <p:nvPr/>
          </p:nvSpPr>
          <p:spPr>
            <a:xfrm>
              <a:off x="6541237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2</a:t>
              </a:r>
            </a:p>
          </p:txBody>
        </p:sp>
        <p:grpSp>
          <p:nvGrpSpPr>
            <p:cNvPr id="61" name="BL2">
              <a:extLst>
                <a:ext uri="{FF2B5EF4-FFF2-40B4-BE49-F238E27FC236}">
                  <a16:creationId xmlns:a16="http://schemas.microsoft.com/office/drawing/2014/main" id="{4D19C38A-F1E7-F45F-4681-6E116BD0E19F}"/>
                </a:ext>
              </a:extLst>
            </p:cNvPr>
            <p:cNvGrpSpPr/>
            <p:nvPr/>
          </p:nvGrpSpPr>
          <p:grpSpPr>
            <a:xfrm>
              <a:off x="6480762" y="2324911"/>
              <a:ext cx="386687" cy="1583521"/>
              <a:chOff x="6480762" y="2324911"/>
              <a:chExt cx="386687" cy="1583521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1DBF8B26-D94A-CCDF-3756-282007E932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67449" y="2324911"/>
                <a:ext cx="0" cy="15835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E5E3657F-326E-D26A-FF53-38C7B24291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076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" name="BL3">
            <a:extLst>
              <a:ext uri="{FF2B5EF4-FFF2-40B4-BE49-F238E27FC236}">
                <a16:creationId xmlns:a16="http://schemas.microsoft.com/office/drawing/2014/main" id="{91C2A058-BCE1-7A61-9A4A-1BDB40016C43}"/>
              </a:ext>
            </a:extLst>
          </p:cNvPr>
          <p:cNvGrpSpPr/>
          <p:nvPr/>
        </p:nvGrpSpPr>
        <p:grpSpPr>
          <a:xfrm>
            <a:off x="4643362" y="2852579"/>
            <a:ext cx="730104" cy="1946871"/>
            <a:chOff x="7251402" y="1963737"/>
            <a:chExt cx="730104" cy="1946871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948F8626-5BF0-D975-4F88-33F890055227}"/>
                </a:ext>
              </a:extLst>
            </p:cNvPr>
            <p:cNvSpPr txBox="1"/>
            <p:nvPr/>
          </p:nvSpPr>
          <p:spPr>
            <a:xfrm>
              <a:off x="7304718" y="1963737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3</a:t>
              </a:r>
            </a:p>
          </p:txBody>
        </p:sp>
        <p:grpSp>
          <p:nvGrpSpPr>
            <p:cNvPr id="131" name="BL3">
              <a:extLst>
                <a:ext uri="{FF2B5EF4-FFF2-40B4-BE49-F238E27FC236}">
                  <a16:creationId xmlns:a16="http://schemas.microsoft.com/office/drawing/2014/main" id="{A23E8580-0DCC-61BA-FBF8-F9C58A0CC46A}"/>
                </a:ext>
              </a:extLst>
            </p:cNvPr>
            <p:cNvGrpSpPr/>
            <p:nvPr/>
          </p:nvGrpSpPr>
          <p:grpSpPr>
            <a:xfrm>
              <a:off x="7251402" y="2324911"/>
              <a:ext cx="391710" cy="1585697"/>
              <a:chOff x="7251402" y="2324911"/>
              <a:chExt cx="391710" cy="1585697"/>
            </a:xfrm>
          </p:grpSpPr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01E6A2B-C148-D5C0-F0F3-03D0004406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3112" y="2324911"/>
                <a:ext cx="0" cy="158569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0B2C5CA3-2500-767E-66A5-C23CE95F9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140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4" name="Cells (WL0)">
            <a:extLst>
              <a:ext uri="{FF2B5EF4-FFF2-40B4-BE49-F238E27FC236}">
                <a16:creationId xmlns:a16="http://schemas.microsoft.com/office/drawing/2014/main" id="{BDBF5265-4689-2CB9-52A5-8F8123213C21}"/>
              </a:ext>
            </a:extLst>
          </p:cNvPr>
          <p:cNvGrpSpPr/>
          <p:nvPr/>
        </p:nvGrpSpPr>
        <p:grpSpPr>
          <a:xfrm>
            <a:off x="2050360" y="3624631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BE09AD82-3E79-17C5-5535-A79A45A67BF8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7B941B8B-114E-A0E0-75E3-6B296FA0655B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0AFD6022-27AA-D62A-CE53-3173005E473E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58550979-1E9A-0716-AD8C-281AEF2DFBB6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 dirty="0"/>
            </a:p>
          </p:txBody>
        </p:sp>
      </p:grpSp>
      <p:sp>
        <p:nvSpPr>
          <p:cNvPr id="139" name="Freeform 138">
            <a:extLst>
              <a:ext uri="{FF2B5EF4-FFF2-40B4-BE49-F238E27FC236}">
                <a16:creationId xmlns:a16="http://schemas.microsoft.com/office/drawing/2014/main" id="{CB8A0E17-9042-1028-A891-722D7EAFD31D}"/>
              </a:ext>
            </a:extLst>
          </p:cNvPr>
          <p:cNvSpPr/>
          <p:nvPr/>
        </p:nvSpPr>
        <p:spPr>
          <a:xfrm>
            <a:off x="4396353" y="4060257"/>
            <a:ext cx="499260" cy="144052"/>
          </a:xfrm>
          <a:custGeom>
            <a:avLst/>
            <a:gdLst>
              <a:gd name="connsiteX0" fmla="*/ 0 w 499260"/>
              <a:gd name="connsiteY0" fmla="*/ 0 h 144052"/>
              <a:gd name="connsiteX1" fmla="*/ 499260 w 499260"/>
              <a:gd name="connsiteY1" fmla="*/ 0 h 144052"/>
              <a:gd name="connsiteX2" fmla="*/ 490620 w 499260"/>
              <a:gd name="connsiteY2" fmla="*/ 15919 h 144052"/>
              <a:gd name="connsiteX3" fmla="*/ 249630 w 499260"/>
              <a:gd name="connsiteY3" fmla="*/ 144052 h 144052"/>
              <a:gd name="connsiteX4" fmla="*/ 8641 w 499260"/>
              <a:gd name="connsiteY4" fmla="*/ 15919 h 1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60" h="144052">
                <a:moveTo>
                  <a:pt x="0" y="0"/>
                </a:moveTo>
                <a:lnTo>
                  <a:pt x="499260" y="0"/>
                </a:lnTo>
                <a:lnTo>
                  <a:pt x="490620" y="15919"/>
                </a:lnTo>
                <a:cubicBezTo>
                  <a:pt x="438393" y="93226"/>
                  <a:pt x="349947" y="144052"/>
                  <a:pt x="249630" y="144052"/>
                </a:cubicBezTo>
                <a:cubicBezTo>
                  <a:pt x="149313" y="144052"/>
                  <a:pt x="60868" y="93226"/>
                  <a:pt x="8641" y="1591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140" name="Freeform 139">
            <a:extLst>
              <a:ext uri="{FF2B5EF4-FFF2-40B4-BE49-F238E27FC236}">
                <a16:creationId xmlns:a16="http://schemas.microsoft.com/office/drawing/2014/main" id="{2738A6B3-19C1-2C64-A73A-E35CDC6F8A04}"/>
              </a:ext>
            </a:extLst>
          </p:cNvPr>
          <p:cNvSpPr/>
          <p:nvPr/>
        </p:nvSpPr>
        <p:spPr>
          <a:xfrm>
            <a:off x="2859153" y="4060257"/>
            <a:ext cx="499260" cy="144052"/>
          </a:xfrm>
          <a:custGeom>
            <a:avLst/>
            <a:gdLst>
              <a:gd name="connsiteX0" fmla="*/ 0 w 499260"/>
              <a:gd name="connsiteY0" fmla="*/ 0 h 144052"/>
              <a:gd name="connsiteX1" fmla="*/ 499260 w 499260"/>
              <a:gd name="connsiteY1" fmla="*/ 0 h 144052"/>
              <a:gd name="connsiteX2" fmla="*/ 490619 w 499260"/>
              <a:gd name="connsiteY2" fmla="*/ 15919 h 144052"/>
              <a:gd name="connsiteX3" fmla="*/ 249630 w 499260"/>
              <a:gd name="connsiteY3" fmla="*/ 144052 h 144052"/>
              <a:gd name="connsiteX4" fmla="*/ 8641 w 499260"/>
              <a:gd name="connsiteY4" fmla="*/ 15919 h 1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60" h="144052">
                <a:moveTo>
                  <a:pt x="0" y="0"/>
                </a:moveTo>
                <a:lnTo>
                  <a:pt x="499260" y="0"/>
                </a:lnTo>
                <a:lnTo>
                  <a:pt x="490619" y="15919"/>
                </a:lnTo>
                <a:cubicBezTo>
                  <a:pt x="438392" y="93226"/>
                  <a:pt x="349947" y="144052"/>
                  <a:pt x="249630" y="144052"/>
                </a:cubicBezTo>
                <a:cubicBezTo>
                  <a:pt x="149313" y="144052"/>
                  <a:pt x="60868" y="93226"/>
                  <a:pt x="8641" y="1591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08FC39BC-7399-442D-E6ED-6B902FCBC0F5}"/>
              </a:ext>
            </a:extLst>
          </p:cNvPr>
          <p:cNvSpPr/>
          <p:nvPr/>
        </p:nvSpPr>
        <p:spPr>
          <a:xfrm>
            <a:off x="2817160" y="3624842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5F82EBCF-A3B3-0814-C443-B33430632759}"/>
              </a:ext>
            </a:extLst>
          </p:cNvPr>
          <p:cNvSpPr/>
          <p:nvPr/>
        </p:nvSpPr>
        <p:spPr>
          <a:xfrm>
            <a:off x="4354360" y="3624842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A701290E-9685-AC45-2EAD-FE50436E6BDD}"/>
              </a:ext>
            </a:extLst>
          </p:cNvPr>
          <p:cNvSpPr/>
          <p:nvPr/>
        </p:nvSpPr>
        <p:spPr>
          <a:xfrm>
            <a:off x="4355360" y="3623641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2AFE6F26-3D4B-6C73-7379-DD7ED825C0FE}"/>
              </a:ext>
            </a:extLst>
          </p:cNvPr>
          <p:cNvSpPr/>
          <p:nvPr/>
        </p:nvSpPr>
        <p:spPr>
          <a:xfrm>
            <a:off x="2818160" y="3623641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A99C041F-AB2B-EE39-F1C8-9BF0FB78D674}"/>
              </a:ext>
            </a:extLst>
          </p:cNvPr>
          <p:cNvSpPr/>
          <p:nvPr/>
        </p:nvSpPr>
        <p:spPr>
          <a:xfrm>
            <a:off x="2817105" y="3623641"/>
            <a:ext cx="581246" cy="58124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418A0B1B-BD30-44A2-F8A9-A429A8053FCA}"/>
              </a:ext>
            </a:extLst>
          </p:cNvPr>
          <p:cNvSpPr/>
          <p:nvPr/>
        </p:nvSpPr>
        <p:spPr>
          <a:xfrm>
            <a:off x="4354305" y="3623641"/>
            <a:ext cx="581246" cy="58124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47" name="Second erase pulse">
            <a:extLst>
              <a:ext uri="{FF2B5EF4-FFF2-40B4-BE49-F238E27FC236}">
                <a16:creationId xmlns:a16="http://schemas.microsoft.com/office/drawing/2014/main" id="{96FCF128-744F-9D87-5917-8FB503FA0C1F}"/>
              </a:ext>
            </a:extLst>
          </p:cNvPr>
          <p:cNvSpPr/>
          <p:nvPr/>
        </p:nvSpPr>
        <p:spPr>
          <a:xfrm>
            <a:off x="3589602" y="5204656"/>
            <a:ext cx="684000" cy="720000"/>
          </a:xfrm>
          <a:prstGeom prst="rect">
            <a:avLst/>
          </a:prstGeom>
          <a:solidFill>
            <a:srgbClr val="298C8C"/>
          </a:solidFill>
          <a:ln w="254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51" name="Rounded Rectangle 150">
            <a:extLst>
              <a:ext uri="{FF2B5EF4-FFF2-40B4-BE49-F238E27FC236}">
                <a16:creationId xmlns:a16="http://schemas.microsoft.com/office/drawing/2014/main" id="{8BF863BA-2167-BD02-8D6C-D2E866E70EA7}"/>
              </a:ext>
            </a:extLst>
          </p:cNvPr>
          <p:cNvSpPr/>
          <p:nvPr/>
        </p:nvSpPr>
        <p:spPr>
          <a:xfrm>
            <a:off x="1750002" y="3343456"/>
            <a:ext cx="3680713" cy="1325558"/>
          </a:xfrm>
          <a:prstGeom prst="roundRect">
            <a:avLst/>
          </a:prstGeom>
          <a:ln w="50800">
            <a:solidFill>
              <a:srgbClr val="298C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cxnSp>
        <p:nvCxnSpPr>
          <p:cNvPr id="152" name="Elbow Connector 151">
            <a:extLst>
              <a:ext uri="{FF2B5EF4-FFF2-40B4-BE49-F238E27FC236}">
                <a16:creationId xmlns:a16="http://schemas.microsoft.com/office/drawing/2014/main" id="{4228C07B-6611-E22A-5BE1-90BD0975926A}"/>
              </a:ext>
            </a:extLst>
          </p:cNvPr>
          <p:cNvCxnSpPr>
            <a:cxnSpLocks/>
            <a:stCxn id="23" idx="0"/>
            <a:endCxn id="147" idx="0"/>
          </p:cNvCxnSpPr>
          <p:nvPr/>
        </p:nvCxnSpPr>
        <p:spPr>
          <a:xfrm rot="5400000" flipH="1" flipV="1">
            <a:off x="3344548" y="5033693"/>
            <a:ext cx="416091" cy="758018"/>
          </a:xfrm>
          <a:prstGeom prst="bentConnector3">
            <a:avLst>
              <a:gd name="adj1" fmla="val 154940"/>
            </a:avLst>
          </a:prstGeom>
          <a:ln w="25400">
            <a:solidFill>
              <a:srgbClr val="F1A226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8522252F-19D8-9370-269F-2B105A02E4B1}"/>
              </a:ext>
            </a:extLst>
          </p:cNvPr>
          <p:cNvGrpSpPr/>
          <p:nvPr/>
        </p:nvGrpSpPr>
        <p:grpSpPr>
          <a:xfrm>
            <a:off x="6299927" y="4663897"/>
            <a:ext cx="5152287" cy="1724115"/>
            <a:chOff x="738168" y="4727484"/>
            <a:chExt cx="5152287" cy="172411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1306A29-FC4A-6B05-76AA-E9EED2E7D693}"/>
                </a:ext>
              </a:extLst>
            </p:cNvPr>
            <p:cNvCxnSpPr>
              <a:cxnSpLocks/>
            </p:cNvCxnSpPr>
            <p:nvPr/>
          </p:nvCxnSpPr>
          <p:spPr>
            <a:xfrm>
              <a:off x="1195625" y="4727484"/>
              <a:ext cx="0" cy="1269687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5F8870D-E6BD-F125-660A-66827A073413}"/>
                </a:ext>
              </a:extLst>
            </p:cNvPr>
            <p:cNvSpPr/>
            <p:nvPr/>
          </p:nvSpPr>
          <p:spPr>
            <a:xfrm>
              <a:off x="1659649" y="5630028"/>
              <a:ext cx="1260000" cy="360000"/>
            </a:xfrm>
            <a:prstGeom prst="rect">
              <a:avLst/>
            </a:prstGeom>
            <a:solidFill>
              <a:srgbClr val="298C8C"/>
            </a:solidFill>
            <a:ln w="25400">
              <a:solidFill>
                <a:srgbClr val="00000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92D50FD-D383-2152-EC2D-AB2ED3465858}"/>
                </a:ext>
              </a:extLst>
            </p:cNvPr>
            <p:cNvSpPr/>
            <p:nvPr/>
          </p:nvSpPr>
          <p:spPr>
            <a:xfrm>
              <a:off x="3184599" y="5684334"/>
              <a:ext cx="308848" cy="305699"/>
            </a:xfrm>
            <a:prstGeom prst="rect">
              <a:avLst/>
            </a:prstGeom>
            <a:solidFill>
              <a:srgbClr val="F1A226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604334A-B50F-0FF7-F87D-32689D947E33}"/>
                </a:ext>
              </a:extLst>
            </p:cNvPr>
            <p:cNvSpPr txBox="1"/>
            <p:nvPr/>
          </p:nvSpPr>
          <p:spPr>
            <a:xfrm rot="16200000">
              <a:off x="391856" y="5131495"/>
              <a:ext cx="1154290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Voltage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04931BC-C68F-3304-66CD-ACBB0E6A41A3}"/>
                </a:ext>
              </a:extLst>
            </p:cNvPr>
            <p:cNvSpPr txBox="1"/>
            <p:nvPr/>
          </p:nvSpPr>
          <p:spPr>
            <a:xfrm>
              <a:off x="5014445" y="5989934"/>
              <a:ext cx="859531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Time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0400B9E-FE59-CA28-D324-DBC579543C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5625" y="5990028"/>
              <a:ext cx="469483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59E69D2-948F-CBA6-820E-DA9DE7838B4A}"/>
              </a:ext>
            </a:extLst>
          </p:cNvPr>
          <p:cNvSpPr/>
          <p:nvPr/>
        </p:nvSpPr>
        <p:spPr>
          <a:xfrm>
            <a:off x="7478526" y="3341931"/>
            <a:ext cx="3680713" cy="1325558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07E100-8A0A-9BB4-C6CA-FD485EFF6853}"/>
              </a:ext>
            </a:extLst>
          </p:cNvPr>
          <p:cNvSpPr/>
          <p:nvPr/>
        </p:nvSpPr>
        <p:spPr>
          <a:xfrm>
            <a:off x="7505790" y="3623641"/>
            <a:ext cx="3628800" cy="46473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pSp>
        <p:nvGrpSpPr>
          <p:cNvPr id="16" name="WL0">
            <a:extLst>
              <a:ext uri="{FF2B5EF4-FFF2-40B4-BE49-F238E27FC236}">
                <a16:creationId xmlns:a16="http://schemas.microsoft.com/office/drawing/2014/main" id="{C895C5BA-F68D-FDF9-29D7-8F2A8DF35EC7}"/>
              </a:ext>
            </a:extLst>
          </p:cNvPr>
          <p:cNvGrpSpPr/>
          <p:nvPr/>
        </p:nvGrpSpPr>
        <p:grpSpPr>
          <a:xfrm>
            <a:off x="6343375" y="3729765"/>
            <a:ext cx="5106983" cy="461665"/>
            <a:chOff x="3224217" y="3244334"/>
            <a:chExt cx="5106983" cy="46166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A54C476-90CC-DDE5-B7A8-1AFCD2A9BDF1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3429000"/>
              <a:ext cx="43252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E00760A-488D-3ED1-6416-7DC419BB7CD2}"/>
                </a:ext>
              </a:extLst>
            </p:cNvPr>
            <p:cNvSpPr txBox="1"/>
            <p:nvPr/>
          </p:nvSpPr>
          <p:spPr>
            <a:xfrm>
              <a:off x="3224217" y="3244334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latin typeface="Cambria" panose="02040503050406030204" pitchFamily="18" charset="0"/>
                </a:rPr>
                <a:t>WL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66C37DA-41CE-2136-6DB7-B07B36C6D1F1}"/>
              </a:ext>
            </a:extLst>
          </p:cNvPr>
          <p:cNvCxnSpPr>
            <a:cxnSpLocks/>
          </p:cNvCxnSpPr>
          <p:nvPr/>
        </p:nvCxnSpPr>
        <p:spPr>
          <a:xfrm>
            <a:off x="8066841" y="3445775"/>
            <a:ext cx="0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A27A5FA-656F-277B-6A4C-1A26700BA217}"/>
              </a:ext>
            </a:extLst>
          </p:cNvPr>
          <p:cNvCxnSpPr>
            <a:cxnSpLocks/>
          </p:cNvCxnSpPr>
          <p:nvPr/>
        </p:nvCxnSpPr>
        <p:spPr>
          <a:xfrm>
            <a:off x="9602654" y="3445775"/>
            <a:ext cx="0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90C3CAA-8AE1-EAA5-7BD7-836D6B161943}"/>
              </a:ext>
            </a:extLst>
          </p:cNvPr>
          <p:cNvCxnSpPr>
            <a:cxnSpLocks/>
          </p:cNvCxnSpPr>
          <p:nvPr/>
        </p:nvCxnSpPr>
        <p:spPr>
          <a:xfrm flipH="1">
            <a:off x="8828471" y="3445775"/>
            <a:ext cx="6277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172FC4D-59A5-40E2-6251-D7D94C0C30B3}"/>
              </a:ext>
            </a:extLst>
          </p:cNvPr>
          <p:cNvCxnSpPr>
            <a:cxnSpLocks/>
          </p:cNvCxnSpPr>
          <p:nvPr/>
        </p:nvCxnSpPr>
        <p:spPr>
          <a:xfrm>
            <a:off x="10370560" y="3445775"/>
            <a:ext cx="0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BL0">
            <a:extLst>
              <a:ext uri="{FF2B5EF4-FFF2-40B4-BE49-F238E27FC236}">
                <a16:creationId xmlns:a16="http://schemas.microsoft.com/office/drawing/2014/main" id="{BAD152E7-EB0D-67D2-C6EA-05D13276424B}"/>
              </a:ext>
            </a:extLst>
          </p:cNvPr>
          <p:cNvGrpSpPr/>
          <p:nvPr/>
        </p:nvGrpSpPr>
        <p:grpSpPr>
          <a:xfrm>
            <a:off x="8066841" y="2852579"/>
            <a:ext cx="710220" cy="1944695"/>
            <a:chOff x="4947683" y="1963737"/>
            <a:chExt cx="710220" cy="194469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CD49CB9-FF52-F9B1-ABAB-A979D68BD055}"/>
                </a:ext>
              </a:extLst>
            </p:cNvPr>
            <p:cNvSpPr txBox="1"/>
            <p:nvPr/>
          </p:nvSpPr>
          <p:spPr>
            <a:xfrm>
              <a:off x="5006763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  <p:grpSp>
          <p:nvGrpSpPr>
            <p:cNvPr id="39" name="BL0">
              <a:extLst>
                <a:ext uri="{FF2B5EF4-FFF2-40B4-BE49-F238E27FC236}">
                  <a16:creationId xmlns:a16="http://schemas.microsoft.com/office/drawing/2014/main" id="{3C762DB3-43CF-2DDF-57BE-961626BCFBE8}"/>
                </a:ext>
              </a:extLst>
            </p:cNvPr>
            <p:cNvGrpSpPr/>
            <p:nvPr/>
          </p:nvGrpSpPr>
          <p:grpSpPr>
            <a:xfrm>
              <a:off x="4947683" y="2324911"/>
              <a:ext cx="386687" cy="1583521"/>
              <a:chOff x="4947683" y="2324911"/>
              <a:chExt cx="386687" cy="1583521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5C93F1D5-4B98-6E77-41C7-920437E72D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4370" y="2324911"/>
                <a:ext cx="0" cy="15835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FB17537-9623-8CAE-D893-219FA24F84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768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BL1">
            <a:extLst>
              <a:ext uri="{FF2B5EF4-FFF2-40B4-BE49-F238E27FC236}">
                <a16:creationId xmlns:a16="http://schemas.microsoft.com/office/drawing/2014/main" id="{28E85C8C-FAF4-A8E1-4D5F-3614DDBDFAB1}"/>
              </a:ext>
            </a:extLst>
          </p:cNvPr>
          <p:cNvGrpSpPr/>
          <p:nvPr/>
        </p:nvGrpSpPr>
        <p:grpSpPr>
          <a:xfrm>
            <a:off x="8828471" y="2852579"/>
            <a:ext cx="731940" cy="1944695"/>
            <a:chOff x="5709313" y="1963737"/>
            <a:chExt cx="731940" cy="194469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CE54E1A-FCED-4FC2-4BA4-5F43DF985A69}"/>
                </a:ext>
              </a:extLst>
            </p:cNvPr>
            <p:cNvSpPr txBox="1"/>
            <p:nvPr/>
          </p:nvSpPr>
          <p:spPr>
            <a:xfrm>
              <a:off x="5764465" y="1963737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1</a:t>
              </a:r>
            </a:p>
          </p:txBody>
        </p:sp>
        <p:grpSp>
          <p:nvGrpSpPr>
            <p:cNvPr id="44" name="BL1">
              <a:extLst>
                <a:ext uri="{FF2B5EF4-FFF2-40B4-BE49-F238E27FC236}">
                  <a16:creationId xmlns:a16="http://schemas.microsoft.com/office/drawing/2014/main" id="{C4C532AD-7903-566B-3F75-2617C30AAEEB}"/>
                </a:ext>
              </a:extLst>
            </p:cNvPr>
            <p:cNvGrpSpPr/>
            <p:nvPr/>
          </p:nvGrpSpPr>
          <p:grpSpPr>
            <a:xfrm>
              <a:off x="5709313" y="2324911"/>
              <a:ext cx="390230" cy="1583521"/>
              <a:chOff x="5709313" y="2324911"/>
              <a:chExt cx="390230" cy="1583521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80229A34-5D48-5860-2872-2C74521C53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9543" y="2324911"/>
                <a:ext cx="0" cy="15835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9CE10F6-F66A-0381-115F-66C53A0EE7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0931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BL2">
            <a:extLst>
              <a:ext uri="{FF2B5EF4-FFF2-40B4-BE49-F238E27FC236}">
                <a16:creationId xmlns:a16="http://schemas.microsoft.com/office/drawing/2014/main" id="{60CFE040-911A-13CF-A632-95BC02CBBC64}"/>
              </a:ext>
            </a:extLst>
          </p:cNvPr>
          <p:cNvGrpSpPr/>
          <p:nvPr/>
        </p:nvGrpSpPr>
        <p:grpSpPr>
          <a:xfrm>
            <a:off x="9599920" y="2852579"/>
            <a:ext cx="711615" cy="1944695"/>
            <a:chOff x="6480762" y="1963737"/>
            <a:chExt cx="711615" cy="194469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8EC54D9-3E32-C249-53AC-11B5D4BCB421}"/>
                </a:ext>
              </a:extLst>
            </p:cNvPr>
            <p:cNvSpPr txBox="1"/>
            <p:nvPr/>
          </p:nvSpPr>
          <p:spPr>
            <a:xfrm>
              <a:off x="6541237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2</a:t>
              </a:r>
            </a:p>
          </p:txBody>
        </p:sp>
        <p:grpSp>
          <p:nvGrpSpPr>
            <p:cNvPr id="62" name="BL2">
              <a:extLst>
                <a:ext uri="{FF2B5EF4-FFF2-40B4-BE49-F238E27FC236}">
                  <a16:creationId xmlns:a16="http://schemas.microsoft.com/office/drawing/2014/main" id="{394F5B41-C857-36DC-5F39-541826C22433}"/>
                </a:ext>
              </a:extLst>
            </p:cNvPr>
            <p:cNvGrpSpPr/>
            <p:nvPr/>
          </p:nvGrpSpPr>
          <p:grpSpPr>
            <a:xfrm>
              <a:off x="6480762" y="2324911"/>
              <a:ext cx="386687" cy="1583521"/>
              <a:chOff x="6480762" y="2324911"/>
              <a:chExt cx="386687" cy="1583521"/>
            </a:xfrm>
          </p:grpSpPr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EDC8D56E-868A-6D41-0665-15CDA08498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67449" y="2324911"/>
                <a:ext cx="0" cy="15835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75FEFE1E-DDB1-61B1-AAEE-D9D44FB3C6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076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2" name="BL3">
            <a:extLst>
              <a:ext uri="{FF2B5EF4-FFF2-40B4-BE49-F238E27FC236}">
                <a16:creationId xmlns:a16="http://schemas.microsoft.com/office/drawing/2014/main" id="{A6FA9F18-B372-B72E-5CFD-3F373B28C2BD}"/>
              </a:ext>
            </a:extLst>
          </p:cNvPr>
          <p:cNvGrpSpPr/>
          <p:nvPr/>
        </p:nvGrpSpPr>
        <p:grpSpPr>
          <a:xfrm>
            <a:off x="10370560" y="2852579"/>
            <a:ext cx="730104" cy="1946871"/>
            <a:chOff x="7251402" y="1963737"/>
            <a:chExt cx="730104" cy="1946871"/>
          </a:xfrm>
        </p:grpSpPr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E83ACAE4-232A-0F86-4C37-2EDB72BEB076}"/>
                </a:ext>
              </a:extLst>
            </p:cNvPr>
            <p:cNvSpPr txBox="1"/>
            <p:nvPr/>
          </p:nvSpPr>
          <p:spPr>
            <a:xfrm>
              <a:off x="7304718" y="1963737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3</a:t>
              </a:r>
            </a:p>
          </p:txBody>
        </p:sp>
        <p:grpSp>
          <p:nvGrpSpPr>
            <p:cNvPr id="169" name="BL3">
              <a:extLst>
                <a:ext uri="{FF2B5EF4-FFF2-40B4-BE49-F238E27FC236}">
                  <a16:creationId xmlns:a16="http://schemas.microsoft.com/office/drawing/2014/main" id="{FC4E597A-EBBE-1D7D-9549-58E573BC9AED}"/>
                </a:ext>
              </a:extLst>
            </p:cNvPr>
            <p:cNvGrpSpPr/>
            <p:nvPr/>
          </p:nvGrpSpPr>
          <p:grpSpPr>
            <a:xfrm>
              <a:off x="7251402" y="2324911"/>
              <a:ext cx="391710" cy="1585697"/>
              <a:chOff x="7251402" y="2324911"/>
              <a:chExt cx="391710" cy="1585697"/>
            </a:xfrm>
          </p:grpSpPr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3498B967-2474-50B5-4659-E177BEA964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3112" y="2324911"/>
                <a:ext cx="0" cy="158569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68A692A-1A27-F2F9-CA61-98BBD91912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140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2" name="Cells (WL0)">
            <a:extLst>
              <a:ext uri="{FF2B5EF4-FFF2-40B4-BE49-F238E27FC236}">
                <a16:creationId xmlns:a16="http://schemas.microsoft.com/office/drawing/2014/main" id="{5A206ABD-F108-FC4E-B7A1-9F5E64CB499F}"/>
              </a:ext>
            </a:extLst>
          </p:cNvPr>
          <p:cNvGrpSpPr/>
          <p:nvPr/>
        </p:nvGrpSpPr>
        <p:grpSpPr>
          <a:xfrm>
            <a:off x="7777558" y="3624631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BB479912-331C-32E5-E2B9-642256AE4B1E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AECE9DA9-09DE-1B2C-8DC5-6031B0B14ED1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BF4B3E08-6151-3A47-8E33-661F7088444C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94614486-3F4A-A00C-A3D0-A1FF5C9E83EC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 dirty="0"/>
            </a:p>
          </p:txBody>
        </p:sp>
      </p:grpSp>
      <p:sp>
        <p:nvSpPr>
          <p:cNvPr id="177" name="Freeform 176">
            <a:extLst>
              <a:ext uri="{FF2B5EF4-FFF2-40B4-BE49-F238E27FC236}">
                <a16:creationId xmlns:a16="http://schemas.microsoft.com/office/drawing/2014/main" id="{8A62DE28-CAF0-EC25-F380-1E7B8178F342}"/>
              </a:ext>
            </a:extLst>
          </p:cNvPr>
          <p:cNvSpPr/>
          <p:nvPr/>
        </p:nvSpPr>
        <p:spPr>
          <a:xfrm>
            <a:off x="10123551" y="4060257"/>
            <a:ext cx="499260" cy="144052"/>
          </a:xfrm>
          <a:custGeom>
            <a:avLst/>
            <a:gdLst>
              <a:gd name="connsiteX0" fmla="*/ 0 w 499260"/>
              <a:gd name="connsiteY0" fmla="*/ 0 h 144052"/>
              <a:gd name="connsiteX1" fmla="*/ 499260 w 499260"/>
              <a:gd name="connsiteY1" fmla="*/ 0 h 144052"/>
              <a:gd name="connsiteX2" fmla="*/ 490620 w 499260"/>
              <a:gd name="connsiteY2" fmla="*/ 15919 h 144052"/>
              <a:gd name="connsiteX3" fmla="*/ 249630 w 499260"/>
              <a:gd name="connsiteY3" fmla="*/ 144052 h 144052"/>
              <a:gd name="connsiteX4" fmla="*/ 8641 w 499260"/>
              <a:gd name="connsiteY4" fmla="*/ 15919 h 1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60" h="144052">
                <a:moveTo>
                  <a:pt x="0" y="0"/>
                </a:moveTo>
                <a:lnTo>
                  <a:pt x="499260" y="0"/>
                </a:lnTo>
                <a:lnTo>
                  <a:pt x="490620" y="15919"/>
                </a:lnTo>
                <a:cubicBezTo>
                  <a:pt x="438393" y="93226"/>
                  <a:pt x="349947" y="144052"/>
                  <a:pt x="249630" y="144052"/>
                </a:cubicBezTo>
                <a:cubicBezTo>
                  <a:pt x="149313" y="144052"/>
                  <a:pt x="60868" y="93226"/>
                  <a:pt x="8641" y="1591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180" name="Freeform 179">
            <a:extLst>
              <a:ext uri="{FF2B5EF4-FFF2-40B4-BE49-F238E27FC236}">
                <a16:creationId xmlns:a16="http://schemas.microsoft.com/office/drawing/2014/main" id="{EC6B21D3-2EFB-029E-911C-6A3F24B5A436}"/>
              </a:ext>
            </a:extLst>
          </p:cNvPr>
          <p:cNvSpPr/>
          <p:nvPr/>
        </p:nvSpPr>
        <p:spPr>
          <a:xfrm>
            <a:off x="8586351" y="4060257"/>
            <a:ext cx="499260" cy="144052"/>
          </a:xfrm>
          <a:custGeom>
            <a:avLst/>
            <a:gdLst>
              <a:gd name="connsiteX0" fmla="*/ 0 w 499260"/>
              <a:gd name="connsiteY0" fmla="*/ 0 h 144052"/>
              <a:gd name="connsiteX1" fmla="*/ 499260 w 499260"/>
              <a:gd name="connsiteY1" fmla="*/ 0 h 144052"/>
              <a:gd name="connsiteX2" fmla="*/ 490619 w 499260"/>
              <a:gd name="connsiteY2" fmla="*/ 15919 h 144052"/>
              <a:gd name="connsiteX3" fmla="*/ 249630 w 499260"/>
              <a:gd name="connsiteY3" fmla="*/ 144052 h 144052"/>
              <a:gd name="connsiteX4" fmla="*/ 8641 w 499260"/>
              <a:gd name="connsiteY4" fmla="*/ 15919 h 1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60" h="144052">
                <a:moveTo>
                  <a:pt x="0" y="0"/>
                </a:moveTo>
                <a:lnTo>
                  <a:pt x="499260" y="0"/>
                </a:lnTo>
                <a:lnTo>
                  <a:pt x="490619" y="15919"/>
                </a:lnTo>
                <a:cubicBezTo>
                  <a:pt x="438392" y="93226"/>
                  <a:pt x="349947" y="144052"/>
                  <a:pt x="249630" y="144052"/>
                </a:cubicBezTo>
                <a:cubicBezTo>
                  <a:pt x="149313" y="144052"/>
                  <a:pt x="60868" y="93226"/>
                  <a:pt x="8641" y="1591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3D54FCEC-5601-8329-9269-ECF85728402B}"/>
              </a:ext>
            </a:extLst>
          </p:cNvPr>
          <p:cNvSpPr/>
          <p:nvPr/>
        </p:nvSpPr>
        <p:spPr>
          <a:xfrm>
            <a:off x="8544358" y="3624842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A28362A0-251F-73B6-32C6-703FBE911CF8}"/>
              </a:ext>
            </a:extLst>
          </p:cNvPr>
          <p:cNvSpPr/>
          <p:nvPr/>
        </p:nvSpPr>
        <p:spPr>
          <a:xfrm>
            <a:off x="10081558" y="3624842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BD145351-95C8-474E-B9AC-F383D2EE16E4}"/>
              </a:ext>
            </a:extLst>
          </p:cNvPr>
          <p:cNvSpPr/>
          <p:nvPr/>
        </p:nvSpPr>
        <p:spPr>
          <a:xfrm>
            <a:off x="8545358" y="3623641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89" name="Second erase pulse">
            <a:extLst>
              <a:ext uri="{FF2B5EF4-FFF2-40B4-BE49-F238E27FC236}">
                <a16:creationId xmlns:a16="http://schemas.microsoft.com/office/drawing/2014/main" id="{26061C77-13EB-134E-35E6-5D5735D8CA09}"/>
              </a:ext>
            </a:extLst>
          </p:cNvPr>
          <p:cNvSpPr/>
          <p:nvPr/>
        </p:nvSpPr>
        <p:spPr>
          <a:xfrm>
            <a:off x="9316800" y="5204656"/>
            <a:ext cx="360000" cy="720000"/>
          </a:xfrm>
          <a:prstGeom prst="rect">
            <a:avLst/>
          </a:prstGeom>
          <a:solidFill>
            <a:srgbClr val="298C8C"/>
          </a:solidFill>
          <a:ln w="254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94" name="Second erase pulse">
            <a:extLst>
              <a:ext uri="{FF2B5EF4-FFF2-40B4-BE49-F238E27FC236}">
                <a16:creationId xmlns:a16="http://schemas.microsoft.com/office/drawing/2014/main" id="{7DE97E8B-CB4B-57CD-AC5E-9F4A96562B95}"/>
              </a:ext>
            </a:extLst>
          </p:cNvPr>
          <p:cNvSpPr/>
          <p:nvPr/>
        </p:nvSpPr>
        <p:spPr>
          <a:xfrm>
            <a:off x="9316800" y="5204656"/>
            <a:ext cx="720000" cy="720000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95" name="Rounded Rectangle 194">
            <a:extLst>
              <a:ext uri="{FF2B5EF4-FFF2-40B4-BE49-F238E27FC236}">
                <a16:creationId xmlns:a16="http://schemas.microsoft.com/office/drawing/2014/main" id="{ACC8F674-60DC-F993-788A-1B66ADE0F3DE}"/>
              </a:ext>
            </a:extLst>
          </p:cNvPr>
          <p:cNvSpPr/>
          <p:nvPr/>
        </p:nvSpPr>
        <p:spPr>
          <a:xfrm>
            <a:off x="7477200" y="3343456"/>
            <a:ext cx="3680713" cy="1325558"/>
          </a:xfrm>
          <a:prstGeom prst="roundRect">
            <a:avLst/>
          </a:prstGeom>
          <a:ln w="50800">
            <a:solidFill>
              <a:srgbClr val="298C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05A457B0-286D-F447-A574-8F9D82B01C0F}"/>
              </a:ext>
            </a:extLst>
          </p:cNvPr>
          <p:cNvCxnSpPr>
            <a:stCxn id="194" idx="3"/>
            <a:endCxn id="189" idx="3"/>
          </p:cNvCxnSpPr>
          <p:nvPr/>
        </p:nvCxnSpPr>
        <p:spPr>
          <a:xfrm flipH="1">
            <a:off x="9676800" y="5564656"/>
            <a:ext cx="360000" cy="0"/>
          </a:xfrm>
          <a:prstGeom prst="straightConnector1">
            <a:avLst/>
          </a:prstGeom>
          <a:ln w="50800">
            <a:solidFill>
              <a:srgbClr val="6F47E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4E009F0B-BE59-FA6D-0615-A8309115A33D}"/>
              </a:ext>
            </a:extLst>
          </p:cNvPr>
          <p:cNvSpPr txBox="1"/>
          <p:nvPr/>
        </p:nvSpPr>
        <p:spPr>
          <a:xfrm>
            <a:off x="8277480" y="5931672"/>
            <a:ext cx="23333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Further reduced</a:t>
            </a:r>
          </a:p>
        </p:txBody>
      </p:sp>
      <p:sp>
        <p:nvSpPr>
          <p:cNvPr id="204" name="Rounded Rectangle 203">
            <a:extLst>
              <a:ext uri="{FF2B5EF4-FFF2-40B4-BE49-F238E27FC236}">
                <a16:creationId xmlns:a16="http://schemas.microsoft.com/office/drawing/2014/main" id="{E4FD9877-795B-1C2B-D11D-F3FC01AE21E1}"/>
              </a:ext>
            </a:extLst>
          </p:cNvPr>
          <p:cNvSpPr/>
          <p:nvPr/>
        </p:nvSpPr>
        <p:spPr>
          <a:xfrm>
            <a:off x="9939358" y="3519539"/>
            <a:ext cx="853247" cy="796329"/>
          </a:xfrm>
          <a:prstGeom prst="roundRect">
            <a:avLst/>
          </a:prstGeom>
          <a:ln w="50800">
            <a:solidFill>
              <a:srgbClr val="6F47E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48F46595-585B-4964-AB01-A6B59C10C320}"/>
              </a:ext>
            </a:extLst>
          </p:cNvPr>
          <p:cNvSpPr txBox="1"/>
          <p:nvPr/>
        </p:nvSpPr>
        <p:spPr>
          <a:xfrm>
            <a:off x="9740296" y="4683920"/>
            <a:ext cx="125136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Fail-bits</a:t>
            </a:r>
          </a:p>
        </p:txBody>
      </p:sp>
      <p:cxnSp>
        <p:nvCxnSpPr>
          <p:cNvPr id="206" name="Elbow Connector 205">
            <a:extLst>
              <a:ext uri="{FF2B5EF4-FFF2-40B4-BE49-F238E27FC236}">
                <a16:creationId xmlns:a16="http://schemas.microsoft.com/office/drawing/2014/main" id="{5C1780F7-2053-6067-9E9F-48A811709A7B}"/>
              </a:ext>
            </a:extLst>
          </p:cNvPr>
          <p:cNvCxnSpPr>
            <a:cxnSpLocks/>
            <a:stCxn id="9" idx="0"/>
            <a:endCxn id="189" idx="0"/>
          </p:cNvCxnSpPr>
          <p:nvPr/>
        </p:nvCxnSpPr>
        <p:spPr>
          <a:xfrm rot="5400000" flipH="1" flipV="1">
            <a:off x="8990746" y="5114693"/>
            <a:ext cx="416091" cy="596018"/>
          </a:xfrm>
          <a:prstGeom prst="bentConnector3">
            <a:avLst>
              <a:gd name="adj1" fmla="val 154940"/>
            </a:avLst>
          </a:prstGeom>
          <a:ln w="25400">
            <a:solidFill>
              <a:srgbClr val="F1A226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3" name="자유형 152">
            <a:extLst>
              <a:ext uri="{FF2B5EF4-FFF2-40B4-BE49-F238E27FC236}">
                <a16:creationId xmlns:a16="http://schemas.microsoft.com/office/drawing/2014/main" id="{A0B32BBD-912D-7545-9C28-46A97F563C99}"/>
              </a:ext>
            </a:extLst>
          </p:cNvPr>
          <p:cNvSpPr/>
          <p:nvPr/>
        </p:nvSpPr>
        <p:spPr>
          <a:xfrm>
            <a:off x="10171665" y="4109644"/>
            <a:ext cx="405597" cy="84032"/>
          </a:xfrm>
          <a:custGeom>
            <a:avLst/>
            <a:gdLst>
              <a:gd name="connsiteX0" fmla="*/ 0 w 405597"/>
              <a:gd name="connsiteY0" fmla="*/ 0 h 84032"/>
              <a:gd name="connsiteX1" fmla="*/ 405597 w 405597"/>
              <a:gd name="connsiteY1" fmla="*/ 0 h 84032"/>
              <a:gd name="connsiteX2" fmla="*/ 398207 w 405597"/>
              <a:gd name="connsiteY2" fmla="*/ 8534 h 84032"/>
              <a:gd name="connsiteX3" fmla="*/ 202798 w 405597"/>
              <a:gd name="connsiteY3" fmla="*/ 84032 h 84032"/>
              <a:gd name="connsiteX4" fmla="*/ 7390 w 405597"/>
              <a:gd name="connsiteY4" fmla="*/ 8534 h 8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597" h="84032">
                <a:moveTo>
                  <a:pt x="0" y="0"/>
                </a:moveTo>
                <a:lnTo>
                  <a:pt x="405597" y="0"/>
                </a:lnTo>
                <a:lnTo>
                  <a:pt x="398207" y="8534"/>
                </a:lnTo>
                <a:cubicBezTo>
                  <a:pt x="346596" y="55443"/>
                  <a:pt x="278036" y="84032"/>
                  <a:pt x="202798" y="84032"/>
                </a:cubicBezTo>
                <a:cubicBezTo>
                  <a:pt x="127560" y="84032"/>
                  <a:pt x="59001" y="55443"/>
                  <a:pt x="7390" y="8534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4C113A51-BCD9-BA1D-A8E1-510C5485A6C0}"/>
              </a:ext>
            </a:extLst>
          </p:cNvPr>
          <p:cNvSpPr/>
          <p:nvPr/>
        </p:nvSpPr>
        <p:spPr>
          <a:xfrm>
            <a:off x="10082558" y="3623641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49" name="First EP step">
            <a:extLst>
              <a:ext uri="{FF2B5EF4-FFF2-40B4-BE49-F238E27FC236}">
                <a16:creationId xmlns:a16="http://schemas.microsoft.com/office/drawing/2014/main" id="{DA4B9D85-6E6E-97C8-4010-CE7169FCCC5C}"/>
              </a:ext>
            </a:extLst>
          </p:cNvPr>
          <p:cNvSpPr/>
          <p:nvPr/>
        </p:nvSpPr>
        <p:spPr>
          <a:xfrm>
            <a:off x="3589200" y="5205600"/>
            <a:ext cx="1260000" cy="72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150" name="Straight Arrow Connector 149">
            <a:extLst>
              <a:ext uri="{FF2B5EF4-FFF2-40B4-BE49-F238E27FC236}">
                <a16:creationId xmlns:a16="http://schemas.microsoft.com/office/drawing/2014/main" id="{266F682B-F0F0-53EC-2045-DA12155743E1}"/>
              </a:ext>
            </a:extLst>
          </p:cNvPr>
          <p:cNvCxnSpPr>
            <a:cxnSpLocks/>
            <a:stCxn id="154" idx="3"/>
          </p:cNvCxnSpPr>
          <p:nvPr/>
        </p:nvCxnSpPr>
        <p:spPr>
          <a:xfrm flipH="1">
            <a:off x="10036800" y="5565600"/>
            <a:ext cx="540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4" name="First EP step">
            <a:extLst>
              <a:ext uri="{FF2B5EF4-FFF2-40B4-BE49-F238E27FC236}">
                <a16:creationId xmlns:a16="http://schemas.microsoft.com/office/drawing/2014/main" id="{689E7E38-5EB0-F946-B715-7BC0CA54EBD8}"/>
              </a:ext>
            </a:extLst>
          </p:cNvPr>
          <p:cNvSpPr/>
          <p:nvPr/>
        </p:nvSpPr>
        <p:spPr>
          <a:xfrm>
            <a:off x="9316800" y="5205600"/>
            <a:ext cx="1260000" cy="72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37E6208D-6A5B-0893-7557-F086B95A0436}"/>
              </a:ext>
            </a:extLst>
          </p:cNvPr>
          <p:cNvCxnSpPr>
            <a:cxnSpLocks/>
            <a:stCxn id="149" idx="3"/>
            <a:endCxn id="147" idx="3"/>
          </p:cNvCxnSpPr>
          <p:nvPr/>
        </p:nvCxnSpPr>
        <p:spPr>
          <a:xfrm flipH="1" flipV="1">
            <a:off x="4273602" y="5564656"/>
            <a:ext cx="575598" cy="9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407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" dur="2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" grpId="0" animBg="1"/>
      <p:bldP spid="180" grpId="0" animBg="1"/>
      <p:bldP spid="189" grpId="0" animBg="1"/>
      <p:bldP spid="198" grpId="0"/>
      <p:bldP spid="204" grpId="0" animBg="1"/>
      <p:bldP spid="205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3BC6C-DFC3-88FF-33C8-2AD24B352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Optimization: Aggressive tEP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1BB62C-7FA3-C7FD-0698-2D17FC1780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R" dirty="0"/>
              <a:t>Allows 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incomplete erasure </a:t>
            </a:r>
            <a:r>
              <a:rPr lang="en-KR" dirty="0">
                <a:latin typeface="Aptos" panose="020B0004020202020204" pitchFamily="34" charset="0"/>
              </a:rPr>
              <a:t>to 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further reduce </a:t>
            </a:r>
            <a:r>
              <a:rPr lang="en-KR" dirty="0">
                <a:latin typeface="Aptos" panose="020B0004020202020204" pitchFamily="34" charset="0"/>
              </a:rPr>
              <a:t>erase latency</a:t>
            </a:r>
          </a:p>
          <a:p>
            <a:pPr lvl="1"/>
            <a:r>
              <a:rPr lang="en-US" dirty="0"/>
              <a:t>Inevitably causes </a:t>
            </a:r>
            <a:r>
              <a:rPr lang="en-US" b="1" dirty="0">
                <a:solidFill>
                  <a:srgbClr val="6F47E5"/>
                </a:solidFill>
                <a:latin typeface="Aptos SemiBold" panose="020B0004020202020204" pitchFamily="34" charset="0"/>
              </a:rPr>
              <a:t>more errors</a:t>
            </a:r>
            <a:r>
              <a:rPr lang="en-US" dirty="0"/>
              <a:t>: Still can be </a:t>
            </a:r>
            <a:r>
              <a:rPr lang="en-US" b="1" dirty="0">
                <a:solidFill>
                  <a:srgbClr val="6F47E5"/>
                </a:solidFill>
                <a:latin typeface="Aptos SemiBold" panose="020B0004020202020204" pitchFamily="34" charset="0"/>
              </a:rPr>
              <a:t>corrected by ECC</a:t>
            </a:r>
            <a:endParaRPr lang="en-KR" b="1" dirty="0">
              <a:solidFill>
                <a:srgbClr val="6F47E5"/>
              </a:solidFill>
              <a:latin typeface="Aptos SemiBold" panose="020B0004020202020204" pitchFamily="34" charset="0"/>
            </a:endParaRPr>
          </a:p>
          <a:p>
            <a:pPr marL="457200" lvl="1" indent="0">
              <a:buNone/>
            </a:pPr>
            <a:endParaRPr lang="en-KR" b="1" dirty="0">
              <a:solidFill>
                <a:srgbClr val="6F47E5"/>
              </a:solidFill>
              <a:latin typeface="Aptos SemiBold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F01EE-5DFD-C209-1AA5-2E2DFDEAC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23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9F2A83B6-0196-3F45-E371-141BB3A4025A}"/>
              </a:ext>
            </a:extLst>
          </p:cNvPr>
          <p:cNvSpPr txBox="1"/>
          <p:nvPr/>
        </p:nvSpPr>
        <p:spPr>
          <a:xfrm>
            <a:off x="882435" y="2353104"/>
            <a:ext cx="486376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AERO</a:t>
            </a:r>
            <a:r>
              <a:rPr lang="en-KR" sz="2400">
                <a:latin typeface="Cambria" panose="02040503050406030204" pitchFamily="18" charset="0"/>
              </a:rPr>
              <a:t> </a:t>
            </a:r>
            <a:r>
              <a:rPr lang="en-KR" sz="2400" dirty="0">
                <a:latin typeface="Cambria" panose="02040503050406030204" pitchFamily="18" charset="0"/>
              </a:rPr>
              <a:t>w/o aggressive tEP reduction</a:t>
            </a:r>
          </a:p>
        </p:txBody>
      </p:sp>
      <p:sp>
        <p:nvSpPr>
          <p:cNvPr id="178" name="TextBox 177">
            <a:extLst>
              <a:ext uri="{FF2B5EF4-FFF2-40B4-BE49-F238E27FC236}">
                <a16:creationId xmlns:a16="http://schemas.microsoft.com/office/drawing/2014/main" id="{ABD074F7-922F-AA69-C9B5-EAF32DB76A94}"/>
              </a:ext>
            </a:extLst>
          </p:cNvPr>
          <p:cNvSpPr txBox="1"/>
          <p:nvPr/>
        </p:nvSpPr>
        <p:spPr>
          <a:xfrm>
            <a:off x="6384401" y="2353104"/>
            <a:ext cx="498335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Cambria" panose="02040503050406030204" pitchFamily="18" charset="0"/>
              </a:rPr>
              <a:t>AERO</a:t>
            </a:r>
            <a:r>
              <a:rPr lang="en-KR" sz="2400" b="1" dirty="0">
                <a:latin typeface="Cambria" panose="02040503050406030204" pitchFamily="18" charset="0"/>
              </a:rPr>
              <a:t> w/ aggressive tEP reduction</a:t>
            </a:r>
          </a:p>
        </p:txBody>
      </p: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474D2B28-9290-9D2C-DB99-26ECA78158CE}"/>
              </a:ext>
            </a:extLst>
          </p:cNvPr>
          <p:cNvCxnSpPr>
            <a:endCxn id="3" idx="2"/>
          </p:cNvCxnSpPr>
          <p:nvPr/>
        </p:nvCxnSpPr>
        <p:spPr>
          <a:xfrm>
            <a:off x="6096000" y="2467241"/>
            <a:ext cx="1" cy="388910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8E061A65-3277-31C7-03BC-344B6276D3A8}"/>
              </a:ext>
            </a:extLst>
          </p:cNvPr>
          <p:cNvGrpSpPr/>
          <p:nvPr/>
        </p:nvGrpSpPr>
        <p:grpSpPr>
          <a:xfrm>
            <a:off x="572729" y="4663897"/>
            <a:ext cx="5152287" cy="1724115"/>
            <a:chOff x="738168" y="4727484"/>
            <a:chExt cx="5152287" cy="1724115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E3575AE-85A8-8875-36BB-AE6D6DDB7B2E}"/>
                </a:ext>
              </a:extLst>
            </p:cNvPr>
            <p:cNvCxnSpPr>
              <a:cxnSpLocks/>
            </p:cNvCxnSpPr>
            <p:nvPr/>
          </p:nvCxnSpPr>
          <p:spPr>
            <a:xfrm>
              <a:off x="1195625" y="4727484"/>
              <a:ext cx="0" cy="1269687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95EB1502-E487-C3D9-E001-61A593B44636}"/>
                </a:ext>
              </a:extLst>
            </p:cNvPr>
            <p:cNvSpPr/>
            <p:nvPr/>
          </p:nvSpPr>
          <p:spPr>
            <a:xfrm>
              <a:off x="1659649" y="5630028"/>
              <a:ext cx="1260000" cy="360000"/>
            </a:xfrm>
            <a:prstGeom prst="rect">
              <a:avLst/>
            </a:prstGeom>
            <a:solidFill>
              <a:srgbClr val="298C8C"/>
            </a:solidFill>
            <a:ln w="25400">
              <a:solidFill>
                <a:srgbClr val="00000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79F9C24-4AA5-5044-044C-7A401A41B107}"/>
                </a:ext>
              </a:extLst>
            </p:cNvPr>
            <p:cNvSpPr/>
            <p:nvPr/>
          </p:nvSpPr>
          <p:spPr>
            <a:xfrm>
              <a:off x="3184599" y="5684334"/>
              <a:ext cx="308848" cy="305699"/>
            </a:xfrm>
            <a:prstGeom prst="rect">
              <a:avLst/>
            </a:prstGeom>
            <a:solidFill>
              <a:srgbClr val="F1A226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8C056C6-4BB3-DA22-5DA4-08389CEBDB77}"/>
                </a:ext>
              </a:extLst>
            </p:cNvPr>
            <p:cNvSpPr txBox="1"/>
            <p:nvPr/>
          </p:nvSpPr>
          <p:spPr>
            <a:xfrm rot="16200000">
              <a:off x="391856" y="5131495"/>
              <a:ext cx="1154290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Voltage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B76E3C4-8D6C-8928-ADFB-AA408720E0DB}"/>
                </a:ext>
              </a:extLst>
            </p:cNvPr>
            <p:cNvSpPr txBox="1"/>
            <p:nvPr/>
          </p:nvSpPr>
          <p:spPr>
            <a:xfrm>
              <a:off x="5014445" y="5989934"/>
              <a:ext cx="859531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Time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32393CCD-69D5-3FE8-0970-7433F50043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5625" y="5990028"/>
              <a:ext cx="469483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E365D631-8252-98F2-1663-6A19EF1C851E}"/>
              </a:ext>
            </a:extLst>
          </p:cNvPr>
          <p:cNvSpPr/>
          <p:nvPr/>
        </p:nvSpPr>
        <p:spPr>
          <a:xfrm>
            <a:off x="1751328" y="3341931"/>
            <a:ext cx="3680713" cy="1325558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8A385FDF-1D90-0088-9084-511BDB867E07}"/>
              </a:ext>
            </a:extLst>
          </p:cNvPr>
          <p:cNvSpPr/>
          <p:nvPr/>
        </p:nvSpPr>
        <p:spPr>
          <a:xfrm>
            <a:off x="1778592" y="3623641"/>
            <a:ext cx="3628800" cy="46473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pSp>
        <p:nvGrpSpPr>
          <p:cNvPr id="32" name="WL0">
            <a:extLst>
              <a:ext uri="{FF2B5EF4-FFF2-40B4-BE49-F238E27FC236}">
                <a16:creationId xmlns:a16="http://schemas.microsoft.com/office/drawing/2014/main" id="{63874D9F-2F74-2B1D-735F-3A5ACA7DAD19}"/>
              </a:ext>
            </a:extLst>
          </p:cNvPr>
          <p:cNvGrpSpPr/>
          <p:nvPr/>
        </p:nvGrpSpPr>
        <p:grpSpPr>
          <a:xfrm>
            <a:off x="616177" y="3729765"/>
            <a:ext cx="5106983" cy="461665"/>
            <a:chOff x="3224217" y="3244334"/>
            <a:chExt cx="5106983" cy="461665"/>
          </a:xfrm>
        </p:grpSpPr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E17E303-5E60-3332-88B2-B84FFD50DB84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3429000"/>
              <a:ext cx="43252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69A351D-956E-A749-4F65-47471A05D1CE}"/>
                </a:ext>
              </a:extLst>
            </p:cNvPr>
            <p:cNvSpPr txBox="1"/>
            <p:nvPr/>
          </p:nvSpPr>
          <p:spPr>
            <a:xfrm>
              <a:off x="3224217" y="3244334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latin typeface="Cambria" panose="02040503050406030204" pitchFamily="18" charset="0"/>
                </a:rPr>
                <a:t>WL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760F0CB-B0EE-8C0A-5D47-071A2FA421DB}"/>
              </a:ext>
            </a:extLst>
          </p:cNvPr>
          <p:cNvCxnSpPr>
            <a:cxnSpLocks/>
          </p:cNvCxnSpPr>
          <p:nvPr/>
        </p:nvCxnSpPr>
        <p:spPr>
          <a:xfrm>
            <a:off x="2339643" y="3445775"/>
            <a:ext cx="0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B6E1A02-AB29-2EC9-8591-7DC576A186AB}"/>
              </a:ext>
            </a:extLst>
          </p:cNvPr>
          <p:cNvCxnSpPr>
            <a:cxnSpLocks/>
          </p:cNvCxnSpPr>
          <p:nvPr/>
        </p:nvCxnSpPr>
        <p:spPr>
          <a:xfrm>
            <a:off x="3875456" y="3445775"/>
            <a:ext cx="0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BAB80A5D-6B09-6F64-FDE1-61C40EFFEE4A}"/>
              </a:ext>
            </a:extLst>
          </p:cNvPr>
          <p:cNvCxnSpPr>
            <a:cxnSpLocks/>
          </p:cNvCxnSpPr>
          <p:nvPr/>
        </p:nvCxnSpPr>
        <p:spPr>
          <a:xfrm flipH="1">
            <a:off x="3101273" y="3445775"/>
            <a:ext cx="6277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71A032ED-DD81-BE3E-A633-D234D0CF79D8}"/>
              </a:ext>
            </a:extLst>
          </p:cNvPr>
          <p:cNvCxnSpPr>
            <a:cxnSpLocks/>
          </p:cNvCxnSpPr>
          <p:nvPr/>
        </p:nvCxnSpPr>
        <p:spPr>
          <a:xfrm>
            <a:off x="4643362" y="3445775"/>
            <a:ext cx="0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5" name="BL0">
            <a:extLst>
              <a:ext uri="{FF2B5EF4-FFF2-40B4-BE49-F238E27FC236}">
                <a16:creationId xmlns:a16="http://schemas.microsoft.com/office/drawing/2014/main" id="{1043F9A9-ECB8-8AAA-7F1F-A8EB7D98DA03}"/>
              </a:ext>
            </a:extLst>
          </p:cNvPr>
          <p:cNvGrpSpPr/>
          <p:nvPr/>
        </p:nvGrpSpPr>
        <p:grpSpPr>
          <a:xfrm>
            <a:off x="2339643" y="2852579"/>
            <a:ext cx="710220" cy="1944695"/>
            <a:chOff x="4947683" y="1963737"/>
            <a:chExt cx="710220" cy="194469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D29E9456-AF18-7838-FA23-B86359687395}"/>
                </a:ext>
              </a:extLst>
            </p:cNvPr>
            <p:cNvSpPr txBox="1"/>
            <p:nvPr/>
          </p:nvSpPr>
          <p:spPr>
            <a:xfrm>
              <a:off x="5006763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  <p:grpSp>
          <p:nvGrpSpPr>
            <p:cNvPr id="47" name="BL0">
              <a:extLst>
                <a:ext uri="{FF2B5EF4-FFF2-40B4-BE49-F238E27FC236}">
                  <a16:creationId xmlns:a16="http://schemas.microsoft.com/office/drawing/2014/main" id="{04293FE3-3CAA-03CC-8FD0-E2E670DE6309}"/>
                </a:ext>
              </a:extLst>
            </p:cNvPr>
            <p:cNvGrpSpPr/>
            <p:nvPr/>
          </p:nvGrpSpPr>
          <p:grpSpPr>
            <a:xfrm>
              <a:off x="4947683" y="2324911"/>
              <a:ext cx="386687" cy="1583521"/>
              <a:chOff x="4947683" y="2324911"/>
              <a:chExt cx="386687" cy="1583521"/>
            </a:xfrm>
          </p:grpSpPr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0545030E-25C9-B3A1-1EB8-48C5A0C2DB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4370" y="2324911"/>
                <a:ext cx="0" cy="15835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31B72278-CB84-E1C4-FE7E-B0B934C144B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768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4" name="BL1">
            <a:extLst>
              <a:ext uri="{FF2B5EF4-FFF2-40B4-BE49-F238E27FC236}">
                <a16:creationId xmlns:a16="http://schemas.microsoft.com/office/drawing/2014/main" id="{66C73087-58D3-4E16-2A27-0BB5EF40A743}"/>
              </a:ext>
            </a:extLst>
          </p:cNvPr>
          <p:cNvGrpSpPr/>
          <p:nvPr/>
        </p:nvGrpSpPr>
        <p:grpSpPr>
          <a:xfrm>
            <a:off x="3101273" y="2852579"/>
            <a:ext cx="731940" cy="1944695"/>
            <a:chOff x="5709313" y="1963737"/>
            <a:chExt cx="731940" cy="1944695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EC19FD00-362D-463D-7ABF-9297EF658AC9}"/>
                </a:ext>
              </a:extLst>
            </p:cNvPr>
            <p:cNvSpPr txBox="1"/>
            <p:nvPr/>
          </p:nvSpPr>
          <p:spPr>
            <a:xfrm>
              <a:off x="5764465" y="1963737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1</a:t>
              </a:r>
            </a:p>
          </p:txBody>
        </p:sp>
        <p:grpSp>
          <p:nvGrpSpPr>
            <p:cNvPr id="56" name="BL1">
              <a:extLst>
                <a:ext uri="{FF2B5EF4-FFF2-40B4-BE49-F238E27FC236}">
                  <a16:creationId xmlns:a16="http://schemas.microsoft.com/office/drawing/2014/main" id="{2DBFFDF1-9433-5F99-1FCD-8260DF3541FD}"/>
                </a:ext>
              </a:extLst>
            </p:cNvPr>
            <p:cNvGrpSpPr/>
            <p:nvPr/>
          </p:nvGrpSpPr>
          <p:grpSpPr>
            <a:xfrm>
              <a:off x="5709313" y="2324911"/>
              <a:ext cx="390230" cy="1583521"/>
              <a:chOff x="5709313" y="2324911"/>
              <a:chExt cx="390230" cy="1583521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FB747254-398A-B356-E24F-470AD1E6E2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9543" y="2324911"/>
                <a:ext cx="0" cy="15835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16EA79EE-3BBF-591E-1957-850592A42C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0931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9" name="BL2">
            <a:extLst>
              <a:ext uri="{FF2B5EF4-FFF2-40B4-BE49-F238E27FC236}">
                <a16:creationId xmlns:a16="http://schemas.microsoft.com/office/drawing/2014/main" id="{4CAC2635-CD37-4290-F9F0-083290E9140A}"/>
              </a:ext>
            </a:extLst>
          </p:cNvPr>
          <p:cNvGrpSpPr/>
          <p:nvPr/>
        </p:nvGrpSpPr>
        <p:grpSpPr>
          <a:xfrm>
            <a:off x="3872722" y="2852579"/>
            <a:ext cx="711615" cy="1944695"/>
            <a:chOff x="6480762" y="1963737"/>
            <a:chExt cx="711615" cy="194469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AF7D3B8-DC03-667D-9B12-2C1D340629C0}"/>
                </a:ext>
              </a:extLst>
            </p:cNvPr>
            <p:cNvSpPr txBox="1"/>
            <p:nvPr/>
          </p:nvSpPr>
          <p:spPr>
            <a:xfrm>
              <a:off x="6541237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2</a:t>
              </a:r>
            </a:p>
          </p:txBody>
        </p:sp>
        <p:grpSp>
          <p:nvGrpSpPr>
            <p:cNvPr id="61" name="BL2">
              <a:extLst>
                <a:ext uri="{FF2B5EF4-FFF2-40B4-BE49-F238E27FC236}">
                  <a16:creationId xmlns:a16="http://schemas.microsoft.com/office/drawing/2014/main" id="{4D19C38A-F1E7-F45F-4681-6E116BD0E19F}"/>
                </a:ext>
              </a:extLst>
            </p:cNvPr>
            <p:cNvGrpSpPr/>
            <p:nvPr/>
          </p:nvGrpSpPr>
          <p:grpSpPr>
            <a:xfrm>
              <a:off x="6480762" y="2324911"/>
              <a:ext cx="386687" cy="1583521"/>
              <a:chOff x="6480762" y="2324911"/>
              <a:chExt cx="386687" cy="1583521"/>
            </a:xfrm>
          </p:grpSpPr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1DBF8B26-D94A-CCDF-3756-282007E932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67449" y="2324911"/>
                <a:ext cx="0" cy="15835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E5E3657F-326E-D26A-FF53-38C7B24291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076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29" name="BL3">
            <a:extLst>
              <a:ext uri="{FF2B5EF4-FFF2-40B4-BE49-F238E27FC236}">
                <a16:creationId xmlns:a16="http://schemas.microsoft.com/office/drawing/2014/main" id="{91C2A058-BCE1-7A61-9A4A-1BDB40016C43}"/>
              </a:ext>
            </a:extLst>
          </p:cNvPr>
          <p:cNvGrpSpPr/>
          <p:nvPr/>
        </p:nvGrpSpPr>
        <p:grpSpPr>
          <a:xfrm>
            <a:off x="4643362" y="2852579"/>
            <a:ext cx="730104" cy="1946871"/>
            <a:chOff x="7251402" y="1963737"/>
            <a:chExt cx="730104" cy="1946871"/>
          </a:xfrm>
        </p:grpSpPr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948F8626-5BF0-D975-4F88-33F890055227}"/>
                </a:ext>
              </a:extLst>
            </p:cNvPr>
            <p:cNvSpPr txBox="1"/>
            <p:nvPr/>
          </p:nvSpPr>
          <p:spPr>
            <a:xfrm>
              <a:off x="7304718" y="1963737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3</a:t>
              </a:r>
            </a:p>
          </p:txBody>
        </p:sp>
        <p:grpSp>
          <p:nvGrpSpPr>
            <p:cNvPr id="131" name="BL3">
              <a:extLst>
                <a:ext uri="{FF2B5EF4-FFF2-40B4-BE49-F238E27FC236}">
                  <a16:creationId xmlns:a16="http://schemas.microsoft.com/office/drawing/2014/main" id="{A23E8580-0DCC-61BA-FBF8-F9C58A0CC46A}"/>
                </a:ext>
              </a:extLst>
            </p:cNvPr>
            <p:cNvGrpSpPr/>
            <p:nvPr/>
          </p:nvGrpSpPr>
          <p:grpSpPr>
            <a:xfrm>
              <a:off x="7251402" y="2324911"/>
              <a:ext cx="391710" cy="1585697"/>
              <a:chOff x="7251402" y="2324911"/>
              <a:chExt cx="391710" cy="1585697"/>
            </a:xfrm>
          </p:grpSpPr>
          <p:cxnSp>
            <p:nvCxnSpPr>
              <p:cNvPr id="132" name="Straight Connector 131">
                <a:extLst>
                  <a:ext uri="{FF2B5EF4-FFF2-40B4-BE49-F238E27FC236}">
                    <a16:creationId xmlns:a16="http://schemas.microsoft.com/office/drawing/2014/main" id="{601E6A2B-C148-D5C0-F0F3-03D0004406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3112" y="2324911"/>
                <a:ext cx="0" cy="158569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3" name="Straight Connector 132">
                <a:extLst>
                  <a:ext uri="{FF2B5EF4-FFF2-40B4-BE49-F238E27FC236}">
                    <a16:creationId xmlns:a16="http://schemas.microsoft.com/office/drawing/2014/main" id="{0B2C5CA3-2500-767E-66A5-C23CE95F9E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140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34" name="Cells (WL0)">
            <a:extLst>
              <a:ext uri="{FF2B5EF4-FFF2-40B4-BE49-F238E27FC236}">
                <a16:creationId xmlns:a16="http://schemas.microsoft.com/office/drawing/2014/main" id="{BDBF5265-4689-2CB9-52A5-8F8123213C21}"/>
              </a:ext>
            </a:extLst>
          </p:cNvPr>
          <p:cNvGrpSpPr/>
          <p:nvPr/>
        </p:nvGrpSpPr>
        <p:grpSpPr>
          <a:xfrm>
            <a:off x="2050360" y="3624631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BE09AD82-3E79-17C5-5535-A79A45A67BF8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7B941B8B-114E-A0E0-75E3-6B296FA0655B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0AFD6022-27AA-D62A-CE53-3173005E473E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58550979-1E9A-0716-AD8C-281AEF2DFBB6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 dirty="0"/>
            </a:p>
          </p:txBody>
        </p:sp>
      </p:grpSp>
      <p:sp>
        <p:nvSpPr>
          <p:cNvPr id="139" name="Freeform 138">
            <a:extLst>
              <a:ext uri="{FF2B5EF4-FFF2-40B4-BE49-F238E27FC236}">
                <a16:creationId xmlns:a16="http://schemas.microsoft.com/office/drawing/2014/main" id="{CB8A0E17-9042-1028-A891-722D7EAFD31D}"/>
              </a:ext>
            </a:extLst>
          </p:cNvPr>
          <p:cNvSpPr/>
          <p:nvPr/>
        </p:nvSpPr>
        <p:spPr>
          <a:xfrm>
            <a:off x="4396353" y="4060257"/>
            <a:ext cx="499260" cy="144052"/>
          </a:xfrm>
          <a:custGeom>
            <a:avLst/>
            <a:gdLst>
              <a:gd name="connsiteX0" fmla="*/ 0 w 499260"/>
              <a:gd name="connsiteY0" fmla="*/ 0 h 144052"/>
              <a:gd name="connsiteX1" fmla="*/ 499260 w 499260"/>
              <a:gd name="connsiteY1" fmla="*/ 0 h 144052"/>
              <a:gd name="connsiteX2" fmla="*/ 490620 w 499260"/>
              <a:gd name="connsiteY2" fmla="*/ 15919 h 144052"/>
              <a:gd name="connsiteX3" fmla="*/ 249630 w 499260"/>
              <a:gd name="connsiteY3" fmla="*/ 144052 h 144052"/>
              <a:gd name="connsiteX4" fmla="*/ 8641 w 499260"/>
              <a:gd name="connsiteY4" fmla="*/ 15919 h 1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60" h="144052">
                <a:moveTo>
                  <a:pt x="0" y="0"/>
                </a:moveTo>
                <a:lnTo>
                  <a:pt x="499260" y="0"/>
                </a:lnTo>
                <a:lnTo>
                  <a:pt x="490620" y="15919"/>
                </a:lnTo>
                <a:cubicBezTo>
                  <a:pt x="438393" y="93226"/>
                  <a:pt x="349947" y="144052"/>
                  <a:pt x="249630" y="144052"/>
                </a:cubicBezTo>
                <a:cubicBezTo>
                  <a:pt x="149313" y="144052"/>
                  <a:pt x="60868" y="93226"/>
                  <a:pt x="8641" y="1591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140" name="Freeform 139">
            <a:extLst>
              <a:ext uri="{FF2B5EF4-FFF2-40B4-BE49-F238E27FC236}">
                <a16:creationId xmlns:a16="http://schemas.microsoft.com/office/drawing/2014/main" id="{2738A6B3-19C1-2C64-A73A-E35CDC6F8A04}"/>
              </a:ext>
            </a:extLst>
          </p:cNvPr>
          <p:cNvSpPr/>
          <p:nvPr/>
        </p:nvSpPr>
        <p:spPr>
          <a:xfrm>
            <a:off x="2859153" y="4060257"/>
            <a:ext cx="499260" cy="144052"/>
          </a:xfrm>
          <a:custGeom>
            <a:avLst/>
            <a:gdLst>
              <a:gd name="connsiteX0" fmla="*/ 0 w 499260"/>
              <a:gd name="connsiteY0" fmla="*/ 0 h 144052"/>
              <a:gd name="connsiteX1" fmla="*/ 499260 w 499260"/>
              <a:gd name="connsiteY1" fmla="*/ 0 h 144052"/>
              <a:gd name="connsiteX2" fmla="*/ 490619 w 499260"/>
              <a:gd name="connsiteY2" fmla="*/ 15919 h 144052"/>
              <a:gd name="connsiteX3" fmla="*/ 249630 w 499260"/>
              <a:gd name="connsiteY3" fmla="*/ 144052 h 144052"/>
              <a:gd name="connsiteX4" fmla="*/ 8641 w 499260"/>
              <a:gd name="connsiteY4" fmla="*/ 15919 h 1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60" h="144052">
                <a:moveTo>
                  <a:pt x="0" y="0"/>
                </a:moveTo>
                <a:lnTo>
                  <a:pt x="499260" y="0"/>
                </a:lnTo>
                <a:lnTo>
                  <a:pt x="490619" y="15919"/>
                </a:lnTo>
                <a:cubicBezTo>
                  <a:pt x="438392" y="93226"/>
                  <a:pt x="349947" y="144052"/>
                  <a:pt x="249630" y="144052"/>
                </a:cubicBezTo>
                <a:cubicBezTo>
                  <a:pt x="149313" y="144052"/>
                  <a:pt x="60868" y="93226"/>
                  <a:pt x="8641" y="1591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08FC39BC-7399-442D-E6ED-6B902FCBC0F5}"/>
              </a:ext>
            </a:extLst>
          </p:cNvPr>
          <p:cNvSpPr/>
          <p:nvPr/>
        </p:nvSpPr>
        <p:spPr>
          <a:xfrm>
            <a:off x="2817160" y="3624842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5F82EBCF-A3B3-0814-C443-B33430632759}"/>
              </a:ext>
            </a:extLst>
          </p:cNvPr>
          <p:cNvSpPr/>
          <p:nvPr/>
        </p:nvSpPr>
        <p:spPr>
          <a:xfrm>
            <a:off x="4354360" y="3624842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A701290E-9685-AC45-2EAD-FE50436E6BDD}"/>
              </a:ext>
            </a:extLst>
          </p:cNvPr>
          <p:cNvSpPr/>
          <p:nvPr/>
        </p:nvSpPr>
        <p:spPr>
          <a:xfrm>
            <a:off x="4355360" y="3623641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2AFE6F26-3D4B-6C73-7379-DD7ED825C0FE}"/>
              </a:ext>
            </a:extLst>
          </p:cNvPr>
          <p:cNvSpPr/>
          <p:nvPr/>
        </p:nvSpPr>
        <p:spPr>
          <a:xfrm>
            <a:off x="2818160" y="3623641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A99C041F-AB2B-EE39-F1C8-9BF0FB78D674}"/>
              </a:ext>
            </a:extLst>
          </p:cNvPr>
          <p:cNvSpPr/>
          <p:nvPr/>
        </p:nvSpPr>
        <p:spPr>
          <a:xfrm>
            <a:off x="2817105" y="3623641"/>
            <a:ext cx="581246" cy="58124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418A0B1B-BD30-44A2-F8A9-A429A8053FCA}"/>
              </a:ext>
            </a:extLst>
          </p:cNvPr>
          <p:cNvSpPr/>
          <p:nvPr/>
        </p:nvSpPr>
        <p:spPr>
          <a:xfrm>
            <a:off x="4354305" y="3623641"/>
            <a:ext cx="581246" cy="58124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47" name="Second erase pulse">
            <a:extLst>
              <a:ext uri="{FF2B5EF4-FFF2-40B4-BE49-F238E27FC236}">
                <a16:creationId xmlns:a16="http://schemas.microsoft.com/office/drawing/2014/main" id="{96FCF128-744F-9D87-5917-8FB503FA0C1F}"/>
              </a:ext>
            </a:extLst>
          </p:cNvPr>
          <p:cNvSpPr/>
          <p:nvPr/>
        </p:nvSpPr>
        <p:spPr>
          <a:xfrm>
            <a:off x="3589602" y="5204656"/>
            <a:ext cx="684000" cy="720000"/>
          </a:xfrm>
          <a:prstGeom prst="rect">
            <a:avLst/>
          </a:prstGeom>
          <a:solidFill>
            <a:srgbClr val="298C8C"/>
          </a:solidFill>
          <a:ln w="254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51" name="Rounded Rectangle 150">
            <a:extLst>
              <a:ext uri="{FF2B5EF4-FFF2-40B4-BE49-F238E27FC236}">
                <a16:creationId xmlns:a16="http://schemas.microsoft.com/office/drawing/2014/main" id="{8BF863BA-2167-BD02-8D6C-D2E866E70EA7}"/>
              </a:ext>
            </a:extLst>
          </p:cNvPr>
          <p:cNvSpPr/>
          <p:nvPr/>
        </p:nvSpPr>
        <p:spPr>
          <a:xfrm>
            <a:off x="1750002" y="3343456"/>
            <a:ext cx="3680713" cy="1325558"/>
          </a:xfrm>
          <a:prstGeom prst="roundRect">
            <a:avLst/>
          </a:prstGeom>
          <a:ln w="50800">
            <a:solidFill>
              <a:srgbClr val="298C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cxnSp>
        <p:nvCxnSpPr>
          <p:cNvPr id="152" name="Elbow Connector 151">
            <a:extLst>
              <a:ext uri="{FF2B5EF4-FFF2-40B4-BE49-F238E27FC236}">
                <a16:creationId xmlns:a16="http://schemas.microsoft.com/office/drawing/2014/main" id="{4228C07B-6611-E22A-5BE1-90BD0975926A}"/>
              </a:ext>
            </a:extLst>
          </p:cNvPr>
          <p:cNvCxnSpPr>
            <a:cxnSpLocks/>
            <a:stCxn id="23" idx="0"/>
            <a:endCxn id="147" idx="0"/>
          </p:cNvCxnSpPr>
          <p:nvPr/>
        </p:nvCxnSpPr>
        <p:spPr>
          <a:xfrm rot="5400000" flipH="1" flipV="1">
            <a:off x="3344548" y="5033693"/>
            <a:ext cx="416091" cy="758018"/>
          </a:xfrm>
          <a:prstGeom prst="bentConnector3">
            <a:avLst>
              <a:gd name="adj1" fmla="val 154940"/>
            </a:avLst>
          </a:prstGeom>
          <a:ln w="25400">
            <a:solidFill>
              <a:srgbClr val="F1A226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8522252F-19D8-9370-269F-2B105A02E4B1}"/>
              </a:ext>
            </a:extLst>
          </p:cNvPr>
          <p:cNvGrpSpPr/>
          <p:nvPr/>
        </p:nvGrpSpPr>
        <p:grpSpPr>
          <a:xfrm>
            <a:off x="6299927" y="4663897"/>
            <a:ext cx="5152287" cy="1724115"/>
            <a:chOff x="738168" y="4727484"/>
            <a:chExt cx="5152287" cy="1724115"/>
          </a:xfrm>
        </p:grpSpPr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1306A29-FC4A-6B05-76AA-E9EED2E7D693}"/>
                </a:ext>
              </a:extLst>
            </p:cNvPr>
            <p:cNvCxnSpPr>
              <a:cxnSpLocks/>
            </p:cNvCxnSpPr>
            <p:nvPr/>
          </p:nvCxnSpPr>
          <p:spPr>
            <a:xfrm>
              <a:off x="1195625" y="4727484"/>
              <a:ext cx="0" cy="1269687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5F8870D-E6BD-F125-660A-66827A073413}"/>
                </a:ext>
              </a:extLst>
            </p:cNvPr>
            <p:cNvSpPr/>
            <p:nvPr/>
          </p:nvSpPr>
          <p:spPr>
            <a:xfrm>
              <a:off x="1659649" y="5630028"/>
              <a:ext cx="1260000" cy="360000"/>
            </a:xfrm>
            <a:prstGeom prst="rect">
              <a:avLst/>
            </a:prstGeom>
            <a:solidFill>
              <a:srgbClr val="298C8C"/>
            </a:solidFill>
            <a:ln w="25400">
              <a:solidFill>
                <a:srgbClr val="00000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92D50FD-D383-2152-EC2D-AB2ED3465858}"/>
                </a:ext>
              </a:extLst>
            </p:cNvPr>
            <p:cNvSpPr/>
            <p:nvPr/>
          </p:nvSpPr>
          <p:spPr>
            <a:xfrm>
              <a:off x="3184599" y="5684334"/>
              <a:ext cx="308848" cy="305699"/>
            </a:xfrm>
            <a:prstGeom prst="rect">
              <a:avLst/>
            </a:prstGeom>
            <a:solidFill>
              <a:srgbClr val="F1A226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604334A-B50F-0FF7-F87D-32689D947E33}"/>
                </a:ext>
              </a:extLst>
            </p:cNvPr>
            <p:cNvSpPr txBox="1"/>
            <p:nvPr/>
          </p:nvSpPr>
          <p:spPr>
            <a:xfrm rot="16200000">
              <a:off x="391856" y="5131495"/>
              <a:ext cx="1154290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Voltage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04931BC-C68F-3304-66CD-ACBB0E6A41A3}"/>
                </a:ext>
              </a:extLst>
            </p:cNvPr>
            <p:cNvSpPr txBox="1"/>
            <p:nvPr/>
          </p:nvSpPr>
          <p:spPr>
            <a:xfrm>
              <a:off x="5014445" y="5989934"/>
              <a:ext cx="859531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Time</a:t>
              </a:r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B0400B9E-FE59-CA28-D324-DBC579543C8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95625" y="5990028"/>
              <a:ext cx="4694830" cy="0"/>
            </a:xfrm>
            <a:prstGeom prst="line">
              <a:avLst/>
            </a:prstGeom>
            <a:ln w="25400">
              <a:solidFill>
                <a:schemeClr val="tx1"/>
              </a:solidFill>
              <a:head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59E69D2-948F-CBA6-820E-DA9DE7838B4A}"/>
              </a:ext>
            </a:extLst>
          </p:cNvPr>
          <p:cNvSpPr/>
          <p:nvPr/>
        </p:nvSpPr>
        <p:spPr>
          <a:xfrm>
            <a:off x="7478526" y="3341931"/>
            <a:ext cx="3680713" cy="1325558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07E100-8A0A-9BB4-C6CA-FD485EFF6853}"/>
              </a:ext>
            </a:extLst>
          </p:cNvPr>
          <p:cNvSpPr/>
          <p:nvPr/>
        </p:nvSpPr>
        <p:spPr>
          <a:xfrm>
            <a:off x="7505790" y="3623641"/>
            <a:ext cx="3628800" cy="464737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pSp>
        <p:nvGrpSpPr>
          <p:cNvPr id="16" name="WL0">
            <a:extLst>
              <a:ext uri="{FF2B5EF4-FFF2-40B4-BE49-F238E27FC236}">
                <a16:creationId xmlns:a16="http://schemas.microsoft.com/office/drawing/2014/main" id="{C895C5BA-F68D-FDF9-29D7-8F2A8DF35EC7}"/>
              </a:ext>
            </a:extLst>
          </p:cNvPr>
          <p:cNvGrpSpPr/>
          <p:nvPr/>
        </p:nvGrpSpPr>
        <p:grpSpPr>
          <a:xfrm>
            <a:off x="6343375" y="3729765"/>
            <a:ext cx="5106983" cy="461665"/>
            <a:chOff x="3224217" y="3244334"/>
            <a:chExt cx="5106983" cy="461665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A54C476-90CC-DDE5-B7A8-1AFCD2A9BDF1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3429000"/>
              <a:ext cx="43252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E00760A-488D-3ED1-6416-7DC419BB7CD2}"/>
                </a:ext>
              </a:extLst>
            </p:cNvPr>
            <p:cNvSpPr txBox="1"/>
            <p:nvPr/>
          </p:nvSpPr>
          <p:spPr>
            <a:xfrm>
              <a:off x="3224217" y="3244334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latin typeface="Cambria" panose="02040503050406030204" pitchFamily="18" charset="0"/>
                </a:rPr>
                <a:t>WL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66C37DA-41CE-2136-6DB7-B07B36C6D1F1}"/>
              </a:ext>
            </a:extLst>
          </p:cNvPr>
          <p:cNvCxnSpPr>
            <a:cxnSpLocks/>
          </p:cNvCxnSpPr>
          <p:nvPr/>
        </p:nvCxnSpPr>
        <p:spPr>
          <a:xfrm>
            <a:off x="8066841" y="3445775"/>
            <a:ext cx="0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A27A5FA-656F-277B-6A4C-1A26700BA217}"/>
              </a:ext>
            </a:extLst>
          </p:cNvPr>
          <p:cNvCxnSpPr>
            <a:cxnSpLocks/>
          </p:cNvCxnSpPr>
          <p:nvPr/>
        </p:nvCxnSpPr>
        <p:spPr>
          <a:xfrm>
            <a:off x="9602654" y="3445775"/>
            <a:ext cx="0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90C3CAA-8AE1-EAA5-7BD7-836D6B161943}"/>
              </a:ext>
            </a:extLst>
          </p:cNvPr>
          <p:cNvCxnSpPr>
            <a:cxnSpLocks/>
          </p:cNvCxnSpPr>
          <p:nvPr/>
        </p:nvCxnSpPr>
        <p:spPr>
          <a:xfrm flipH="1">
            <a:off x="8828471" y="3445775"/>
            <a:ext cx="6277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172FC4D-59A5-40E2-6251-D7D94C0C30B3}"/>
              </a:ext>
            </a:extLst>
          </p:cNvPr>
          <p:cNvCxnSpPr>
            <a:cxnSpLocks/>
          </p:cNvCxnSpPr>
          <p:nvPr/>
        </p:nvCxnSpPr>
        <p:spPr>
          <a:xfrm>
            <a:off x="10370560" y="3445775"/>
            <a:ext cx="0" cy="1106921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BL0">
            <a:extLst>
              <a:ext uri="{FF2B5EF4-FFF2-40B4-BE49-F238E27FC236}">
                <a16:creationId xmlns:a16="http://schemas.microsoft.com/office/drawing/2014/main" id="{BAD152E7-EB0D-67D2-C6EA-05D13276424B}"/>
              </a:ext>
            </a:extLst>
          </p:cNvPr>
          <p:cNvGrpSpPr/>
          <p:nvPr/>
        </p:nvGrpSpPr>
        <p:grpSpPr>
          <a:xfrm>
            <a:off x="8066841" y="2852579"/>
            <a:ext cx="710220" cy="1944695"/>
            <a:chOff x="4947683" y="1963737"/>
            <a:chExt cx="710220" cy="194469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CD49CB9-FF52-F9B1-ABAB-A979D68BD055}"/>
                </a:ext>
              </a:extLst>
            </p:cNvPr>
            <p:cNvSpPr txBox="1"/>
            <p:nvPr/>
          </p:nvSpPr>
          <p:spPr>
            <a:xfrm>
              <a:off x="5006763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  <p:grpSp>
          <p:nvGrpSpPr>
            <p:cNvPr id="39" name="BL0">
              <a:extLst>
                <a:ext uri="{FF2B5EF4-FFF2-40B4-BE49-F238E27FC236}">
                  <a16:creationId xmlns:a16="http://schemas.microsoft.com/office/drawing/2014/main" id="{3C762DB3-43CF-2DDF-57BE-961626BCFBE8}"/>
                </a:ext>
              </a:extLst>
            </p:cNvPr>
            <p:cNvGrpSpPr/>
            <p:nvPr/>
          </p:nvGrpSpPr>
          <p:grpSpPr>
            <a:xfrm>
              <a:off x="4947683" y="2324911"/>
              <a:ext cx="386687" cy="1583521"/>
              <a:chOff x="4947683" y="2324911"/>
              <a:chExt cx="386687" cy="1583521"/>
            </a:xfrm>
          </p:grpSpPr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5C93F1D5-4B98-6E77-41C7-920437E72D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4370" y="2324911"/>
                <a:ext cx="0" cy="15835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AFB17537-9623-8CAE-D893-219FA24F84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768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2" name="BL1">
            <a:extLst>
              <a:ext uri="{FF2B5EF4-FFF2-40B4-BE49-F238E27FC236}">
                <a16:creationId xmlns:a16="http://schemas.microsoft.com/office/drawing/2014/main" id="{28E85C8C-FAF4-A8E1-4D5F-3614DDBDFAB1}"/>
              </a:ext>
            </a:extLst>
          </p:cNvPr>
          <p:cNvGrpSpPr/>
          <p:nvPr/>
        </p:nvGrpSpPr>
        <p:grpSpPr>
          <a:xfrm>
            <a:off x="8828471" y="2852579"/>
            <a:ext cx="731940" cy="1944695"/>
            <a:chOff x="5709313" y="1963737"/>
            <a:chExt cx="731940" cy="194469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CE54E1A-FCED-4FC2-4BA4-5F43DF985A69}"/>
                </a:ext>
              </a:extLst>
            </p:cNvPr>
            <p:cNvSpPr txBox="1"/>
            <p:nvPr/>
          </p:nvSpPr>
          <p:spPr>
            <a:xfrm>
              <a:off x="5764465" y="1963737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1</a:t>
              </a:r>
            </a:p>
          </p:txBody>
        </p:sp>
        <p:grpSp>
          <p:nvGrpSpPr>
            <p:cNvPr id="44" name="BL1">
              <a:extLst>
                <a:ext uri="{FF2B5EF4-FFF2-40B4-BE49-F238E27FC236}">
                  <a16:creationId xmlns:a16="http://schemas.microsoft.com/office/drawing/2014/main" id="{C4C532AD-7903-566B-3F75-2617C30AAEEB}"/>
                </a:ext>
              </a:extLst>
            </p:cNvPr>
            <p:cNvGrpSpPr/>
            <p:nvPr/>
          </p:nvGrpSpPr>
          <p:grpSpPr>
            <a:xfrm>
              <a:off x="5709313" y="2324911"/>
              <a:ext cx="390230" cy="1583521"/>
              <a:chOff x="5709313" y="2324911"/>
              <a:chExt cx="390230" cy="1583521"/>
            </a:xfrm>
          </p:grpSpPr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80229A34-5D48-5860-2872-2C74521C53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9543" y="2324911"/>
                <a:ext cx="0" cy="15835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9CE10F6-F66A-0381-115F-66C53A0EE7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0931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51" name="BL2">
            <a:extLst>
              <a:ext uri="{FF2B5EF4-FFF2-40B4-BE49-F238E27FC236}">
                <a16:creationId xmlns:a16="http://schemas.microsoft.com/office/drawing/2014/main" id="{60CFE040-911A-13CF-A632-95BC02CBBC64}"/>
              </a:ext>
            </a:extLst>
          </p:cNvPr>
          <p:cNvGrpSpPr/>
          <p:nvPr/>
        </p:nvGrpSpPr>
        <p:grpSpPr>
          <a:xfrm>
            <a:off x="9599920" y="2852579"/>
            <a:ext cx="711615" cy="1944695"/>
            <a:chOff x="6480762" y="1963737"/>
            <a:chExt cx="711615" cy="1944695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8EC54D9-3E32-C249-53AC-11B5D4BCB421}"/>
                </a:ext>
              </a:extLst>
            </p:cNvPr>
            <p:cNvSpPr txBox="1"/>
            <p:nvPr/>
          </p:nvSpPr>
          <p:spPr>
            <a:xfrm>
              <a:off x="6541237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2</a:t>
              </a:r>
            </a:p>
          </p:txBody>
        </p:sp>
        <p:grpSp>
          <p:nvGrpSpPr>
            <p:cNvPr id="62" name="BL2">
              <a:extLst>
                <a:ext uri="{FF2B5EF4-FFF2-40B4-BE49-F238E27FC236}">
                  <a16:creationId xmlns:a16="http://schemas.microsoft.com/office/drawing/2014/main" id="{394F5B41-C857-36DC-5F39-541826C22433}"/>
                </a:ext>
              </a:extLst>
            </p:cNvPr>
            <p:cNvGrpSpPr/>
            <p:nvPr/>
          </p:nvGrpSpPr>
          <p:grpSpPr>
            <a:xfrm>
              <a:off x="6480762" y="2324911"/>
              <a:ext cx="386687" cy="1583521"/>
              <a:chOff x="6480762" y="2324911"/>
              <a:chExt cx="386687" cy="1583521"/>
            </a:xfrm>
          </p:grpSpPr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EDC8D56E-868A-6D41-0665-15CDA08498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67449" y="2324911"/>
                <a:ext cx="0" cy="158352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75FEFE1E-DDB1-61B1-AAEE-D9D44FB3C6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076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62" name="BL3">
            <a:extLst>
              <a:ext uri="{FF2B5EF4-FFF2-40B4-BE49-F238E27FC236}">
                <a16:creationId xmlns:a16="http://schemas.microsoft.com/office/drawing/2014/main" id="{A6FA9F18-B372-B72E-5CFD-3F373B28C2BD}"/>
              </a:ext>
            </a:extLst>
          </p:cNvPr>
          <p:cNvGrpSpPr/>
          <p:nvPr/>
        </p:nvGrpSpPr>
        <p:grpSpPr>
          <a:xfrm>
            <a:off x="10370560" y="2852579"/>
            <a:ext cx="730104" cy="1946871"/>
            <a:chOff x="7251402" y="1963737"/>
            <a:chExt cx="730104" cy="1946871"/>
          </a:xfrm>
        </p:grpSpPr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E83ACAE4-232A-0F86-4C37-2EDB72BEB076}"/>
                </a:ext>
              </a:extLst>
            </p:cNvPr>
            <p:cNvSpPr txBox="1"/>
            <p:nvPr/>
          </p:nvSpPr>
          <p:spPr>
            <a:xfrm>
              <a:off x="7304718" y="1963737"/>
              <a:ext cx="6767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3</a:t>
              </a:r>
            </a:p>
          </p:txBody>
        </p:sp>
        <p:grpSp>
          <p:nvGrpSpPr>
            <p:cNvPr id="169" name="BL3">
              <a:extLst>
                <a:ext uri="{FF2B5EF4-FFF2-40B4-BE49-F238E27FC236}">
                  <a16:creationId xmlns:a16="http://schemas.microsoft.com/office/drawing/2014/main" id="{FC4E597A-EBBE-1D7D-9549-58E573BC9AED}"/>
                </a:ext>
              </a:extLst>
            </p:cNvPr>
            <p:cNvGrpSpPr/>
            <p:nvPr/>
          </p:nvGrpSpPr>
          <p:grpSpPr>
            <a:xfrm>
              <a:off x="7251402" y="2324911"/>
              <a:ext cx="391710" cy="1585697"/>
              <a:chOff x="7251402" y="2324911"/>
              <a:chExt cx="391710" cy="1585697"/>
            </a:xfrm>
          </p:grpSpPr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3498B967-2474-50B5-4659-E177BEA964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3112" y="2324911"/>
                <a:ext cx="0" cy="1585697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368A692A-1A27-F2F9-CA61-98BBD91912F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140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72" name="Cells (WL0)">
            <a:extLst>
              <a:ext uri="{FF2B5EF4-FFF2-40B4-BE49-F238E27FC236}">
                <a16:creationId xmlns:a16="http://schemas.microsoft.com/office/drawing/2014/main" id="{5A206ABD-F108-FC4E-B7A1-9F5E64CB499F}"/>
              </a:ext>
            </a:extLst>
          </p:cNvPr>
          <p:cNvGrpSpPr/>
          <p:nvPr/>
        </p:nvGrpSpPr>
        <p:grpSpPr>
          <a:xfrm>
            <a:off x="7777558" y="3624631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173" name="Oval 172">
              <a:extLst>
                <a:ext uri="{FF2B5EF4-FFF2-40B4-BE49-F238E27FC236}">
                  <a16:creationId xmlns:a16="http://schemas.microsoft.com/office/drawing/2014/main" id="{BB479912-331C-32E5-E2B9-642256AE4B1E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74" name="Oval 173">
              <a:extLst>
                <a:ext uri="{FF2B5EF4-FFF2-40B4-BE49-F238E27FC236}">
                  <a16:creationId xmlns:a16="http://schemas.microsoft.com/office/drawing/2014/main" id="{AECE9DA9-09DE-1B2C-8DC5-6031B0B14ED1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BF4B3E08-6151-3A47-8E33-661F7088444C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76" name="Oval 175">
              <a:extLst>
                <a:ext uri="{FF2B5EF4-FFF2-40B4-BE49-F238E27FC236}">
                  <a16:creationId xmlns:a16="http://schemas.microsoft.com/office/drawing/2014/main" id="{94614486-3F4A-A00C-A3D0-A1FF5C9E83EC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 dirty="0"/>
            </a:p>
          </p:txBody>
        </p:sp>
      </p:grpSp>
      <p:sp>
        <p:nvSpPr>
          <p:cNvPr id="180" name="Freeform 179">
            <a:extLst>
              <a:ext uri="{FF2B5EF4-FFF2-40B4-BE49-F238E27FC236}">
                <a16:creationId xmlns:a16="http://schemas.microsoft.com/office/drawing/2014/main" id="{EC6B21D3-2EFB-029E-911C-6A3F24B5A436}"/>
              </a:ext>
            </a:extLst>
          </p:cNvPr>
          <p:cNvSpPr/>
          <p:nvPr/>
        </p:nvSpPr>
        <p:spPr>
          <a:xfrm>
            <a:off x="8586351" y="4060257"/>
            <a:ext cx="499260" cy="144052"/>
          </a:xfrm>
          <a:custGeom>
            <a:avLst/>
            <a:gdLst>
              <a:gd name="connsiteX0" fmla="*/ 0 w 499260"/>
              <a:gd name="connsiteY0" fmla="*/ 0 h 144052"/>
              <a:gd name="connsiteX1" fmla="*/ 499260 w 499260"/>
              <a:gd name="connsiteY1" fmla="*/ 0 h 144052"/>
              <a:gd name="connsiteX2" fmla="*/ 490619 w 499260"/>
              <a:gd name="connsiteY2" fmla="*/ 15919 h 144052"/>
              <a:gd name="connsiteX3" fmla="*/ 249630 w 499260"/>
              <a:gd name="connsiteY3" fmla="*/ 144052 h 144052"/>
              <a:gd name="connsiteX4" fmla="*/ 8641 w 499260"/>
              <a:gd name="connsiteY4" fmla="*/ 15919 h 144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9260" h="144052">
                <a:moveTo>
                  <a:pt x="0" y="0"/>
                </a:moveTo>
                <a:lnTo>
                  <a:pt x="499260" y="0"/>
                </a:lnTo>
                <a:lnTo>
                  <a:pt x="490619" y="15919"/>
                </a:lnTo>
                <a:cubicBezTo>
                  <a:pt x="438392" y="93226"/>
                  <a:pt x="349947" y="144052"/>
                  <a:pt x="249630" y="144052"/>
                </a:cubicBezTo>
                <a:cubicBezTo>
                  <a:pt x="149313" y="144052"/>
                  <a:pt x="60868" y="93226"/>
                  <a:pt x="8641" y="15919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3D54FCEC-5601-8329-9269-ECF85728402B}"/>
              </a:ext>
            </a:extLst>
          </p:cNvPr>
          <p:cNvSpPr/>
          <p:nvPr/>
        </p:nvSpPr>
        <p:spPr>
          <a:xfrm>
            <a:off x="8544358" y="3624842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82" name="Oval 181">
            <a:extLst>
              <a:ext uri="{FF2B5EF4-FFF2-40B4-BE49-F238E27FC236}">
                <a16:creationId xmlns:a16="http://schemas.microsoft.com/office/drawing/2014/main" id="{A28362A0-251F-73B6-32C6-703FBE911CF8}"/>
              </a:ext>
            </a:extLst>
          </p:cNvPr>
          <p:cNvSpPr/>
          <p:nvPr/>
        </p:nvSpPr>
        <p:spPr>
          <a:xfrm>
            <a:off x="10081558" y="3624842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4C113A51-BCD9-BA1D-A8E1-510C5485A6C0}"/>
              </a:ext>
            </a:extLst>
          </p:cNvPr>
          <p:cNvSpPr/>
          <p:nvPr/>
        </p:nvSpPr>
        <p:spPr>
          <a:xfrm>
            <a:off x="10082558" y="3623641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84" name="Oval 183">
            <a:extLst>
              <a:ext uri="{FF2B5EF4-FFF2-40B4-BE49-F238E27FC236}">
                <a16:creationId xmlns:a16="http://schemas.microsoft.com/office/drawing/2014/main" id="{BD145351-95C8-474E-B9AC-F383D2EE16E4}"/>
              </a:ext>
            </a:extLst>
          </p:cNvPr>
          <p:cNvSpPr/>
          <p:nvPr/>
        </p:nvSpPr>
        <p:spPr>
          <a:xfrm>
            <a:off x="8545358" y="3623641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1BA0FB91-8F28-7ADF-6D56-B43D66E32959}"/>
              </a:ext>
            </a:extLst>
          </p:cNvPr>
          <p:cNvSpPr/>
          <p:nvPr/>
        </p:nvSpPr>
        <p:spPr>
          <a:xfrm>
            <a:off x="8544303" y="3623641"/>
            <a:ext cx="581246" cy="581246"/>
          </a:xfrm>
          <a:prstGeom prst="ellipse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89" name="Second erase pulse">
            <a:extLst>
              <a:ext uri="{FF2B5EF4-FFF2-40B4-BE49-F238E27FC236}">
                <a16:creationId xmlns:a16="http://schemas.microsoft.com/office/drawing/2014/main" id="{26061C77-13EB-134E-35E6-5D5735D8CA09}"/>
              </a:ext>
            </a:extLst>
          </p:cNvPr>
          <p:cNvSpPr/>
          <p:nvPr/>
        </p:nvSpPr>
        <p:spPr>
          <a:xfrm>
            <a:off x="9316800" y="5204656"/>
            <a:ext cx="360000" cy="720000"/>
          </a:xfrm>
          <a:prstGeom prst="rect">
            <a:avLst/>
          </a:prstGeom>
          <a:solidFill>
            <a:srgbClr val="298C8C"/>
          </a:solidFill>
          <a:ln w="254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94" name="Second erase pulse">
            <a:extLst>
              <a:ext uri="{FF2B5EF4-FFF2-40B4-BE49-F238E27FC236}">
                <a16:creationId xmlns:a16="http://schemas.microsoft.com/office/drawing/2014/main" id="{7DE97E8B-CB4B-57CD-AC5E-9F4A96562B95}"/>
              </a:ext>
            </a:extLst>
          </p:cNvPr>
          <p:cNvSpPr/>
          <p:nvPr/>
        </p:nvSpPr>
        <p:spPr>
          <a:xfrm>
            <a:off x="9316800" y="5204656"/>
            <a:ext cx="720000" cy="720000"/>
          </a:xfrm>
          <a:prstGeom prst="rect">
            <a:avLst/>
          </a:prstGeom>
          <a:noFill/>
          <a:ln w="254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95" name="Rounded Rectangle 194">
            <a:extLst>
              <a:ext uri="{FF2B5EF4-FFF2-40B4-BE49-F238E27FC236}">
                <a16:creationId xmlns:a16="http://schemas.microsoft.com/office/drawing/2014/main" id="{ACC8F674-60DC-F993-788A-1B66ADE0F3DE}"/>
              </a:ext>
            </a:extLst>
          </p:cNvPr>
          <p:cNvSpPr/>
          <p:nvPr/>
        </p:nvSpPr>
        <p:spPr>
          <a:xfrm>
            <a:off x="7477200" y="3343456"/>
            <a:ext cx="3680713" cy="1325558"/>
          </a:xfrm>
          <a:prstGeom prst="roundRect">
            <a:avLst/>
          </a:prstGeom>
          <a:ln w="50800">
            <a:solidFill>
              <a:srgbClr val="298C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cxnSp>
        <p:nvCxnSpPr>
          <p:cNvPr id="197" name="Straight Arrow Connector 196">
            <a:extLst>
              <a:ext uri="{FF2B5EF4-FFF2-40B4-BE49-F238E27FC236}">
                <a16:creationId xmlns:a16="http://schemas.microsoft.com/office/drawing/2014/main" id="{05A457B0-286D-F447-A574-8F9D82B01C0F}"/>
              </a:ext>
            </a:extLst>
          </p:cNvPr>
          <p:cNvCxnSpPr>
            <a:stCxn id="194" idx="3"/>
            <a:endCxn id="189" idx="3"/>
          </p:cNvCxnSpPr>
          <p:nvPr/>
        </p:nvCxnSpPr>
        <p:spPr>
          <a:xfrm flipH="1">
            <a:off x="9676800" y="5564656"/>
            <a:ext cx="360000" cy="0"/>
          </a:xfrm>
          <a:prstGeom prst="straightConnector1">
            <a:avLst/>
          </a:prstGeom>
          <a:ln w="50800">
            <a:solidFill>
              <a:srgbClr val="6F47E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8" name="TextBox 197">
            <a:extLst>
              <a:ext uri="{FF2B5EF4-FFF2-40B4-BE49-F238E27FC236}">
                <a16:creationId xmlns:a16="http://schemas.microsoft.com/office/drawing/2014/main" id="{4E009F0B-BE59-FA6D-0615-A8309115A33D}"/>
              </a:ext>
            </a:extLst>
          </p:cNvPr>
          <p:cNvSpPr txBox="1"/>
          <p:nvPr/>
        </p:nvSpPr>
        <p:spPr>
          <a:xfrm>
            <a:off x="8277480" y="5931672"/>
            <a:ext cx="23333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Further reduced</a:t>
            </a:r>
          </a:p>
        </p:txBody>
      </p:sp>
      <p:sp>
        <p:nvSpPr>
          <p:cNvPr id="153" name="Rounded Rectangle 152">
            <a:extLst>
              <a:ext uri="{FF2B5EF4-FFF2-40B4-BE49-F238E27FC236}">
                <a16:creationId xmlns:a16="http://schemas.microsoft.com/office/drawing/2014/main" id="{EE7B3AD4-E4FE-6855-A311-5BF31F0D7708}"/>
              </a:ext>
            </a:extLst>
          </p:cNvPr>
          <p:cNvSpPr/>
          <p:nvPr/>
        </p:nvSpPr>
        <p:spPr>
          <a:xfrm>
            <a:off x="9939358" y="3519539"/>
            <a:ext cx="853247" cy="796329"/>
          </a:xfrm>
          <a:prstGeom prst="roundRect">
            <a:avLst/>
          </a:prstGeom>
          <a:ln w="50800">
            <a:solidFill>
              <a:srgbClr val="6F47E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2EB5B740-6813-B1CB-9A38-A1237F055BD6}"/>
              </a:ext>
            </a:extLst>
          </p:cNvPr>
          <p:cNvSpPr txBox="1"/>
          <p:nvPr/>
        </p:nvSpPr>
        <p:spPr>
          <a:xfrm>
            <a:off x="9740296" y="4683920"/>
            <a:ext cx="1251369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Fail-bits</a:t>
            </a:r>
          </a:p>
        </p:txBody>
      </p:sp>
      <p:cxnSp>
        <p:nvCxnSpPr>
          <p:cNvPr id="157" name="Straight Arrow Connector 156">
            <a:extLst>
              <a:ext uri="{FF2B5EF4-FFF2-40B4-BE49-F238E27FC236}">
                <a16:creationId xmlns:a16="http://schemas.microsoft.com/office/drawing/2014/main" id="{96A1CEB7-E0E7-7B9D-0D6F-76199803CDC6}"/>
              </a:ext>
            </a:extLst>
          </p:cNvPr>
          <p:cNvCxnSpPr>
            <a:cxnSpLocks/>
            <a:stCxn id="154" idx="1"/>
            <a:endCxn id="155" idx="3"/>
          </p:cNvCxnSpPr>
          <p:nvPr/>
        </p:nvCxnSpPr>
        <p:spPr>
          <a:xfrm flipH="1">
            <a:off x="9295939" y="4914753"/>
            <a:ext cx="444357" cy="4572"/>
          </a:xfrm>
          <a:prstGeom prst="straightConnector1">
            <a:avLst/>
          </a:prstGeom>
          <a:ln w="25400">
            <a:solidFill>
              <a:srgbClr val="6F47E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0" name="Elbow Connector 159">
            <a:extLst>
              <a:ext uri="{FF2B5EF4-FFF2-40B4-BE49-F238E27FC236}">
                <a16:creationId xmlns:a16="http://schemas.microsoft.com/office/drawing/2014/main" id="{F612085B-DCEC-F5C7-EFFA-93F906B5A7C2}"/>
              </a:ext>
            </a:extLst>
          </p:cNvPr>
          <p:cNvCxnSpPr>
            <a:cxnSpLocks/>
            <a:stCxn id="9" idx="0"/>
            <a:endCxn id="189" idx="0"/>
          </p:cNvCxnSpPr>
          <p:nvPr/>
        </p:nvCxnSpPr>
        <p:spPr>
          <a:xfrm rot="5400000" flipH="1" flipV="1">
            <a:off x="8990746" y="5114693"/>
            <a:ext cx="416091" cy="596018"/>
          </a:xfrm>
          <a:prstGeom prst="bentConnector3">
            <a:avLst>
              <a:gd name="adj1" fmla="val 154940"/>
            </a:avLst>
          </a:prstGeom>
          <a:ln w="25400">
            <a:solidFill>
              <a:srgbClr val="F1A226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5" name="TextBox 154">
            <a:extLst>
              <a:ext uri="{FF2B5EF4-FFF2-40B4-BE49-F238E27FC236}">
                <a16:creationId xmlns:a16="http://schemas.microsoft.com/office/drawing/2014/main" id="{74F9D204-3FA4-5C26-EE58-CBFD79E0EAA5}"/>
              </a:ext>
            </a:extLst>
          </p:cNvPr>
          <p:cNvSpPr txBox="1"/>
          <p:nvPr/>
        </p:nvSpPr>
        <p:spPr>
          <a:xfrm>
            <a:off x="7025126" y="4734659"/>
            <a:ext cx="2270813" cy="369332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Corrected by ECC</a:t>
            </a:r>
          </a:p>
        </p:txBody>
      </p:sp>
      <p:sp>
        <p:nvSpPr>
          <p:cNvPr id="149" name="자유형 148">
            <a:extLst>
              <a:ext uri="{FF2B5EF4-FFF2-40B4-BE49-F238E27FC236}">
                <a16:creationId xmlns:a16="http://schemas.microsoft.com/office/drawing/2014/main" id="{ED345B33-9235-C36A-C0E7-50C400417D96}"/>
              </a:ext>
            </a:extLst>
          </p:cNvPr>
          <p:cNvSpPr/>
          <p:nvPr/>
        </p:nvSpPr>
        <p:spPr>
          <a:xfrm>
            <a:off x="10171665" y="4109644"/>
            <a:ext cx="405597" cy="84032"/>
          </a:xfrm>
          <a:custGeom>
            <a:avLst/>
            <a:gdLst>
              <a:gd name="connsiteX0" fmla="*/ 0 w 405597"/>
              <a:gd name="connsiteY0" fmla="*/ 0 h 84032"/>
              <a:gd name="connsiteX1" fmla="*/ 405597 w 405597"/>
              <a:gd name="connsiteY1" fmla="*/ 0 h 84032"/>
              <a:gd name="connsiteX2" fmla="*/ 398207 w 405597"/>
              <a:gd name="connsiteY2" fmla="*/ 8534 h 84032"/>
              <a:gd name="connsiteX3" fmla="*/ 202798 w 405597"/>
              <a:gd name="connsiteY3" fmla="*/ 84032 h 84032"/>
              <a:gd name="connsiteX4" fmla="*/ 7390 w 405597"/>
              <a:gd name="connsiteY4" fmla="*/ 8534 h 84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5597" h="84032">
                <a:moveTo>
                  <a:pt x="0" y="0"/>
                </a:moveTo>
                <a:lnTo>
                  <a:pt x="405597" y="0"/>
                </a:lnTo>
                <a:lnTo>
                  <a:pt x="398207" y="8534"/>
                </a:lnTo>
                <a:cubicBezTo>
                  <a:pt x="346596" y="55443"/>
                  <a:pt x="278036" y="84032"/>
                  <a:pt x="202798" y="84032"/>
                </a:cubicBezTo>
                <a:cubicBezTo>
                  <a:pt x="127560" y="84032"/>
                  <a:pt x="59001" y="55443"/>
                  <a:pt x="7390" y="8534"/>
                </a:cubicBezTo>
                <a:close/>
              </a:path>
            </a:pathLst>
          </a:custGeom>
          <a:solidFill>
            <a:srgbClr val="6F47E5"/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KR" dirty="0"/>
          </a:p>
        </p:txBody>
      </p:sp>
      <p:sp>
        <p:nvSpPr>
          <p:cNvPr id="150" name="First EP step">
            <a:extLst>
              <a:ext uri="{FF2B5EF4-FFF2-40B4-BE49-F238E27FC236}">
                <a16:creationId xmlns:a16="http://schemas.microsoft.com/office/drawing/2014/main" id="{5C97A2E5-F47D-5A47-74D4-1DF07DF3626F}"/>
              </a:ext>
            </a:extLst>
          </p:cNvPr>
          <p:cNvSpPr/>
          <p:nvPr/>
        </p:nvSpPr>
        <p:spPr>
          <a:xfrm>
            <a:off x="3589200" y="5205600"/>
            <a:ext cx="1260000" cy="72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156" name="Straight Arrow Connector 155">
            <a:extLst>
              <a:ext uri="{FF2B5EF4-FFF2-40B4-BE49-F238E27FC236}">
                <a16:creationId xmlns:a16="http://schemas.microsoft.com/office/drawing/2014/main" id="{5F4ABB03-D7B1-AB5F-9996-6C1DB01AC924}"/>
              </a:ext>
            </a:extLst>
          </p:cNvPr>
          <p:cNvCxnSpPr>
            <a:cxnSpLocks/>
            <a:stCxn id="158" idx="3"/>
          </p:cNvCxnSpPr>
          <p:nvPr/>
        </p:nvCxnSpPr>
        <p:spPr>
          <a:xfrm flipH="1">
            <a:off x="10036800" y="5565600"/>
            <a:ext cx="540000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8" name="First EP step">
            <a:extLst>
              <a:ext uri="{FF2B5EF4-FFF2-40B4-BE49-F238E27FC236}">
                <a16:creationId xmlns:a16="http://schemas.microsoft.com/office/drawing/2014/main" id="{A02EA95C-071E-1BCC-41A4-32DFA9478817}"/>
              </a:ext>
            </a:extLst>
          </p:cNvPr>
          <p:cNvSpPr/>
          <p:nvPr/>
        </p:nvSpPr>
        <p:spPr>
          <a:xfrm>
            <a:off x="9316800" y="5205600"/>
            <a:ext cx="1260000" cy="72000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176149FC-4AF4-9649-E798-52BD27F48184}"/>
              </a:ext>
            </a:extLst>
          </p:cNvPr>
          <p:cNvCxnSpPr>
            <a:cxnSpLocks/>
            <a:stCxn id="150" idx="3"/>
          </p:cNvCxnSpPr>
          <p:nvPr/>
        </p:nvCxnSpPr>
        <p:spPr>
          <a:xfrm flipH="1" flipV="1">
            <a:off x="4273602" y="5564656"/>
            <a:ext cx="575598" cy="944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19291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F011D-52C0-9270-A92E-1EA0DC75C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Feasibility Validation in the Paper</a:t>
            </a:r>
            <a:endParaRPr lang="en-K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C997EB-6597-EF2F-3E54-2FCAA3A131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KR" dirty="0">
                <a:latin typeface="Aptos" panose="020B0004020202020204" pitchFamily="34" charset="0"/>
              </a:rPr>
              <a:t>Using 160 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real</a:t>
            </a:r>
            <a:r>
              <a:rPr lang="en-KR" dirty="0">
                <a:latin typeface="Aptos" panose="020B0004020202020204" pitchFamily="34" charset="0"/>
              </a:rPr>
              <a:t> 3D TLC NAND flash chips, we study</a:t>
            </a:r>
            <a:endParaRPr lang="en-KR" dirty="0">
              <a:solidFill>
                <a:srgbClr val="6F47E5"/>
              </a:solidFill>
              <a:latin typeface="Aptos" panose="020B00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en-KR" dirty="0"/>
              <a:t>Impact of erase pulse latency on the fail-bit count</a:t>
            </a:r>
          </a:p>
          <a:p>
            <a:pPr marL="514350" indent="-514350">
              <a:buFont typeface="+mj-lt"/>
              <a:buAutoNum type="arabicPeriod"/>
            </a:pPr>
            <a:r>
              <a:rPr lang="en-KR" dirty="0"/>
              <a:t>Feasibility and parameter exploration of shallow erasure</a:t>
            </a:r>
          </a:p>
          <a:p>
            <a:pPr marL="514350" indent="-514350">
              <a:buFont typeface="+mj-lt"/>
              <a:buAutoNum type="arabicPeriod"/>
            </a:pPr>
            <a:r>
              <a:rPr lang="en-KR" dirty="0"/>
              <a:t>Reliability characteristics of incompletely erased block</a:t>
            </a:r>
          </a:p>
          <a:p>
            <a:pPr marL="514350" indent="-514350">
              <a:buFont typeface="+mj-lt"/>
              <a:buAutoNum type="arabicPeriod"/>
            </a:pPr>
            <a:r>
              <a:rPr lang="en-KR" dirty="0"/>
              <a:t>Applicability of AERO for other types of chips</a:t>
            </a:r>
          </a:p>
          <a:p>
            <a:pPr lvl="1"/>
            <a:r>
              <a:rPr lang="en-KR" dirty="0"/>
              <a:t>2D TLC</a:t>
            </a:r>
          </a:p>
          <a:p>
            <a:pPr lvl="1"/>
            <a:r>
              <a:rPr lang="en-KR" dirty="0"/>
              <a:t>3D MLC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06218-6334-7441-D9B4-8EBF7858A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24</a:t>
            </a:r>
          </a:p>
        </p:txBody>
      </p:sp>
    </p:spTree>
    <p:extLst>
      <p:ext uri="{BB962C8B-B14F-4D97-AF65-F5344CB8AC3E}">
        <p14:creationId xmlns:p14="http://schemas.microsoft.com/office/powerpoint/2010/main" val="146431991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5695B-ED56-4987-9298-6B10D571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Implementation of AERO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173C0-8FD7-7D6B-5347-3E4D2EA29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Extend </a:t>
            </a:r>
            <a:r>
              <a:rPr lang="en-KR"/>
              <a:t>Flash </a:t>
            </a:r>
            <a:r>
              <a:rPr lang="en-KR" dirty="0"/>
              <a:t>translation layer (FTL</a:t>
            </a:r>
            <a:r>
              <a:rPr lang="en-KR"/>
              <a:t>) </a:t>
            </a:r>
            <a:r>
              <a:rPr lang="en-US" dirty="0"/>
              <a:t>w/</a:t>
            </a:r>
            <a:r>
              <a:rPr lang="en-KR"/>
              <a:t> 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two data structures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329FF-CD10-8836-0833-93EFDA7A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25</a:t>
            </a:r>
          </a:p>
        </p:txBody>
      </p:sp>
    </p:spTree>
    <p:extLst>
      <p:ext uri="{BB962C8B-B14F-4D97-AF65-F5344CB8AC3E}">
        <p14:creationId xmlns:p14="http://schemas.microsoft.com/office/powerpoint/2010/main" val="357888602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5695B-ED56-4987-9298-6B10D571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Implementation of AERO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173C0-8FD7-7D6B-5347-3E4D2EA29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Extend </a:t>
            </a:r>
            <a:r>
              <a:rPr lang="en-KR" altLang="ko-KR" dirty="0"/>
              <a:t>Flash translation layer (FTL) </a:t>
            </a:r>
            <a:r>
              <a:rPr lang="en-US" altLang="ko-KR" dirty="0"/>
              <a:t>w/</a:t>
            </a:r>
            <a:r>
              <a:rPr lang="en-KR" altLang="ko-KR" dirty="0"/>
              <a:t> </a:t>
            </a:r>
            <a:r>
              <a:rPr lang="en-KR" altLang="ko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two data structures</a:t>
            </a:r>
          </a:p>
          <a:p>
            <a:pPr lvl="1"/>
            <a:r>
              <a:rPr lang="en-KR" dirty="0"/>
              <a:t>Shallow erasure flags (SEF): Check if shallow erasure is required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329FF-CD10-8836-0833-93EFDA7A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B40D0E1A-E01E-8684-AA9F-06CE317D83F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43022" y="3204961"/>
              <a:ext cx="1750422" cy="21961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5211">
                      <a:extLst>
                        <a:ext uri="{9D8B030D-6E8A-4147-A177-3AD203B41FA5}">
                          <a16:colId xmlns:a16="http://schemas.microsoft.com/office/drawing/2014/main" val="3866920823"/>
                        </a:ext>
                      </a:extLst>
                    </a:gridCol>
                    <a:gridCol w="875211">
                      <a:extLst>
                        <a:ext uri="{9D8B030D-6E8A-4147-A177-3AD203B41FA5}">
                          <a16:colId xmlns:a16="http://schemas.microsoft.com/office/drawing/2014/main" val="1868713274"/>
                        </a:ext>
                      </a:extLst>
                    </a:gridCol>
                  </a:tblGrid>
                  <a:tr h="7320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b</a:t>
                          </a:r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lock ID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SEF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C5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228078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7918972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KR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KR" sz="24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93092678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65104954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 - 1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36786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B40D0E1A-E01E-8684-AA9F-06CE317D83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1505175"/>
                  </p:ext>
                </p:extLst>
              </p:nvPr>
            </p:nvGraphicFramePr>
            <p:xfrm>
              <a:off x="843022" y="3204961"/>
              <a:ext cx="1750422" cy="21961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5211">
                      <a:extLst>
                        <a:ext uri="{9D8B030D-6E8A-4147-A177-3AD203B41FA5}">
                          <a16:colId xmlns:a16="http://schemas.microsoft.com/office/drawing/2014/main" val="3866920823"/>
                        </a:ext>
                      </a:extLst>
                    </a:gridCol>
                    <a:gridCol w="875211">
                      <a:extLst>
                        <a:ext uri="{9D8B030D-6E8A-4147-A177-3AD203B41FA5}">
                          <a16:colId xmlns:a16="http://schemas.microsoft.com/office/drawing/2014/main" val="1868713274"/>
                        </a:ext>
                      </a:extLst>
                    </a:gridCol>
                  </a:tblGrid>
                  <a:tr h="7320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b</a:t>
                          </a:r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lock ID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SEF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C5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228078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7918972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57" t="-327586" r="-101429" b="-2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93092678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65104954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57" t="-527586" r="-101429" b="-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367869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43F349AE-917E-0335-BB35-063AFFF2987D}"/>
              </a:ext>
            </a:extLst>
          </p:cNvPr>
          <p:cNvSpPr txBox="1"/>
          <p:nvPr/>
        </p:nvSpPr>
        <p:spPr>
          <a:xfrm>
            <a:off x="572729" y="5413249"/>
            <a:ext cx="2291012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Shallow erasure</a:t>
            </a:r>
          </a:p>
          <a:p>
            <a:pPr algn="ctr"/>
            <a:r>
              <a:rPr lang="en-KR" sz="2400" dirty="0">
                <a:latin typeface="Cambria" panose="02040503050406030204" pitchFamily="18" charset="0"/>
              </a:rPr>
              <a:t>flags (SEF)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D9A90EF-45EF-8C44-82F7-1B8EB543A539}"/>
              </a:ext>
            </a:extLst>
          </p:cNvPr>
          <p:cNvSpPr/>
          <p:nvPr/>
        </p:nvSpPr>
        <p:spPr>
          <a:xfrm>
            <a:off x="6793084" y="3834340"/>
            <a:ext cx="1091959" cy="1683026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FTL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B6A986F-193E-4668-DFF1-4CDAE4933D8A}"/>
              </a:ext>
            </a:extLst>
          </p:cNvPr>
          <p:cNvSpPr/>
          <p:nvPr/>
        </p:nvSpPr>
        <p:spPr>
          <a:xfrm>
            <a:off x="591091" y="3080957"/>
            <a:ext cx="5580756" cy="3189793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92D997F-F049-995B-AD04-553B1D13656F}"/>
              </a:ext>
            </a:extLst>
          </p:cNvPr>
          <p:cNvCxnSpPr/>
          <p:nvPr/>
        </p:nvCxnSpPr>
        <p:spPr>
          <a:xfrm flipH="1" flipV="1">
            <a:off x="6185099" y="3087757"/>
            <a:ext cx="613266" cy="7717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963BC25-1B8A-C58A-0B26-A83E1F35DF96}"/>
              </a:ext>
            </a:extLst>
          </p:cNvPr>
          <p:cNvCxnSpPr>
            <a:cxnSpLocks/>
          </p:cNvCxnSpPr>
          <p:nvPr/>
        </p:nvCxnSpPr>
        <p:spPr>
          <a:xfrm flipH="1">
            <a:off x="6171847" y="5517366"/>
            <a:ext cx="621237" cy="7533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8981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F60A4-B16E-D21C-2602-15BE0954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Program and Erase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EB837-EBCF-BDA6-2147-35C8964A6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R" dirty="0"/>
              <a:t>Program operation writes data in a 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WL granularity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89417-AC20-714C-9855-A61F1D08E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AAA4-2878-EC4A-B18E-DF378CE3ECDA}" type="slidenum">
              <a:rPr lang="en-KR" smtClean="0"/>
              <a:t>4</a:t>
            </a:fld>
            <a:endParaRPr lang="en-KR"/>
          </a:p>
        </p:txBody>
      </p:sp>
      <p:grpSp>
        <p:nvGrpSpPr>
          <p:cNvPr id="6" name="WL0">
            <a:extLst>
              <a:ext uri="{FF2B5EF4-FFF2-40B4-BE49-F238E27FC236}">
                <a16:creationId xmlns:a16="http://schemas.microsoft.com/office/drawing/2014/main" id="{532D3100-B915-2774-573C-AFBD2E3488B4}"/>
              </a:ext>
            </a:extLst>
          </p:cNvPr>
          <p:cNvGrpSpPr/>
          <p:nvPr/>
        </p:nvGrpSpPr>
        <p:grpSpPr>
          <a:xfrm>
            <a:off x="3224217" y="2840923"/>
            <a:ext cx="5106983" cy="461665"/>
            <a:chOff x="3224217" y="3244334"/>
            <a:chExt cx="5106983" cy="46166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6C2C869-AED0-0CBB-49B0-F4B6CFC27B29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3429000"/>
              <a:ext cx="43252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F7961D-A8F2-3B61-A596-951E2AC28C16}"/>
                </a:ext>
              </a:extLst>
            </p:cNvPr>
            <p:cNvSpPr txBox="1"/>
            <p:nvPr/>
          </p:nvSpPr>
          <p:spPr>
            <a:xfrm>
              <a:off x="3224217" y="3244334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latin typeface="Cambria" panose="02040503050406030204" pitchFamily="18" charset="0"/>
                </a:rPr>
                <a:t>WL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</p:grpSp>
      <p:grpSp>
        <p:nvGrpSpPr>
          <p:cNvPr id="13" name="WL1">
            <a:extLst>
              <a:ext uri="{FF2B5EF4-FFF2-40B4-BE49-F238E27FC236}">
                <a16:creationId xmlns:a16="http://schemas.microsoft.com/office/drawing/2014/main" id="{562FF257-49D0-6C13-9215-1B678CA32E04}"/>
              </a:ext>
            </a:extLst>
          </p:cNvPr>
          <p:cNvGrpSpPr/>
          <p:nvPr/>
        </p:nvGrpSpPr>
        <p:grpSpPr>
          <a:xfrm>
            <a:off x="3219729" y="3796363"/>
            <a:ext cx="5111471" cy="461665"/>
            <a:chOff x="3219729" y="4199774"/>
            <a:chExt cx="5111471" cy="46166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8BE12C0-85E2-8EEE-4924-29D3D23BE86B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4384440"/>
              <a:ext cx="43252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CBFE25-EAB9-719E-0B8E-C583865026A1}"/>
                </a:ext>
              </a:extLst>
            </p:cNvPr>
            <p:cNvSpPr txBox="1"/>
            <p:nvPr/>
          </p:nvSpPr>
          <p:spPr>
            <a:xfrm>
              <a:off x="3219729" y="4199774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latin typeface="Cambria" panose="02040503050406030204" pitchFamily="18" charset="0"/>
                </a:rPr>
                <a:t>WL</a:t>
              </a:r>
              <a:r>
                <a:rPr lang="en-KR" sz="2400" baseline="-25000" dirty="0">
                  <a:latin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16" name="nand string 0">
            <a:extLst>
              <a:ext uri="{FF2B5EF4-FFF2-40B4-BE49-F238E27FC236}">
                <a16:creationId xmlns:a16="http://schemas.microsoft.com/office/drawing/2014/main" id="{99E55038-259A-5DA3-A9B7-563F95A6CF58}"/>
              </a:ext>
            </a:extLst>
          </p:cNvPr>
          <p:cNvGrpSpPr/>
          <p:nvPr/>
        </p:nvGrpSpPr>
        <p:grpSpPr>
          <a:xfrm>
            <a:off x="4947683" y="2556933"/>
            <a:ext cx="5467" cy="2938230"/>
            <a:chOff x="4947683" y="2556933"/>
            <a:chExt cx="5467" cy="293823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5502363-E4D0-2C03-A5C4-061237B6DCD1}"/>
                </a:ext>
              </a:extLst>
            </p:cNvPr>
            <p:cNvCxnSpPr>
              <a:cxnSpLocks/>
            </p:cNvCxnSpPr>
            <p:nvPr/>
          </p:nvCxnSpPr>
          <p:spPr>
            <a:xfrm>
              <a:off x="4947683" y="2556933"/>
              <a:ext cx="0" cy="20865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EE126F-65B5-3CAD-6850-F5238C1D0FFE}"/>
                </a:ext>
              </a:extLst>
            </p:cNvPr>
            <p:cNvCxnSpPr>
              <a:cxnSpLocks/>
            </p:cNvCxnSpPr>
            <p:nvPr/>
          </p:nvCxnSpPr>
          <p:spPr>
            <a:xfrm>
              <a:off x="4953150" y="4990840"/>
              <a:ext cx="0" cy="504323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60A5B89-6868-03C5-6B2A-D23F05BA6EFC}"/>
                </a:ext>
              </a:extLst>
            </p:cNvPr>
            <p:cNvCxnSpPr>
              <a:cxnSpLocks/>
            </p:cNvCxnSpPr>
            <p:nvPr/>
          </p:nvCxnSpPr>
          <p:spPr>
            <a:xfrm>
              <a:off x="4947683" y="4698467"/>
              <a:ext cx="0" cy="241004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nand string 1">
            <a:extLst>
              <a:ext uri="{FF2B5EF4-FFF2-40B4-BE49-F238E27FC236}">
                <a16:creationId xmlns:a16="http://schemas.microsoft.com/office/drawing/2014/main" id="{D5D41AF2-B866-D18C-E39E-F0E47B4D874E}"/>
              </a:ext>
            </a:extLst>
          </p:cNvPr>
          <p:cNvGrpSpPr/>
          <p:nvPr/>
        </p:nvGrpSpPr>
        <p:grpSpPr>
          <a:xfrm>
            <a:off x="5715590" y="2556933"/>
            <a:ext cx="0" cy="2938230"/>
            <a:chOff x="5715590" y="2556933"/>
            <a:chExt cx="0" cy="293823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39BE35C-808E-F373-058A-2AD330E76C0D}"/>
                </a:ext>
              </a:extLst>
            </p:cNvPr>
            <p:cNvCxnSpPr>
              <a:cxnSpLocks/>
            </p:cNvCxnSpPr>
            <p:nvPr/>
          </p:nvCxnSpPr>
          <p:spPr>
            <a:xfrm>
              <a:off x="5715590" y="2556933"/>
              <a:ext cx="0" cy="20865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7D15740-08AD-BB18-AE03-4834E857E458}"/>
                </a:ext>
              </a:extLst>
            </p:cNvPr>
            <p:cNvCxnSpPr>
              <a:cxnSpLocks/>
            </p:cNvCxnSpPr>
            <p:nvPr/>
          </p:nvCxnSpPr>
          <p:spPr>
            <a:xfrm>
              <a:off x="5715590" y="4698467"/>
              <a:ext cx="0" cy="241004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7D3AF31-36FC-3CAA-3EF6-1F05ED6E5E1E}"/>
                </a:ext>
              </a:extLst>
            </p:cNvPr>
            <p:cNvCxnSpPr>
              <a:cxnSpLocks/>
            </p:cNvCxnSpPr>
            <p:nvPr/>
          </p:nvCxnSpPr>
          <p:spPr>
            <a:xfrm>
              <a:off x="5715590" y="4990840"/>
              <a:ext cx="0" cy="504323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nand string 2">
            <a:extLst>
              <a:ext uri="{FF2B5EF4-FFF2-40B4-BE49-F238E27FC236}">
                <a16:creationId xmlns:a16="http://schemas.microsoft.com/office/drawing/2014/main" id="{345539B4-86D7-EF2A-B35F-9656BFBEC859}"/>
              </a:ext>
            </a:extLst>
          </p:cNvPr>
          <p:cNvGrpSpPr/>
          <p:nvPr/>
        </p:nvGrpSpPr>
        <p:grpSpPr>
          <a:xfrm>
            <a:off x="6483496" y="2556933"/>
            <a:ext cx="0" cy="2938230"/>
            <a:chOff x="6483496" y="2556933"/>
            <a:chExt cx="0" cy="293823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6B09C36-D2C0-D0EE-CD8D-0284B4E9A2F4}"/>
                </a:ext>
              </a:extLst>
            </p:cNvPr>
            <p:cNvCxnSpPr>
              <a:cxnSpLocks/>
            </p:cNvCxnSpPr>
            <p:nvPr/>
          </p:nvCxnSpPr>
          <p:spPr>
            <a:xfrm>
              <a:off x="6483496" y="2556933"/>
              <a:ext cx="0" cy="20865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58E0520-E5ED-0324-63B0-B494A42560C5}"/>
                </a:ext>
              </a:extLst>
            </p:cNvPr>
            <p:cNvCxnSpPr>
              <a:cxnSpLocks/>
            </p:cNvCxnSpPr>
            <p:nvPr/>
          </p:nvCxnSpPr>
          <p:spPr>
            <a:xfrm>
              <a:off x="6483496" y="4698467"/>
              <a:ext cx="0" cy="241004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0EEF950-E8DC-880A-BFC9-E1169AAA772B}"/>
                </a:ext>
              </a:extLst>
            </p:cNvPr>
            <p:cNvCxnSpPr>
              <a:cxnSpLocks/>
            </p:cNvCxnSpPr>
            <p:nvPr/>
          </p:nvCxnSpPr>
          <p:spPr>
            <a:xfrm>
              <a:off x="6483496" y="4990840"/>
              <a:ext cx="0" cy="504323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nand string 3">
            <a:extLst>
              <a:ext uri="{FF2B5EF4-FFF2-40B4-BE49-F238E27FC236}">
                <a16:creationId xmlns:a16="http://schemas.microsoft.com/office/drawing/2014/main" id="{A17310A3-08E1-CAC2-D381-FBF1BC32F982}"/>
              </a:ext>
            </a:extLst>
          </p:cNvPr>
          <p:cNvGrpSpPr/>
          <p:nvPr/>
        </p:nvGrpSpPr>
        <p:grpSpPr>
          <a:xfrm>
            <a:off x="7251402" y="2556933"/>
            <a:ext cx="0" cy="2938230"/>
            <a:chOff x="7251402" y="2556933"/>
            <a:chExt cx="0" cy="2938230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AA70E0D-9662-3FBF-C38B-EE843F11F24F}"/>
                </a:ext>
              </a:extLst>
            </p:cNvPr>
            <p:cNvCxnSpPr>
              <a:cxnSpLocks/>
            </p:cNvCxnSpPr>
            <p:nvPr/>
          </p:nvCxnSpPr>
          <p:spPr>
            <a:xfrm>
              <a:off x="7251402" y="2556933"/>
              <a:ext cx="0" cy="20865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5972CD8-0B1E-3AB8-7DE3-B02F987DE2DD}"/>
                </a:ext>
              </a:extLst>
            </p:cNvPr>
            <p:cNvCxnSpPr>
              <a:cxnSpLocks/>
            </p:cNvCxnSpPr>
            <p:nvPr/>
          </p:nvCxnSpPr>
          <p:spPr>
            <a:xfrm>
              <a:off x="7251402" y="4698467"/>
              <a:ext cx="0" cy="241004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B04790D-3CDC-8DB1-5955-9DBA9087BE29}"/>
                </a:ext>
              </a:extLst>
            </p:cNvPr>
            <p:cNvCxnSpPr>
              <a:cxnSpLocks/>
            </p:cNvCxnSpPr>
            <p:nvPr/>
          </p:nvCxnSpPr>
          <p:spPr>
            <a:xfrm>
              <a:off x="7251402" y="4990840"/>
              <a:ext cx="0" cy="504323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8" name="Flash block text">
            <a:extLst>
              <a:ext uri="{FF2B5EF4-FFF2-40B4-BE49-F238E27FC236}">
                <a16:creationId xmlns:a16="http://schemas.microsoft.com/office/drawing/2014/main" id="{D4E08CB6-7614-E1E7-DE43-DCEB42361EA6}"/>
              </a:ext>
            </a:extLst>
          </p:cNvPr>
          <p:cNvSpPr txBox="1"/>
          <p:nvPr/>
        </p:nvSpPr>
        <p:spPr>
          <a:xfrm>
            <a:off x="8616658" y="5654318"/>
            <a:ext cx="166744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Flash block</a:t>
            </a:r>
          </a:p>
        </p:txBody>
      </p:sp>
      <p:cxnSp>
        <p:nvCxnSpPr>
          <p:cNvPr id="150" name="Voltage flow WL1">
            <a:extLst>
              <a:ext uri="{FF2B5EF4-FFF2-40B4-BE49-F238E27FC236}">
                <a16:creationId xmlns:a16="http://schemas.microsoft.com/office/drawing/2014/main" id="{A1F1BFC0-9B17-457D-0EA9-1384AFD75716}"/>
              </a:ext>
            </a:extLst>
          </p:cNvPr>
          <p:cNvCxnSpPr>
            <a:cxnSpLocks/>
          </p:cNvCxnSpPr>
          <p:nvPr/>
        </p:nvCxnSpPr>
        <p:spPr>
          <a:xfrm>
            <a:off x="4005943" y="3985122"/>
            <a:ext cx="4325257" cy="0"/>
          </a:xfrm>
          <a:prstGeom prst="line">
            <a:avLst/>
          </a:prstGeom>
          <a:ln w="50800">
            <a:solidFill>
              <a:srgbClr val="6F47E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9" name="Cells (WL1)">
            <a:extLst>
              <a:ext uri="{FF2B5EF4-FFF2-40B4-BE49-F238E27FC236}">
                <a16:creationId xmlns:a16="http://schemas.microsoft.com/office/drawing/2014/main" id="{F4C22DA1-4555-B4D3-5B2D-E6E3923A0430}"/>
              </a:ext>
            </a:extLst>
          </p:cNvPr>
          <p:cNvGrpSpPr/>
          <p:nvPr/>
        </p:nvGrpSpPr>
        <p:grpSpPr>
          <a:xfrm>
            <a:off x="4658400" y="3689789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990E6F3-7D56-BC5A-9456-6A33C2C890C6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3726B1B-0087-CAB8-C3CA-8F9E1DD6AE6F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428E9BE-8C61-B0F9-F64B-5C1406FF9662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52ECA14-8E42-B40C-7C65-536E5294B7C9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</p:grpSp>
      <p:cxnSp>
        <p:nvCxnSpPr>
          <p:cNvPr id="147" name="Voltage flow WL0">
            <a:extLst>
              <a:ext uri="{FF2B5EF4-FFF2-40B4-BE49-F238E27FC236}">
                <a16:creationId xmlns:a16="http://schemas.microsoft.com/office/drawing/2014/main" id="{B733A6BA-3CF0-0953-A057-F7FCE381D902}"/>
              </a:ext>
            </a:extLst>
          </p:cNvPr>
          <p:cNvCxnSpPr>
            <a:cxnSpLocks/>
          </p:cNvCxnSpPr>
          <p:nvPr/>
        </p:nvCxnSpPr>
        <p:spPr>
          <a:xfrm>
            <a:off x="4005943" y="3025589"/>
            <a:ext cx="4325257" cy="0"/>
          </a:xfrm>
          <a:prstGeom prst="line">
            <a:avLst/>
          </a:prstGeom>
          <a:ln w="50800">
            <a:solidFill>
              <a:srgbClr val="6F47E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7" name="Cells (WL0)">
            <a:extLst>
              <a:ext uri="{FF2B5EF4-FFF2-40B4-BE49-F238E27FC236}">
                <a16:creationId xmlns:a16="http://schemas.microsoft.com/office/drawing/2014/main" id="{174D7307-102B-0FF2-29D2-721DB8E32534}"/>
              </a:ext>
            </a:extLst>
          </p:cNvPr>
          <p:cNvGrpSpPr/>
          <p:nvPr/>
        </p:nvGrpSpPr>
        <p:grpSpPr>
          <a:xfrm>
            <a:off x="4658400" y="2735789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55A7005-7778-327F-C738-221EE976E36C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08BEA9C-9CAE-7B76-7517-78D8356218CE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04FB8C8-489F-4813-D247-CC46305D5C29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2E083016-0EDE-5D96-CFC7-46901D514906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 dirty="0"/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E9F89C42-584A-47A1-26CD-19226A71A5B5}"/>
              </a:ext>
            </a:extLst>
          </p:cNvPr>
          <p:cNvSpPr txBox="1"/>
          <p:nvPr/>
        </p:nvSpPr>
        <p:spPr>
          <a:xfrm>
            <a:off x="8618370" y="4409403"/>
            <a:ext cx="140775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KR" sz="2400" dirty="0">
                <a:latin typeface="Cambria" panose="02040503050406030204" pitchFamily="18" charset="0"/>
              </a:rPr>
              <a:t>Flash cell</a:t>
            </a:r>
          </a:p>
        </p:txBody>
      </p:sp>
      <p:grpSp>
        <p:nvGrpSpPr>
          <p:cNvPr id="89" name="nand string text">
            <a:extLst>
              <a:ext uri="{FF2B5EF4-FFF2-40B4-BE49-F238E27FC236}">
                <a16:creationId xmlns:a16="http://schemas.microsoft.com/office/drawing/2014/main" id="{A86BB19B-2BE3-3E67-151C-4E04FB973220}"/>
              </a:ext>
            </a:extLst>
          </p:cNvPr>
          <p:cNvGrpSpPr/>
          <p:nvPr/>
        </p:nvGrpSpPr>
        <p:grpSpPr>
          <a:xfrm>
            <a:off x="7251402" y="5033498"/>
            <a:ext cx="3199989" cy="461665"/>
            <a:chOff x="6674825" y="5033498"/>
            <a:chExt cx="3199989" cy="461665"/>
          </a:xfrm>
        </p:grpSpPr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8374E7CB-B885-0E8F-9786-A7D9044B411A}"/>
                </a:ext>
              </a:extLst>
            </p:cNvPr>
            <p:cNvCxnSpPr>
              <a:cxnSpLocks/>
              <a:endCxn id="93" idx="1"/>
            </p:cNvCxnSpPr>
            <p:nvPr/>
          </p:nvCxnSpPr>
          <p:spPr>
            <a:xfrm>
              <a:off x="6674825" y="5264330"/>
              <a:ext cx="1365256" cy="1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253C3A8-8723-33B8-DC48-3673BACFC2FD}"/>
                </a:ext>
              </a:extLst>
            </p:cNvPr>
            <p:cNvSpPr txBox="1"/>
            <p:nvPr/>
          </p:nvSpPr>
          <p:spPr>
            <a:xfrm>
              <a:off x="8040081" y="5033498"/>
              <a:ext cx="18347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KR" sz="2400" dirty="0">
                  <a:latin typeface="Cambria" panose="02040503050406030204" pitchFamily="18" charset="0"/>
                </a:rPr>
                <a:t>NAND string</a:t>
              </a:r>
            </a:p>
          </p:txBody>
        </p:sp>
      </p:grp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0BD85E0-856A-06C5-3AF1-E621166254F2}"/>
              </a:ext>
            </a:extLst>
          </p:cNvPr>
          <p:cNvCxnSpPr>
            <a:cxnSpLocks/>
            <a:stCxn id="87" idx="1"/>
            <a:endCxn id="76" idx="5"/>
          </p:cNvCxnSpPr>
          <p:nvPr/>
        </p:nvCxnSpPr>
        <p:spPr>
          <a:xfrm flipH="1" flipV="1">
            <a:off x="7458246" y="4185913"/>
            <a:ext cx="1160124" cy="454323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5" name="BL0">
            <a:extLst>
              <a:ext uri="{FF2B5EF4-FFF2-40B4-BE49-F238E27FC236}">
                <a16:creationId xmlns:a16="http://schemas.microsoft.com/office/drawing/2014/main" id="{FE6E3161-9E64-C185-2728-225AD0A9702B}"/>
              </a:ext>
            </a:extLst>
          </p:cNvPr>
          <p:cNvGrpSpPr/>
          <p:nvPr/>
        </p:nvGrpSpPr>
        <p:grpSpPr>
          <a:xfrm>
            <a:off x="4947683" y="1963737"/>
            <a:ext cx="710220" cy="3878263"/>
            <a:chOff x="4947683" y="1963737"/>
            <a:chExt cx="710220" cy="3878263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346B2AF-0C12-4699-185E-C95B0FE9495C}"/>
                </a:ext>
              </a:extLst>
            </p:cNvPr>
            <p:cNvSpPr txBox="1"/>
            <p:nvPr/>
          </p:nvSpPr>
          <p:spPr>
            <a:xfrm>
              <a:off x="5006763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  <p:grpSp>
          <p:nvGrpSpPr>
            <p:cNvPr id="97" name="BL0">
              <a:extLst>
                <a:ext uri="{FF2B5EF4-FFF2-40B4-BE49-F238E27FC236}">
                  <a16:creationId xmlns:a16="http://schemas.microsoft.com/office/drawing/2014/main" id="{2B6479DE-18F0-DAC2-9014-987EFE164168}"/>
                </a:ext>
              </a:extLst>
            </p:cNvPr>
            <p:cNvGrpSpPr/>
            <p:nvPr/>
          </p:nvGrpSpPr>
          <p:grpSpPr>
            <a:xfrm>
              <a:off x="4947683" y="2324911"/>
              <a:ext cx="386687" cy="3517089"/>
              <a:chOff x="4947683" y="2324911"/>
              <a:chExt cx="386687" cy="3517089"/>
            </a:xfrm>
          </p:grpSpPr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3EE99C65-1C14-3B9B-5516-E87555B7F2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4370" y="2324911"/>
                <a:ext cx="0" cy="351708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787D8392-7813-93F7-9768-2D4E9650ED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768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0" name="BL1">
            <a:extLst>
              <a:ext uri="{FF2B5EF4-FFF2-40B4-BE49-F238E27FC236}">
                <a16:creationId xmlns:a16="http://schemas.microsoft.com/office/drawing/2014/main" id="{C0E32346-BC33-1D06-1922-92D8C0DFDA6B}"/>
              </a:ext>
            </a:extLst>
          </p:cNvPr>
          <p:cNvGrpSpPr/>
          <p:nvPr/>
        </p:nvGrpSpPr>
        <p:grpSpPr>
          <a:xfrm>
            <a:off x="5709313" y="1963737"/>
            <a:ext cx="719116" cy="3878263"/>
            <a:chOff x="5709313" y="1963737"/>
            <a:chExt cx="719116" cy="3878263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D3BC87E-3D01-8FC9-CD95-6451FDB65777}"/>
                </a:ext>
              </a:extLst>
            </p:cNvPr>
            <p:cNvSpPr txBox="1"/>
            <p:nvPr/>
          </p:nvSpPr>
          <p:spPr>
            <a:xfrm>
              <a:off x="5777289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1</a:t>
              </a:r>
            </a:p>
          </p:txBody>
        </p:sp>
        <p:grpSp>
          <p:nvGrpSpPr>
            <p:cNvPr id="102" name="BL1">
              <a:extLst>
                <a:ext uri="{FF2B5EF4-FFF2-40B4-BE49-F238E27FC236}">
                  <a16:creationId xmlns:a16="http://schemas.microsoft.com/office/drawing/2014/main" id="{83E07712-0BA9-13E4-32F3-1B684752CC9B}"/>
                </a:ext>
              </a:extLst>
            </p:cNvPr>
            <p:cNvGrpSpPr/>
            <p:nvPr/>
          </p:nvGrpSpPr>
          <p:grpSpPr>
            <a:xfrm>
              <a:off x="5709313" y="2324911"/>
              <a:ext cx="390230" cy="3517089"/>
              <a:chOff x="5709313" y="2324911"/>
              <a:chExt cx="390230" cy="3517089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08FF82C4-40D8-7919-488E-F0BED506C0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9543" y="2324911"/>
                <a:ext cx="0" cy="351708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D33D90EB-770D-CC95-06FC-C2A3683E0D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0931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BL2">
            <a:extLst>
              <a:ext uri="{FF2B5EF4-FFF2-40B4-BE49-F238E27FC236}">
                <a16:creationId xmlns:a16="http://schemas.microsoft.com/office/drawing/2014/main" id="{20961B04-5FBB-7833-73EA-8DF3DBDFCD12}"/>
              </a:ext>
            </a:extLst>
          </p:cNvPr>
          <p:cNvGrpSpPr/>
          <p:nvPr/>
        </p:nvGrpSpPr>
        <p:grpSpPr>
          <a:xfrm>
            <a:off x="6480762" y="1963737"/>
            <a:ext cx="711615" cy="3878263"/>
            <a:chOff x="6480762" y="1963737"/>
            <a:chExt cx="711615" cy="3878263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C80D5B4-8C17-8E2F-2CAF-DD08E51BECA9}"/>
                </a:ext>
              </a:extLst>
            </p:cNvPr>
            <p:cNvSpPr txBox="1"/>
            <p:nvPr/>
          </p:nvSpPr>
          <p:spPr>
            <a:xfrm>
              <a:off x="6541237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2</a:t>
              </a:r>
            </a:p>
          </p:txBody>
        </p:sp>
        <p:grpSp>
          <p:nvGrpSpPr>
            <p:cNvPr id="107" name="BL2">
              <a:extLst>
                <a:ext uri="{FF2B5EF4-FFF2-40B4-BE49-F238E27FC236}">
                  <a16:creationId xmlns:a16="http://schemas.microsoft.com/office/drawing/2014/main" id="{8786BD51-3603-F8D0-5ED0-E3907188B169}"/>
                </a:ext>
              </a:extLst>
            </p:cNvPr>
            <p:cNvGrpSpPr/>
            <p:nvPr/>
          </p:nvGrpSpPr>
          <p:grpSpPr>
            <a:xfrm>
              <a:off x="6480762" y="2324911"/>
              <a:ext cx="386687" cy="3517089"/>
              <a:chOff x="6480762" y="2324911"/>
              <a:chExt cx="386687" cy="3517089"/>
            </a:xfrm>
          </p:grpSpPr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F42DFBC2-3423-F6A8-58A7-0E654D05CF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67449" y="2324911"/>
                <a:ext cx="0" cy="351708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415F78C9-CD0E-4E8D-4D4F-D6AFFA10F6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076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0" name="BL3">
            <a:extLst>
              <a:ext uri="{FF2B5EF4-FFF2-40B4-BE49-F238E27FC236}">
                <a16:creationId xmlns:a16="http://schemas.microsoft.com/office/drawing/2014/main" id="{D0C82FA8-74E1-262A-ECA3-A191204846F3}"/>
              </a:ext>
            </a:extLst>
          </p:cNvPr>
          <p:cNvGrpSpPr/>
          <p:nvPr/>
        </p:nvGrpSpPr>
        <p:grpSpPr>
          <a:xfrm>
            <a:off x="7251402" y="1963737"/>
            <a:ext cx="717280" cy="3879502"/>
            <a:chOff x="7251402" y="1963737"/>
            <a:chExt cx="717280" cy="3879502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E86532D8-53D9-DB22-FE4A-052C5191F7E7}"/>
                </a:ext>
              </a:extLst>
            </p:cNvPr>
            <p:cNvSpPr txBox="1"/>
            <p:nvPr/>
          </p:nvSpPr>
          <p:spPr>
            <a:xfrm>
              <a:off x="7317542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3</a:t>
              </a:r>
            </a:p>
          </p:txBody>
        </p:sp>
        <p:grpSp>
          <p:nvGrpSpPr>
            <p:cNvPr id="112" name="BL3">
              <a:extLst>
                <a:ext uri="{FF2B5EF4-FFF2-40B4-BE49-F238E27FC236}">
                  <a16:creationId xmlns:a16="http://schemas.microsoft.com/office/drawing/2014/main" id="{B1A45F82-0FEB-E3D1-0155-5B56441ECECD}"/>
                </a:ext>
              </a:extLst>
            </p:cNvPr>
            <p:cNvGrpSpPr/>
            <p:nvPr/>
          </p:nvGrpSpPr>
          <p:grpSpPr>
            <a:xfrm>
              <a:off x="7251402" y="2324911"/>
              <a:ext cx="391710" cy="3518328"/>
              <a:chOff x="7251402" y="2324911"/>
              <a:chExt cx="391710" cy="3518328"/>
            </a:xfrm>
          </p:grpSpPr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ECC73B7F-F20D-327E-068C-9C2BDBCAC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3112" y="2324911"/>
                <a:ext cx="0" cy="35183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BD278A7-5EB8-57CD-B100-80A45E8C44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140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A52C4E70-8691-A417-036B-B0EBA065CA08}"/>
              </a:ext>
            </a:extLst>
          </p:cNvPr>
          <p:cNvSpPr/>
          <p:nvPr/>
        </p:nvSpPr>
        <p:spPr>
          <a:xfrm>
            <a:off x="4359368" y="2453088"/>
            <a:ext cx="3680713" cy="3220527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7D764962-620E-3235-C09F-FB6B2E652259}"/>
              </a:ext>
            </a:extLst>
          </p:cNvPr>
          <p:cNvCxnSpPr>
            <a:cxnSpLocks/>
            <a:endCxn id="58" idx="1"/>
          </p:cNvCxnSpPr>
          <p:nvPr/>
        </p:nvCxnSpPr>
        <p:spPr>
          <a:xfrm>
            <a:off x="7897251" y="5491888"/>
            <a:ext cx="719407" cy="393263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7" name="Programmed cells WL1">
            <a:extLst>
              <a:ext uri="{FF2B5EF4-FFF2-40B4-BE49-F238E27FC236}">
                <a16:creationId xmlns:a16="http://schemas.microsoft.com/office/drawing/2014/main" id="{C32E9724-ADDF-02CC-00A8-0E49D9A360B9}"/>
              </a:ext>
            </a:extLst>
          </p:cNvPr>
          <p:cNvGrpSpPr/>
          <p:nvPr/>
        </p:nvGrpSpPr>
        <p:grpSpPr>
          <a:xfrm>
            <a:off x="4658400" y="3690000"/>
            <a:ext cx="2798209" cy="581247"/>
            <a:chOff x="7985701" y="4517124"/>
            <a:chExt cx="2798209" cy="581247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9345DE72-0371-3F23-EAC7-519F2E1A5874}"/>
                </a:ext>
              </a:extLst>
            </p:cNvPr>
            <p:cNvSpPr/>
            <p:nvPr/>
          </p:nvSpPr>
          <p:spPr>
            <a:xfrm>
              <a:off x="7985701" y="4517124"/>
              <a:ext cx="581246" cy="581246"/>
            </a:xfrm>
            <a:prstGeom prst="ellipse">
              <a:avLst/>
            </a:prstGeom>
            <a:solidFill>
              <a:srgbClr val="6F47E5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8E599835-239F-C434-143C-54A8A7C934DD}"/>
                </a:ext>
              </a:extLst>
            </p:cNvPr>
            <p:cNvSpPr/>
            <p:nvPr/>
          </p:nvSpPr>
          <p:spPr>
            <a:xfrm>
              <a:off x="8753608" y="4517124"/>
              <a:ext cx="581246" cy="581246"/>
            </a:xfrm>
            <a:prstGeom prst="ellipse">
              <a:avLst/>
            </a:prstGeom>
            <a:solidFill>
              <a:srgbClr val="6F47E5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9AE15E62-5F03-69D3-57E7-BEC3D5AF2B50}"/>
                </a:ext>
              </a:extLst>
            </p:cNvPr>
            <p:cNvSpPr/>
            <p:nvPr/>
          </p:nvSpPr>
          <p:spPr>
            <a:xfrm>
              <a:off x="9521515" y="4517124"/>
              <a:ext cx="581246" cy="581246"/>
            </a:xfrm>
            <a:prstGeom prst="ellipse">
              <a:avLst/>
            </a:prstGeom>
            <a:solidFill>
              <a:srgbClr val="6F47E5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361BCC36-FA6A-D80C-18BA-D72A31A98E9A}"/>
                </a:ext>
              </a:extLst>
            </p:cNvPr>
            <p:cNvSpPr/>
            <p:nvPr/>
          </p:nvSpPr>
          <p:spPr>
            <a:xfrm>
              <a:off x="10374939" y="5014088"/>
              <a:ext cx="408971" cy="84283"/>
            </a:xfrm>
            <a:custGeom>
              <a:avLst/>
              <a:gdLst>
                <a:gd name="connsiteX0" fmla="*/ 0 w 408971"/>
                <a:gd name="connsiteY0" fmla="*/ 0 h 84283"/>
                <a:gd name="connsiteX1" fmla="*/ 408971 w 408971"/>
                <a:gd name="connsiteY1" fmla="*/ 0 h 84283"/>
                <a:gd name="connsiteX2" fmla="*/ 366975 w 408971"/>
                <a:gd name="connsiteY2" fmla="*/ 34650 h 84283"/>
                <a:gd name="connsiteX3" fmla="*/ 204485 w 408971"/>
                <a:gd name="connsiteY3" fmla="*/ 84283 h 84283"/>
                <a:gd name="connsiteX4" fmla="*/ 41995 w 408971"/>
                <a:gd name="connsiteY4" fmla="*/ 34650 h 8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971" h="84283">
                  <a:moveTo>
                    <a:pt x="0" y="0"/>
                  </a:moveTo>
                  <a:lnTo>
                    <a:pt x="408971" y="0"/>
                  </a:lnTo>
                  <a:lnTo>
                    <a:pt x="366975" y="34650"/>
                  </a:lnTo>
                  <a:cubicBezTo>
                    <a:pt x="320592" y="65986"/>
                    <a:pt x="264675" y="84283"/>
                    <a:pt x="204485" y="84283"/>
                  </a:cubicBezTo>
                  <a:cubicBezTo>
                    <a:pt x="144295" y="84283"/>
                    <a:pt x="88378" y="65986"/>
                    <a:pt x="41995" y="34650"/>
                  </a:cubicBezTo>
                  <a:close/>
                </a:path>
              </a:pathLst>
            </a:custGeom>
            <a:solidFill>
              <a:srgbClr val="6F47E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KR"/>
            </a:p>
          </p:txBody>
        </p:sp>
      </p:grpSp>
      <p:grpSp>
        <p:nvGrpSpPr>
          <p:cNvPr id="142" name="Programmed cells WL0">
            <a:extLst>
              <a:ext uri="{FF2B5EF4-FFF2-40B4-BE49-F238E27FC236}">
                <a16:creationId xmlns:a16="http://schemas.microsoft.com/office/drawing/2014/main" id="{2E4DA20B-07F7-FD4D-7047-756228979E04}"/>
              </a:ext>
            </a:extLst>
          </p:cNvPr>
          <p:cNvGrpSpPr/>
          <p:nvPr/>
        </p:nvGrpSpPr>
        <p:grpSpPr>
          <a:xfrm>
            <a:off x="4658400" y="2736000"/>
            <a:ext cx="2798209" cy="587226"/>
            <a:chOff x="7985701" y="3234320"/>
            <a:chExt cx="2798209" cy="587226"/>
          </a:xfrm>
        </p:grpSpPr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47AEDADC-4106-E03B-2778-AACD1150F1A8}"/>
                </a:ext>
              </a:extLst>
            </p:cNvPr>
            <p:cNvSpPr/>
            <p:nvPr/>
          </p:nvSpPr>
          <p:spPr>
            <a:xfrm>
              <a:off x="7985701" y="3234320"/>
              <a:ext cx="581246" cy="581246"/>
            </a:xfrm>
            <a:prstGeom prst="ellipse">
              <a:avLst/>
            </a:prstGeom>
            <a:solidFill>
              <a:srgbClr val="6F47E5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C8E5C8DA-D88C-A57C-51AB-D28A00F8C7E6}"/>
                </a:ext>
              </a:extLst>
            </p:cNvPr>
            <p:cNvSpPr/>
            <p:nvPr/>
          </p:nvSpPr>
          <p:spPr>
            <a:xfrm>
              <a:off x="9521515" y="3234320"/>
              <a:ext cx="581246" cy="581246"/>
            </a:xfrm>
            <a:prstGeom prst="ellipse">
              <a:avLst/>
            </a:prstGeom>
            <a:solidFill>
              <a:srgbClr val="6F47E5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BDD5E783-FD0D-BFFF-6406-AE59C6CB9778}"/>
                </a:ext>
              </a:extLst>
            </p:cNvPr>
            <p:cNvSpPr/>
            <p:nvPr/>
          </p:nvSpPr>
          <p:spPr>
            <a:xfrm>
              <a:off x="10374939" y="3737263"/>
              <a:ext cx="408971" cy="84283"/>
            </a:xfrm>
            <a:custGeom>
              <a:avLst/>
              <a:gdLst>
                <a:gd name="connsiteX0" fmla="*/ 0 w 408971"/>
                <a:gd name="connsiteY0" fmla="*/ 0 h 84283"/>
                <a:gd name="connsiteX1" fmla="*/ 408971 w 408971"/>
                <a:gd name="connsiteY1" fmla="*/ 0 h 84283"/>
                <a:gd name="connsiteX2" fmla="*/ 366975 w 408971"/>
                <a:gd name="connsiteY2" fmla="*/ 34650 h 84283"/>
                <a:gd name="connsiteX3" fmla="*/ 204485 w 408971"/>
                <a:gd name="connsiteY3" fmla="*/ 84283 h 84283"/>
                <a:gd name="connsiteX4" fmla="*/ 41995 w 408971"/>
                <a:gd name="connsiteY4" fmla="*/ 34650 h 8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971" h="84283">
                  <a:moveTo>
                    <a:pt x="0" y="0"/>
                  </a:moveTo>
                  <a:lnTo>
                    <a:pt x="408971" y="0"/>
                  </a:lnTo>
                  <a:lnTo>
                    <a:pt x="366975" y="34650"/>
                  </a:lnTo>
                  <a:cubicBezTo>
                    <a:pt x="320592" y="65986"/>
                    <a:pt x="264675" y="84283"/>
                    <a:pt x="204485" y="84283"/>
                  </a:cubicBezTo>
                  <a:cubicBezTo>
                    <a:pt x="144295" y="84283"/>
                    <a:pt x="88378" y="65986"/>
                    <a:pt x="41995" y="34650"/>
                  </a:cubicBezTo>
                  <a:close/>
                </a:path>
              </a:pathLst>
            </a:custGeom>
            <a:solidFill>
              <a:srgbClr val="6F47E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KR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E136A6C0-0D8C-1860-55B6-48D95E4380FF}"/>
                </a:ext>
              </a:extLst>
            </p:cNvPr>
            <p:cNvSpPr/>
            <p:nvPr/>
          </p:nvSpPr>
          <p:spPr>
            <a:xfrm>
              <a:off x="8839747" y="3737263"/>
              <a:ext cx="408971" cy="84283"/>
            </a:xfrm>
            <a:custGeom>
              <a:avLst/>
              <a:gdLst>
                <a:gd name="connsiteX0" fmla="*/ 0 w 408971"/>
                <a:gd name="connsiteY0" fmla="*/ 0 h 84283"/>
                <a:gd name="connsiteX1" fmla="*/ 408971 w 408971"/>
                <a:gd name="connsiteY1" fmla="*/ 0 h 84283"/>
                <a:gd name="connsiteX2" fmla="*/ 366975 w 408971"/>
                <a:gd name="connsiteY2" fmla="*/ 34650 h 84283"/>
                <a:gd name="connsiteX3" fmla="*/ 204485 w 408971"/>
                <a:gd name="connsiteY3" fmla="*/ 84283 h 84283"/>
                <a:gd name="connsiteX4" fmla="*/ 41995 w 408971"/>
                <a:gd name="connsiteY4" fmla="*/ 34650 h 8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971" h="84283">
                  <a:moveTo>
                    <a:pt x="0" y="0"/>
                  </a:moveTo>
                  <a:lnTo>
                    <a:pt x="408971" y="0"/>
                  </a:lnTo>
                  <a:lnTo>
                    <a:pt x="366975" y="34650"/>
                  </a:lnTo>
                  <a:cubicBezTo>
                    <a:pt x="320592" y="65986"/>
                    <a:pt x="264675" y="84283"/>
                    <a:pt x="204485" y="84283"/>
                  </a:cubicBezTo>
                  <a:cubicBezTo>
                    <a:pt x="144295" y="84283"/>
                    <a:pt x="88378" y="65986"/>
                    <a:pt x="41995" y="34650"/>
                  </a:cubicBezTo>
                  <a:close/>
                </a:path>
              </a:pathLst>
            </a:custGeom>
            <a:solidFill>
              <a:srgbClr val="6F47E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KR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0" name="Program WL0 text">
                <a:extLst>
                  <a:ext uri="{FF2B5EF4-FFF2-40B4-BE49-F238E27FC236}">
                    <a16:creationId xmlns:a16="http://schemas.microsoft.com/office/drawing/2014/main" id="{D03D075B-084D-BD02-D230-ACB8ACC8D78D}"/>
                  </a:ext>
                </a:extLst>
              </p:cNvPr>
              <p:cNvSpPr txBox="1"/>
              <p:nvPr/>
            </p:nvSpPr>
            <p:spPr>
              <a:xfrm>
                <a:off x="1433343" y="2655232"/>
                <a:ext cx="1867820" cy="83099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KR" sz="2400" dirty="0">
                    <a:solidFill>
                      <a:srgbClr val="6F47E5"/>
                    </a:solidFill>
                    <a:latin typeface="Cambria" panose="02040503050406030204" pitchFamily="18" charset="0"/>
                    <a:cs typeface="Cambay Devanagari" pitchFamily="2" charset="77"/>
                  </a:rPr>
                  <a:t>Program</a:t>
                </a:r>
                <a:br>
                  <a:rPr lang="en-KR" sz="2400" dirty="0">
                    <a:solidFill>
                      <a:srgbClr val="6F47E5"/>
                    </a:solidFill>
                    <a:latin typeface="Cambria" panose="02040503050406030204" pitchFamily="18" charset="0"/>
                    <a:cs typeface="Cambay Devanagari" pitchFamily="2" charset="77"/>
                  </a:rPr>
                </a:br>
                <a:r>
                  <a:rPr lang="en-KR" sz="2400" dirty="0">
                    <a:solidFill>
                      <a:srgbClr val="6F47E5"/>
                    </a:solidFill>
                    <a:latin typeface="Cambria" panose="02040503050406030204" pitchFamily="18" charset="0"/>
                    <a:cs typeface="Cambay Devanagari" pitchFamily="2" charset="77"/>
                  </a:rPr>
                  <a:t>(e.g., </a:t>
                </a:r>
                <a14:m>
                  <m:oMath xmlns:m="http://schemas.openxmlformats.org/officeDocument/2006/math">
                    <m:r>
                      <a:rPr lang="en-KR" sz="2400" i="1" dirty="0" smtClean="0">
                        <a:solidFill>
                          <a:srgbClr val="6F47E5"/>
                        </a:solidFill>
                        <a:latin typeface="Cambria Math" panose="02040503050406030204" pitchFamily="18" charset="0"/>
                        <a:cs typeface="Cambay Devanagari" pitchFamily="2" charset="77"/>
                      </a:rPr>
                      <m:t>&gt;</m:t>
                    </m:r>
                  </m:oMath>
                </a14:m>
                <a:r>
                  <a:rPr lang="en-KR" sz="2400" dirty="0">
                    <a:solidFill>
                      <a:srgbClr val="6F47E5"/>
                    </a:solidFill>
                    <a:latin typeface="Cambria" panose="02040503050406030204" pitchFamily="18" charset="0"/>
                    <a:cs typeface="Cambay Devanagari" pitchFamily="2" charset="77"/>
                  </a:rPr>
                  <a:t> 20 V)</a:t>
                </a:r>
              </a:p>
            </p:txBody>
          </p:sp>
        </mc:Choice>
        <mc:Fallback xmlns="">
          <p:sp>
            <p:nvSpPr>
              <p:cNvPr id="160" name="Program WL0 text">
                <a:extLst>
                  <a:ext uri="{FF2B5EF4-FFF2-40B4-BE49-F238E27FC236}">
                    <a16:creationId xmlns:a16="http://schemas.microsoft.com/office/drawing/2014/main" id="{D03D075B-084D-BD02-D230-ACB8ACC8D7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343" y="2655232"/>
                <a:ext cx="1867820" cy="830997"/>
              </a:xfrm>
              <a:prstGeom prst="rect">
                <a:avLst/>
              </a:prstGeom>
              <a:blipFill>
                <a:blip r:embed="rId3"/>
                <a:stretch>
                  <a:fillRect l="-4027" t="-6061" r="-4027" b="-15152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1" name="Program WL0 text">
                <a:extLst>
                  <a:ext uri="{FF2B5EF4-FFF2-40B4-BE49-F238E27FC236}">
                    <a16:creationId xmlns:a16="http://schemas.microsoft.com/office/drawing/2014/main" id="{87F4844A-1269-DA4C-9859-BCD35D82E261}"/>
                  </a:ext>
                </a:extLst>
              </p:cNvPr>
              <p:cNvSpPr txBox="1"/>
              <p:nvPr/>
            </p:nvSpPr>
            <p:spPr>
              <a:xfrm>
                <a:off x="1433343" y="3604669"/>
                <a:ext cx="1867820" cy="83099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KR" sz="2400" dirty="0">
                    <a:solidFill>
                      <a:srgbClr val="6F47E5"/>
                    </a:solidFill>
                    <a:latin typeface="Cambria" panose="02040503050406030204" pitchFamily="18" charset="0"/>
                    <a:cs typeface="Cambay Devanagari" pitchFamily="2" charset="77"/>
                  </a:rPr>
                  <a:t>Program</a:t>
                </a:r>
                <a:br>
                  <a:rPr lang="en-KR" sz="2400" dirty="0">
                    <a:solidFill>
                      <a:srgbClr val="6F47E5"/>
                    </a:solidFill>
                    <a:latin typeface="Cambria" panose="02040503050406030204" pitchFamily="18" charset="0"/>
                    <a:cs typeface="Cambay Devanagari" pitchFamily="2" charset="77"/>
                  </a:rPr>
                </a:br>
                <a:r>
                  <a:rPr lang="en-KR" sz="2400" dirty="0">
                    <a:solidFill>
                      <a:srgbClr val="6F47E5"/>
                    </a:solidFill>
                    <a:latin typeface="Cambria" panose="02040503050406030204" pitchFamily="18" charset="0"/>
                    <a:cs typeface="Cambay Devanagari" pitchFamily="2" charset="77"/>
                  </a:rPr>
                  <a:t>(e.g., </a:t>
                </a:r>
                <a14:m>
                  <m:oMath xmlns:m="http://schemas.openxmlformats.org/officeDocument/2006/math">
                    <m:r>
                      <a:rPr lang="en-KR" sz="2400" i="1" dirty="0" smtClean="0">
                        <a:solidFill>
                          <a:srgbClr val="6F47E5"/>
                        </a:solidFill>
                        <a:latin typeface="Cambria Math" panose="02040503050406030204" pitchFamily="18" charset="0"/>
                        <a:cs typeface="Cambay Devanagari" pitchFamily="2" charset="77"/>
                      </a:rPr>
                      <m:t>&gt;</m:t>
                    </m:r>
                  </m:oMath>
                </a14:m>
                <a:r>
                  <a:rPr lang="en-KR" sz="2400" dirty="0">
                    <a:solidFill>
                      <a:srgbClr val="6F47E5"/>
                    </a:solidFill>
                    <a:latin typeface="Cambria" panose="02040503050406030204" pitchFamily="18" charset="0"/>
                    <a:cs typeface="Cambay Devanagari" pitchFamily="2" charset="77"/>
                  </a:rPr>
                  <a:t> 20 V)</a:t>
                </a:r>
              </a:p>
            </p:txBody>
          </p:sp>
        </mc:Choice>
        <mc:Fallback xmlns="">
          <p:sp>
            <p:nvSpPr>
              <p:cNvPr id="161" name="Program WL0 text">
                <a:extLst>
                  <a:ext uri="{FF2B5EF4-FFF2-40B4-BE49-F238E27FC236}">
                    <a16:creationId xmlns:a16="http://schemas.microsoft.com/office/drawing/2014/main" id="{87F4844A-1269-DA4C-9859-BCD35D82E2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343" y="3604669"/>
                <a:ext cx="1867820" cy="830997"/>
              </a:xfrm>
              <a:prstGeom prst="rect">
                <a:avLst/>
              </a:prstGeom>
              <a:blipFill>
                <a:blip r:embed="rId4"/>
                <a:stretch>
                  <a:fillRect l="-4027" t="-4478" r="-4027" b="-14925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3" name="Oval 162">
            <a:extLst>
              <a:ext uri="{FF2B5EF4-FFF2-40B4-BE49-F238E27FC236}">
                <a16:creationId xmlns:a16="http://schemas.microsoft.com/office/drawing/2014/main" id="{D36BBEC1-6011-093C-ED52-8E3D157D8890}"/>
              </a:ext>
            </a:extLst>
          </p:cNvPr>
          <p:cNvSpPr/>
          <p:nvPr/>
        </p:nvSpPr>
        <p:spPr>
          <a:xfrm>
            <a:off x="5425200" y="2736000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15368E99-8DD4-20D8-DC2E-D1040DC4CF20}"/>
              </a:ext>
            </a:extLst>
          </p:cNvPr>
          <p:cNvSpPr/>
          <p:nvPr/>
        </p:nvSpPr>
        <p:spPr>
          <a:xfrm>
            <a:off x="6962400" y="2736000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B9096463-384E-350E-94C8-943042C9A430}"/>
              </a:ext>
            </a:extLst>
          </p:cNvPr>
          <p:cNvSpPr/>
          <p:nvPr/>
        </p:nvSpPr>
        <p:spPr>
          <a:xfrm>
            <a:off x="6962400" y="3690000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65027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161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5695B-ED56-4987-9298-6B10D571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Implementation of AERO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173C0-8FD7-7D6B-5347-3E4D2EA29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Extend </a:t>
            </a:r>
            <a:r>
              <a:rPr lang="en-KR" altLang="ko-KR" dirty="0"/>
              <a:t>Flash translation layer (FTL) </a:t>
            </a:r>
            <a:r>
              <a:rPr lang="en-US" altLang="ko-KR" dirty="0"/>
              <a:t>w/</a:t>
            </a:r>
            <a:r>
              <a:rPr lang="en-KR" altLang="ko-KR" dirty="0"/>
              <a:t> </a:t>
            </a:r>
            <a:r>
              <a:rPr lang="en-KR" altLang="ko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two data structures</a:t>
            </a:r>
          </a:p>
          <a:p>
            <a:pPr lvl="1"/>
            <a:r>
              <a:rPr lang="en-KR" dirty="0"/>
              <a:t>Shallow erasure flags (SEF): Check if shallow erasure is required</a:t>
            </a:r>
          </a:p>
          <a:p>
            <a:pPr lvl="1"/>
            <a:r>
              <a:rPr lang="en-KR" dirty="0"/>
              <a:t>Erase-timing parameter table (EPT): Contains erase pulse latency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329FF-CD10-8836-0833-93EFDA7A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25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84BD9E4-C6D1-BA47-FA6D-0D28942329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1264832"/>
                  </p:ext>
                </p:extLst>
              </p:nvPr>
            </p:nvGraphicFramePr>
            <p:xfrm>
              <a:off x="3102420" y="3204961"/>
              <a:ext cx="2844000" cy="2208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00">
                      <a:extLst>
                        <a:ext uri="{9D8B030D-6E8A-4147-A177-3AD203B41FA5}">
                          <a16:colId xmlns:a16="http://schemas.microsoft.com/office/drawing/2014/main" val="2483809197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2367636511"/>
                        </a:ext>
                      </a:extLst>
                    </a:gridCol>
                    <a:gridCol w="1188000">
                      <a:extLst>
                        <a:ext uri="{9D8B030D-6E8A-4147-A177-3AD203B41FA5}">
                          <a16:colId xmlns:a16="http://schemas.microsoft.com/office/drawing/2014/main" val="2792403493"/>
                        </a:ext>
                      </a:extLst>
                    </a:gridCol>
                  </a:tblGrid>
                  <a:tr h="3722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#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f</a:t>
                          </a:r>
                          <a:r>
                            <a:rPr lang="en-KR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ail-bits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latency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787365"/>
                      </a:ext>
                    </a:extLst>
                  </a:tr>
                  <a:tr h="36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5691635"/>
                      </a:ext>
                    </a:extLst>
                  </a:tr>
                  <a:tr h="367200">
                    <a:tc vMerge="1">
                      <a:txBody>
                        <a:bodyPr/>
                        <a:lstStyle/>
                        <a:p>
                          <a:pPr algn="ctr"/>
                          <a:endParaRPr lang="en-KR" sz="15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KR" sz="24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</m:oMath>
                            </m:oMathPara>
                          </a14:m>
                          <a:endParaRPr lang="en-KR" sz="2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2.5 </a:t>
                          </a:r>
                          <a14:m>
                            <m:oMath xmlns:m="http://schemas.openxmlformats.org/officeDocument/2006/math">
                              <m:r>
                                <a:rPr lang="en-KR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𝑚𝑠</m:t>
                              </m:r>
                            </m:oMath>
                          </a14:m>
                          <a:endParaRPr lang="en-KR" sz="2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78210396"/>
                      </a:ext>
                    </a:extLst>
                  </a:tr>
                  <a:tr h="36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KR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</m:oMath>
                            </m:oMathPara>
                          </a14:m>
                          <a:endParaRPr lang="en-KR" sz="2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a:rPr lang="en-KR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𝑚𝑠</m:t>
                              </m:r>
                            </m:oMath>
                          </a14:m>
                          <a:endParaRPr lang="en-KR" sz="2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37920806"/>
                      </a:ext>
                    </a:extLst>
                  </a:tr>
                  <a:tr h="367200">
                    <a:tc vMerge="1">
                      <a:txBody>
                        <a:bodyPr/>
                        <a:lstStyle/>
                        <a:p>
                          <a:pPr algn="ctr"/>
                          <a:endParaRPr lang="en-KR" sz="15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6510388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141714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84BD9E4-C6D1-BA47-FA6D-0D28942329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1264832"/>
                  </p:ext>
                </p:extLst>
              </p:nvPr>
            </p:nvGraphicFramePr>
            <p:xfrm>
              <a:off x="3102420" y="3204961"/>
              <a:ext cx="2844000" cy="2208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00">
                      <a:extLst>
                        <a:ext uri="{9D8B030D-6E8A-4147-A177-3AD203B41FA5}">
                          <a16:colId xmlns:a16="http://schemas.microsoft.com/office/drawing/2014/main" val="2483809197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2367636511"/>
                        </a:ext>
                      </a:extLst>
                    </a:gridCol>
                    <a:gridCol w="1188000">
                      <a:extLst>
                        <a:ext uri="{9D8B030D-6E8A-4147-A177-3AD203B41FA5}">
                          <a16:colId xmlns:a16="http://schemas.microsoft.com/office/drawing/2014/main" val="2792403493"/>
                        </a:ext>
                      </a:extLst>
                    </a:gridCol>
                  </a:tblGrid>
                  <a:tr h="3722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#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f</a:t>
                          </a:r>
                          <a:r>
                            <a:rPr lang="en-KR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ail-bits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latency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787365"/>
                      </a:ext>
                    </a:extLst>
                  </a:tr>
                  <a:tr h="36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5691635"/>
                      </a:ext>
                    </a:extLst>
                  </a:tr>
                  <a:tr h="367200">
                    <a:tc vMerge="1">
                      <a:txBody>
                        <a:bodyPr/>
                        <a:lstStyle/>
                        <a:p>
                          <a:pPr algn="ctr"/>
                          <a:endParaRPr lang="en-KR" sz="15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7113" t="-227586" r="-98969" b="-3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1489" t="-227586" r="-2128" b="-3482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8210396"/>
                      </a:ext>
                    </a:extLst>
                  </a:tr>
                  <a:tr h="36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7113" t="-327586" r="-98969" b="-2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1489" t="-327586" r="-2128" b="-2482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7920806"/>
                      </a:ext>
                    </a:extLst>
                  </a:tr>
                  <a:tr h="367200">
                    <a:tc vMerge="1">
                      <a:txBody>
                        <a:bodyPr/>
                        <a:lstStyle/>
                        <a:p>
                          <a:pPr algn="ctr"/>
                          <a:endParaRPr lang="en-KR" sz="15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6510388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1417141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B40D0E1A-E01E-8684-AA9F-06CE317D83F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43022" y="3204961"/>
              <a:ext cx="1750422" cy="21961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5211">
                      <a:extLst>
                        <a:ext uri="{9D8B030D-6E8A-4147-A177-3AD203B41FA5}">
                          <a16:colId xmlns:a16="http://schemas.microsoft.com/office/drawing/2014/main" val="3866920823"/>
                        </a:ext>
                      </a:extLst>
                    </a:gridCol>
                    <a:gridCol w="875211">
                      <a:extLst>
                        <a:ext uri="{9D8B030D-6E8A-4147-A177-3AD203B41FA5}">
                          <a16:colId xmlns:a16="http://schemas.microsoft.com/office/drawing/2014/main" val="1868713274"/>
                        </a:ext>
                      </a:extLst>
                    </a:gridCol>
                  </a:tblGrid>
                  <a:tr h="7320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b</a:t>
                          </a:r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lock ID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SEF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C5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228078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7918972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KR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KR" sz="24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93092678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65104954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 - 1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36786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B40D0E1A-E01E-8684-AA9F-06CE317D83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91505175"/>
                  </p:ext>
                </p:extLst>
              </p:nvPr>
            </p:nvGraphicFramePr>
            <p:xfrm>
              <a:off x="843022" y="3204961"/>
              <a:ext cx="1750422" cy="21961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5211">
                      <a:extLst>
                        <a:ext uri="{9D8B030D-6E8A-4147-A177-3AD203B41FA5}">
                          <a16:colId xmlns:a16="http://schemas.microsoft.com/office/drawing/2014/main" val="3866920823"/>
                        </a:ext>
                      </a:extLst>
                    </a:gridCol>
                    <a:gridCol w="875211">
                      <a:extLst>
                        <a:ext uri="{9D8B030D-6E8A-4147-A177-3AD203B41FA5}">
                          <a16:colId xmlns:a16="http://schemas.microsoft.com/office/drawing/2014/main" val="1868713274"/>
                        </a:ext>
                      </a:extLst>
                    </a:gridCol>
                  </a:tblGrid>
                  <a:tr h="7320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b</a:t>
                          </a:r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lock ID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SEF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C5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228078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7918972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57" t="-327586" r="-101429" b="-2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93092678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65104954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57" t="-527586" r="-101429" b="-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367869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43F349AE-917E-0335-BB35-063AFFF2987D}"/>
              </a:ext>
            </a:extLst>
          </p:cNvPr>
          <p:cNvSpPr txBox="1"/>
          <p:nvPr/>
        </p:nvSpPr>
        <p:spPr>
          <a:xfrm>
            <a:off x="572729" y="5413249"/>
            <a:ext cx="2291012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Shallow erasure</a:t>
            </a:r>
          </a:p>
          <a:p>
            <a:pPr algn="ctr"/>
            <a:r>
              <a:rPr lang="en-KR" sz="2400" dirty="0">
                <a:latin typeface="Cambria" panose="02040503050406030204" pitchFamily="18" charset="0"/>
              </a:rPr>
              <a:t>flags (SEF)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CD1F10E-568B-C49D-E07E-244182190CE2}"/>
              </a:ext>
            </a:extLst>
          </p:cNvPr>
          <p:cNvSpPr txBox="1"/>
          <p:nvPr/>
        </p:nvSpPr>
        <p:spPr>
          <a:xfrm>
            <a:off x="2863741" y="5413249"/>
            <a:ext cx="3321358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Erase-timing parameter</a:t>
            </a:r>
            <a:br>
              <a:rPr lang="en-KR" sz="2400" dirty="0">
                <a:latin typeface="Cambria" panose="02040503050406030204" pitchFamily="18" charset="0"/>
              </a:rPr>
            </a:br>
            <a:r>
              <a:rPr lang="en-KR" sz="2400" dirty="0">
                <a:latin typeface="Cambria" panose="02040503050406030204" pitchFamily="18" charset="0"/>
              </a:rPr>
              <a:t>table (EPT)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D9A90EF-45EF-8C44-82F7-1B8EB543A539}"/>
              </a:ext>
            </a:extLst>
          </p:cNvPr>
          <p:cNvSpPr/>
          <p:nvPr/>
        </p:nvSpPr>
        <p:spPr>
          <a:xfrm>
            <a:off x="6793084" y="3834340"/>
            <a:ext cx="1091959" cy="1683026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FTL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B6A986F-193E-4668-DFF1-4CDAE4933D8A}"/>
              </a:ext>
            </a:extLst>
          </p:cNvPr>
          <p:cNvSpPr/>
          <p:nvPr/>
        </p:nvSpPr>
        <p:spPr>
          <a:xfrm>
            <a:off x="591091" y="3080957"/>
            <a:ext cx="5580756" cy="3189793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92D997F-F049-995B-AD04-553B1D13656F}"/>
              </a:ext>
            </a:extLst>
          </p:cNvPr>
          <p:cNvCxnSpPr/>
          <p:nvPr/>
        </p:nvCxnSpPr>
        <p:spPr>
          <a:xfrm flipH="1" flipV="1">
            <a:off x="6185099" y="3087757"/>
            <a:ext cx="613266" cy="7717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963BC25-1B8A-C58A-0B26-A83E1F35DF96}"/>
              </a:ext>
            </a:extLst>
          </p:cNvPr>
          <p:cNvCxnSpPr>
            <a:cxnSpLocks/>
          </p:cNvCxnSpPr>
          <p:nvPr/>
        </p:nvCxnSpPr>
        <p:spPr>
          <a:xfrm flipH="1">
            <a:off x="6171847" y="5517366"/>
            <a:ext cx="621237" cy="7533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85C3C5-CCEE-79C6-7C13-E4091DC31232}"/>
                  </a:ext>
                </a:extLst>
              </p:cNvPr>
              <p:cNvSpPr txBox="1"/>
              <p:nvPr/>
            </p:nvSpPr>
            <p:spPr>
              <a:xfrm>
                <a:off x="4192728" y="3859537"/>
                <a:ext cx="535659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KR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285C3C5-CCEE-79C6-7C13-E4091DC312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728" y="3859537"/>
                <a:ext cx="535659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1373ED-6EA4-16B8-A4A2-1232D9DB569F}"/>
                  </a:ext>
                </a:extLst>
              </p:cNvPr>
              <p:cNvSpPr txBox="1"/>
              <p:nvPr/>
            </p:nvSpPr>
            <p:spPr>
              <a:xfrm>
                <a:off x="4192728" y="4216100"/>
                <a:ext cx="535659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KR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1373ED-6EA4-16B8-A4A2-1232D9DB56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728" y="4216100"/>
                <a:ext cx="535659" cy="461665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350957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5695B-ED56-4987-9298-6B10D571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Implementation of AERO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173C0-8FD7-7D6B-5347-3E4D2EA29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</a:t>
            </a:r>
            <a:r>
              <a:rPr lang="en-KR" dirty="0"/>
              <a:t>ses 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two </a:t>
            </a:r>
            <a:r>
              <a:rPr lang="en-US" b="1" dirty="0">
                <a:solidFill>
                  <a:srgbClr val="6F47E5"/>
                </a:solidFill>
                <a:latin typeface="Aptos SemiBold" panose="020B0004020202020204" pitchFamily="34" charset="0"/>
              </a:rPr>
              <a:t>existing 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commands</a:t>
            </a:r>
            <a:r>
              <a:rPr lang="en-US" b="1" dirty="0">
                <a:solidFill>
                  <a:srgbClr val="6F47E5"/>
                </a:solidFill>
                <a:latin typeface="Aptos SemiBold" panose="020B0004020202020204" pitchFamily="34" charset="0"/>
              </a:rPr>
              <a:t> </a:t>
            </a:r>
            <a:r>
              <a:rPr lang="en-US" altLang="ko-KR" dirty="0"/>
              <a:t>to adjust erase latency</a:t>
            </a:r>
            <a:endParaRPr lang="en-KR" dirty="0">
              <a:latin typeface="Aptos SemiBold" panose="020B00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329FF-CD10-8836-0833-93EFDA7A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26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84BD9E4-C6D1-BA47-FA6D-0D28942329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8335744"/>
                  </p:ext>
                </p:extLst>
              </p:nvPr>
            </p:nvGraphicFramePr>
            <p:xfrm>
              <a:off x="3102420" y="3204961"/>
              <a:ext cx="2844000" cy="2208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00">
                      <a:extLst>
                        <a:ext uri="{9D8B030D-6E8A-4147-A177-3AD203B41FA5}">
                          <a16:colId xmlns:a16="http://schemas.microsoft.com/office/drawing/2014/main" val="2483809197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2367636511"/>
                        </a:ext>
                      </a:extLst>
                    </a:gridCol>
                    <a:gridCol w="1188000">
                      <a:extLst>
                        <a:ext uri="{9D8B030D-6E8A-4147-A177-3AD203B41FA5}">
                          <a16:colId xmlns:a16="http://schemas.microsoft.com/office/drawing/2014/main" val="2792403493"/>
                        </a:ext>
                      </a:extLst>
                    </a:gridCol>
                  </a:tblGrid>
                  <a:tr h="3722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#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f</a:t>
                          </a:r>
                          <a:r>
                            <a:rPr lang="en-KR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ail-bits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latency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787365"/>
                      </a:ext>
                    </a:extLst>
                  </a:tr>
                  <a:tr h="36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5691635"/>
                      </a:ext>
                    </a:extLst>
                  </a:tr>
                  <a:tr h="367200">
                    <a:tc vMerge="1">
                      <a:txBody>
                        <a:bodyPr/>
                        <a:lstStyle/>
                        <a:p>
                          <a:pPr algn="ctr"/>
                          <a:endParaRPr lang="en-KR" sz="15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KR" sz="24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</m:oMath>
                            </m:oMathPara>
                          </a14:m>
                          <a:endParaRPr lang="en-KR" sz="2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2.5 </a:t>
                          </a:r>
                          <a14:m>
                            <m:oMath xmlns:m="http://schemas.openxmlformats.org/officeDocument/2006/math">
                              <m:r>
                                <a:rPr lang="en-KR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𝑚𝑠</m:t>
                              </m:r>
                            </m:oMath>
                          </a14:m>
                          <a:endParaRPr lang="en-KR" sz="2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78210396"/>
                      </a:ext>
                    </a:extLst>
                  </a:tr>
                  <a:tr h="36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KR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</m:oMath>
                            </m:oMathPara>
                          </a14:m>
                          <a:endParaRPr lang="en-KR" sz="2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a:rPr lang="en-KR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𝑚𝑠</m:t>
                              </m:r>
                            </m:oMath>
                          </a14:m>
                          <a:endParaRPr lang="en-KR" sz="2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37920806"/>
                      </a:ext>
                    </a:extLst>
                  </a:tr>
                  <a:tr h="367200">
                    <a:tc vMerge="1">
                      <a:txBody>
                        <a:bodyPr/>
                        <a:lstStyle/>
                        <a:p>
                          <a:pPr algn="ctr"/>
                          <a:endParaRPr lang="en-KR" sz="15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6510388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141714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84BD9E4-C6D1-BA47-FA6D-0D28942329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8335744"/>
                  </p:ext>
                </p:extLst>
              </p:nvPr>
            </p:nvGraphicFramePr>
            <p:xfrm>
              <a:off x="3102420" y="3204961"/>
              <a:ext cx="2844000" cy="2208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00">
                      <a:extLst>
                        <a:ext uri="{9D8B030D-6E8A-4147-A177-3AD203B41FA5}">
                          <a16:colId xmlns:a16="http://schemas.microsoft.com/office/drawing/2014/main" val="2483809197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2367636511"/>
                        </a:ext>
                      </a:extLst>
                    </a:gridCol>
                    <a:gridCol w="1188000">
                      <a:extLst>
                        <a:ext uri="{9D8B030D-6E8A-4147-A177-3AD203B41FA5}">
                          <a16:colId xmlns:a16="http://schemas.microsoft.com/office/drawing/2014/main" val="2792403493"/>
                        </a:ext>
                      </a:extLst>
                    </a:gridCol>
                  </a:tblGrid>
                  <a:tr h="3722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#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f</a:t>
                          </a:r>
                          <a:r>
                            <a:rPr lang="en-KR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ail-bits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latency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787365"/>
                      </a:ext>
                    </a:extLst>
                  </a:tr>
                  <a:tr h="36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5691635"/>
                      </a:ext>
                    </a:extLst>
                  </a:tr>
                  <a:tr h="367200">
                    <a:tc vMerge="1">
                      <a:txBody>
                        <a:bodyPr/>
                        <a:lstStyle/>
                        <a:p>
                          <a:pPr algn="ctr"/>
                          <a:endParaRPr lang="en-KR" sz="15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7113" t="-227586" r="-98969" b="-3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1489" t="-227586" r="-2128" b="-3482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8210396"/>
                      </a:ext>
                    </a:extLst>
                  </a:tr>
                  <a:tr h="36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7113" t="-327586" r="-98969" b="-2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1489" t="-327586" r="-2128" b="-2482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7920806"/>
                      </a:ext>
                    </a:extLst>
                  </a:tr>
                  <a:tr h="367200">
                    <a:tc vMerge="1">
                      <a:txBody>
                        <a:bodyPr/>
                        <a:lstStyle/>
                        <a:p>
                          <a:pPr algn="ctr"/>
                          <a:endParaRPr lang="en-KR" sz="15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6510388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1417141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B40D0E1A-E01E-8684-AA9F-06CE317D83F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43022" y="3204961"/>
              <a:ext cx="1750422" cy="21961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5211">
                      <a:extLst>
                        <a:ext uri="{9D8B030D-6E8A-4147-A177-3AD203B41FA5}">
                          <a16:colId xmlns:a16="http://schemas.microsoft.com/office/drawing/2014/main" val="3866920823"/>
                        </a:ext>
                      </a:extLst>
                    </a:gridCol>
                    <a:gridCol w="875211">
                      <a:extLst>
                        <a:ext uri="{9D8B030D-6E8A-4147-A177-3AD203B41FA5}">
                          <a16:colId xmlns:a16="http://schemas.microsoft.com/office/drawing/2014/main" val="1868713274"/>
                        </a:ext>
                      </a:extLst>
                    </a:gridCol>
                  </a:tblGrid>
                  <a:tr h="7320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b</a:t>
                          </a:r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lock ID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SEF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C5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228078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7918972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KR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KR" sz="24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93092678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65104954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 - 1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36786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B40D0E1A-E01E-8684-AA9F-06CE317D83F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43022" y="3204961"/>
              <a:ext cx="1750422" cy="21961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5211">
                      <a:extLst>
                        <a:ext uri="{9D8B030D-6E8A-4147-A177-3AD203B41FA5}">
                          <a16:colId xmlns:a16="http://schemas.microsoft.com/office/drawing/2014/main" val="3866920823"/>
                        </a:ext>
                      </a:extLst>
                    </a:gridCol>
                    <a:gridCol w="875211">
                      <a:extLst>
                        <a:ext uri="{9D8B030D-6E8A-4147-A177-3AD203B41FA5}">
                          <a16:colId xmlns:a16="http://schemas.microsoft.com/office/drawing/2014/main" val="1868713274"/>
                        </a:ext>
                      </a:extLst>
                    </a:gridCol>
                  </a:tblGrid>
                  <a:tr h="7320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b</a:t>
                          </a:r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lock ID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SEF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C5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228078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7918972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57" t="-327586" r="-101429" b="-2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93092678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65104954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57" t="-527586" r="-101429" b="-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367869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43F349AE-917E-0335-BB35-063AFFF2987D}"/>
              </a:ext>
            </a:extLst>
          </p:cNvPr>
          <p:cNvSpPr txBox="1"/>
          <p:nvPr/>
        </p:nvSpPr>
        <p:spPr>
          <a:xfrm>
            <a:off x="572729" y="5413249"/>
            <a:ext cx="2291012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Shallow erasure</a:t>
            </a:r>
          </a:p>
          <a:p>
            <a:pPr algn="ctr"/>
            <a:r>
              <a:rPr lang="en-KR" sz="2400" dirty="0">
                <a:latin typeface="Cambria" panose="02040503050406030204" pitchFamily="18" charset="0"/>
              </a:rPr>
              <a:t>flags (SEF)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CD1F10E-568B-C49D-E07E-244182190CE2}"/>
              </a:ext>
            </a:extLst>
          </p:cNvPr>
          <p:cNvSpPr txBox="1"/>
          <p:nvPr/>
        </p:nvSpPr>
        <p:spPr>
          <a:xfrm>
            <a:off x="2863741" y="5413249"/>
            <a:ext cx="3321358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Erase-timing parameter</a:t>
            </a:r>
            <a:br>
              <a:rPr lang="en-KR" sz="2400" dirty="0">
                <a:latin typeface="Cambria" panose="02040503050406030204" pitchFamily="18" charset="0"/>
              </a:rPr>
            </a:br>
            <a:r>
              <a:rPr lang="en-KR" sz="2400" dirty="0">
                <a:latin typeface="Cambria" panose="02040503050406030204" pitchFamily="18" charset="0"/>
              </a:rPr>
              <a:t>table (EPT)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D9A90EF-45EF-8C44-82F7-1B8EB543A539}"/>
              </a:ext>
            </a:extLst>
          </p:cNvPr>
          <p:cNvSpPr/>
          <p:nvPr/>
        </p:nvSpPr>
        <p:spPr>
          <a:xfrm>
            <a:off x="6793084" y="3834340"/>
            <a:ext cx="1091959" cy="1683026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FTL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B6A986F-193E-4668-DFF1-4CDAE4933D8A}"/>
              </a:ext>
            </a:extLst>
          </p:cNvPr>
          <p:cNvSpPr/>
          <p:nvPr/>
        </p:nvSpPr>
        <p:spPr>
          <a:xfrm>
            <a:off x="591091" y="3080957"/>
            <a:ext cx="5580756" cy="3189793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92D997F-F049-995B-AD04-553B1D13656F}"/>
              </a:ext>
            </a:extLst>
          </p:cNvPr>
          <p:cNvCxnSpPr/>
          <p:nvPr/>
        </p:nvCxnSpPr>
        <p:spPr>
          <a:xfrm flipH="1" flipV="1">
            <a:off x="6185099" y="3087757"/>
            <a:ext cx="613266" cy="7717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963BC25-1B8A-C58A-0B26-A83E1F35DF96}"/>
              </a:ext>
            </a:extLst>
          </p:cNvPr>
          <p:cNvCxnSpPr>
            <a:cxnSpLocks/>
          </p:cNvCxnSpPr>
          <p:nvPr/>
        </p:nvCxnSpPr>
        <p:spPr>
          <a:xfrm flipH="1">
            <a:off x="6171847" y="5517366"/>
            <a:ext cx="621237" cy="7533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F18294-B3E5-DB6E-3D9A-BF7ECD8E9671}"/>
                  </a:ext>
                </a:extLst>
              </p:cNvPr>
              <p:cNvSpPr txBox="1"/>
              <p:nvPr/>
            </p:nvSpPr>
            <p:spPr>
              <a:xfrm>
                <a:off x="4192728" y="3859537"/>
                <a:ext cx="535659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KR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DF18294-B3E5-DB6E-3D9A-BF7ECD8E9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728" y="3859537"/>
                <a:ext cx="535659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371704-3630-0C8A-F73F-BEFF85B970BD}"/>
                  </a:ext>
                </a:extLst>
              </p:cNvPr>
              <p:cNvSpPr txBox="1"/>
              <p:nvPr/>
            </p:nvSpPr>
            <p:spPr>
              <a:xfrm>
                <a:off x="4192728" y="4216100"/>
                <a:ext cx="535659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KR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8371704-3630-0C8A-F73F-BEFF85B970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728" y="4216100"/>
                <a:ext cx="535659" cy="461665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24936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5695B-ED56-4987-9298-6B10D571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Implementation of AERO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173C0-8FD7-7D6B-5347-3E4D2EA29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U</a:t>
            </a:r>
            <a:r>
              <a:rPr lang="en-KR" altLang="ko-KR" dirty="0"/>
              <a:t>ses </a:t>
            </a:r>
            <a:r>
              <a:rPr lang="en-KR" altLang="ko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two </a:t>
            </a:r>
            <a:r>
              <a:rPr lang="en-US" altLang="ko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existing </a:t>
            </a:r>
            <a:r>
              <a:rPr lang="en-KR" altLang="ko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commands</a:t>
            </a:r>
            <a:r>
              <a:rPr lang="en-US" altLang="ko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 </a:t>
            </a:r>
            <a:r>
              <a:rPr lang="en-US" altLang="ko-KR" dirty="0"/>
              <a:t>to adjust erase latency</a:t>
            </a:r>
            <a:endParaRPr lang="en-KR" altLang="ko-KR" dirty="0">
              <a:latin typeface="Aptos SemiBold" panose="020B0004020202020204" pitchFamily="34" charset="0"/>
            </a:endParaRPr>
          </a:p>
          <a:p>
            <a:pPr lvl="1"/>
            <a:r>
              <a:rPr lang="en-KR" dirty="0">
                <a:latin typeface="Courier New" panose="02070309020205020404" pitchFamily="49" charset="0"/>
                <a:cs typeface="Courier New" panose="02070309020205020404" pitchFamily="49" charset="0"/>
              </a:rPr>
              <a:t>GET FEATURE</a:t>
            </a:r>
            <a:r>
              <a:rPr lang="en-KR" dirty="0"/>
              <a:t>: Gets 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fail-bit counts </a:t>
            </a:r>
            <a:r>
              <a:rPr lang="en-KR" dirty="0"/>
              <a:t>from a flash chip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329FF-CD10-8836-0833-93EFDA7A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26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84BD9E4-C6D1-BA47-FA6D-0D28942329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0515851"/>
                  </p:ext>
                </p:extLst>
              </p:nvPr>
            </p:nvGraphicFramePr>
            <p:xfrm>
              <a:off x="3102420" y="3204961"/>
              <a:ext cx="2844000" cy="2208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00">
                      <a:extLst>
                        <a:ext uri="{9D8B030D-6E8A-4147-A177-3AD203B41FA5}">
                          <a16:colId xmlns:a16="http://schemas.microsoft.com/office/drawing/2014/main" val="2483809197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2367636511"/>
                        </a:ext>
                      </a:extLst>
                    </a:gridCol>
                    <a:gridCol w="1188000">
                      <a:extLst>
                        <a:ext uri="{9D8B030D-6E8A-4147-A177-3AD203B41FA5}">
                          <a16:colId xmlns:a16="http://schemas.microsoft.com/office/drawing/2014/main" val="2792403493"/>
                        </a:ext>
                      </a:extLst>
                    </a:gridCol>
                  </a:tblGrid>
                  <a:tr h="3722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#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f</a:t>
                          </a:r>
                          <a:r>
                            <a:rPr lang="en-KR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ail-bits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latency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787365"/>
                      </a:ext>
                    </a:extLst>
                  </a:tr>
                  <a:tr h="36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5691635"/>
                      </a:ext>
                    </a:extLst>
                  </a:tr>
                  <a:tr h="367200">
                    <a:tc vMerge="1">
                      <a:txBody>
                        <a:bodyPr/>
                        <a:lstStyle/>
                        <a:p>
                          <a:pPr algn="ctr"/>
                          <a:endParaRPr lang="en-KR" sz="15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KR" sz="24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</m:oMath>
                            </m:oMathPara>
                          </a14:m>
                          <a:endParaRPr lang="en-KR" sz="2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2.5 </a:t>
                          </a:r>
                          <a14:m>
                            <m:oMath xmlns:m="http://schemas.openxmlformats.org/officeDocument/2006/math">
                              <m:r>
                                <a:rPr lang="en-KR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𝑚𝑠</m:t>
                              </m:r>
                            </m:oMath>
                          </a14:m>
                          <a:endParaRPr lang="en-KR" sz="2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78210396"/>
                      </a:ext>
                    </a:extLst>
                  </a:tr>
                  <a:tr h="36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KR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</m:oMath>
                            </m:oMathPara>
                          </a14:m>
                          <a:endParaRPr lang="en-KR" sz="2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a:rPr lang="en-KR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𝑚𝑠</m:t>
                              </m:r>
                            </m:oMath>
                          </a14:m>
                          <a:endParaRPr lang="en-KR" sz="2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37920806"/>
                      </a:ext>
                    </a:extLst>
                  </a:tr>
                  <a:tr h="367200">
                    <a:tc vMerge="1">
                      <a:txBody>
                        <a:bodyPr/>
                        <a:lstStyle/>
                        <a:p>
                          <a:pPr algn="ctr"/>
                          <a:endParaRPr lang="en-KR" sz="15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6510388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141714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84BD9E4-C6D1-BA47-FA6D-0D28942329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0515851"/>
                  </p:ext>
                </p:extLst>
              </p:nvPr>
            </p:nvGraphicFramePr>
            <p:xfrm>
              <a:off x="3102420" y="3204961"/>
              <a:ext cx="2844000" cy="2208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00">
                      <a:extLst>
                        <a:ext uri="{9D8B030D-6E8A-4147-A177-3AD203B41FA5}">
                          <a16:colId xmlns:a16="http://schemas.microsoft.com/office/drawing/2014/main" val="2483809197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2367636511"/>
                        </a:ext>
                      </a:extLst>
                    </a:gridCol>
                    <a:gridCol w="1188000">
                      <a:extLst>
                        <a:ext uri="{9D8B030D-6E8A-4147-A177-3AD203B41FA5}">
                          <a16:colId xmlns:a16="http://schemas.microsoft.com/office/drawing/2014/main" val="2792403493"/>
                        </a:ext>
                      </a:extLst>
                    </a:gridCol>
                  </a:tblGrid>
                  <a:tr h="3722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#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f</a:t>
                          </a:r>
                          <a:r>
                            <a:rPr lang="en-KR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ail-bits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latency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787365"/>
                      </a:ext>
                    </a:extLst>
                  </a:tr>
                  <a:tr h="36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5691635"/>
                      </a:ext>
                    </a:extLst>
                  </a:tr>
                  <a:tr h="367200">
                    <a:tc vMerge="1">
                      <a:txBody>
                        <a:bodyPr/>
                        <a:lstStyle/>
                        <a:p>
                          <a:pPr algn="ctr"/>
                          <a:endParaRPr lang="en-KR" sz="15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7113" t="-227586" r="-98969" b="-3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1489" t="-227586" r="-2128" b="-3482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8210396"/>
                      </a:ext>
                    </a:extLst>
                  </a:tr>
                  <a:tr h="36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7113" t="-327586" r="-98969" b="-2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1489" t="-327586" r="-2128" b="-2482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7920806"/>
                      </a:ext>
                    </a:extLst>
                  </a:tr>
                  <a:tr h="367200">
                    <a:tc vMerge="1">
                      <a:txBody>
                        <a:bodyPr/>
                        <a:lstStyle/>
                        <a:p>
                          <a:pPr algn="ctr"/>
                          <a:endParaRPr lang="en-KR" sz="15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6510388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1417141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B40D0E1A-E01E-8684-AA9F-06CE317D83F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43022" y="3204961"/>
              <a:ext cx="1750422" cy="21961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5211">
                      <a:extLst>
                        <a:ext uri="{9D8B030D-6E8A-4147-A177-3AD203B41FA5}">
                          <a16:colId xmlns:a16="http://schemas.microsoft.com/office/drawing/2014/main" val="3866920823"/>
                        </a:ext>
                      </a:extLst>
                    </a:gridCol>
                    <a:gridCol w="875211">
                      <a:extLst>
                        <a:ext uri="{9D8B030D-6E8A-4147-A177-3AD203B41FA5}">
                          <a16:colId xmlns:a16="http://schemas.microsoft.com/office/drawing/2014/main" val="1868713274"/>
                        </a:ext>
                      </a:extLst>
                    </a:gridCol>
                  </a:tblGrid>
                  <a:tr h="7320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b</a:t>
                          </a:r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lock ID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SEF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C5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228078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7918972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KR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KR" sz="24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93092678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65104954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 - 1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36786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B40D0E1A-E01E-8684-AA9F-06CE317D83F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43022" y="3204961"/>
              <a:ext cx="1750422" cy="21961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5211">
                      <a:extLst>
                        <a:ext uri="{9D8B030D-6E8A-4147-A177-3AD203B41FA5}">
                          <a16:colId xmlns:a16="http://schemas.microsoft.com/office/drawing/2014/main" val="3866920823"/>
                        </a:ext>
                      </a:extLst>
                    </a:gridCol>
                    <a:gridCol w="875211">
                      <a:extLst>
                        <a:ext uri="{9D8B030D-6E8A-4147-A177-3AD203B41FA5}">
                          <a16:colId xmlns:a16="http://schemas.microsoft.com/office/drawing/2014/main" val="1868713274"/>
                        </a:ext>
                      </a:extLst>
                    </a:gridCol>
                  </a:tblGrid>
                  <a:tr h="7320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b</a:t>
                          </a:r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lock ID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SEF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C5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228078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7918972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57" t="-327586" r="-101429" b="-2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93092678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65104954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57" t="-527586" r="-101429" b="-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367869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43F349AE-917E-0335-BB35-063AFFF2987D}"/>
              </a:ext>
            </a:extLst>
          </p:cNvPr>
          <p:cNvSpPr txBox="1"/>
          <p:nvPr/>
        </p:nvSpPr>
        <p:spPr>
          <a:xfrm>
            <a:off x="572729" y="5413249"/>
            <a:ext cx="2291012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Shallow erasure</a:t>
            </a:r>
          </a:p>
          <a:p>
            <a:pPr algn="ctr"/>
            <a:r>
              <a:rPr lang="en-KR" sz="2400" dirty="0">
                <a:latin typeface="Cambria" panose="02040503050406030204" pitchFamily="18" charset="0"/>
              </a:rPr>
              <a:t>flags (SEF)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CD1F10E-568B-C49D-E07E-244182190CE2}"/>
              </a:ext>
            </a:extLst>
          </p:cNvPr>
          <p:cNvSpPr txBox="1"/>
          <p:nvPr/>
        </p:nvSpPr>
        <p:spPr>
          <a:xfrm>
            <a:off x="2863741" y="5413249"/>
            <a:ext cx="3321358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Erase-timing parameter</a:t>
            </a:r>
            <a:br>
              <a:rPr lang="en-KR" sz="2400" dirty="0">
                <a:latin typeface="Cambria" panose="02040503050406030204" pitchFamily="18" charset="0"/>
              </a:rPr>
            </a:br>
            <a:r>
              <a:rPr lang="en-KR" sz="2400" dirty="0">
                <a:latin typeface="Cambria" panose="02040503050406030204" pitchFamily="18" charset="0"/>
              </a:rPr>
              <a:t>table (EPT)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D9A90EF-45EF-8C44-82F7-1B8EB543A539}"/>
              </a:ext>
            </a:extLst>
          </p:cNvPr>
          <p:cNvSpPr/>
          <p:nvPr/>
        </p:nvSpPr>
        <p:spPr>
          <a:xfrm>
            <a:off x="6793084" y="3834340"/>
            <a:ext cx="1091959" cy="1683026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FTL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B6A986F-193E-4668-DFF1-4CDAE4933D8A}"/>
              </a:ext>
            </a:extLst>
          </p:cNvPr>
          <p:cNvSpPr/>
          <p:nvPr/>
        </p:nvSpPr>
        <p:spPr>
          <a:xfrm>
            <a:off x="591091" y="3080957"/>
            <a:ext cx="5580756" cy="3189793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92D997F-F049-995B-AD04-553B1D13656F}"/>
              </a:ext>
            </a:extLst>
          </p:cNvPr>
          <p:cNvCxnSpPr/>
          <p:nvPr/>
        </p:nvCxnSpPr>
        <p:spPr>
          <a:xfrm flipH="1" flipV="1">
            <a:off x="6185099" y="3087757"/>
            <a:ext cx="613266" cy="7717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963BC25-1B8A-C58A-0B26-A83E1F35DF96}"/>
              </a:ext>
            </a:extLst>
          </p:cNvPr>
          <p:cNvCxnSpPr>
            <a:cxnSpLocks/>
          </p:cNvCxnSpPr>
          <p:nvPr/>
        </p:nvCxnSpPr>
        <p:spPr>
          <a:xfrm flipH="1">
            <a:off x="6171847" y="5517366"/>
            <a:ext cx="621237" cy="7533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1318B96-FF31-1EF4-FCBB-E8206651366A}"/>
              </a:ext>
            </a:extLst>
          </p:cNvPr>
          <p:cNvSpPr/>
          <p:nvPr/>
        </p:nvSpPr>
        <p:spPr>
          <a:xfrm>
            <a:off x="10508950" y="3834340"/>
            <a:ext cx="1091959" cy="1683026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Flash chip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CDACD8B-0B50-3AA0-2DCC-6E9FDB10F55F}"/>
              </a:ext>
            </a:extLst>
          </p:cNvPr>
          <p:cNvCxnSpPr/>
          <p:nvPr/>
        </p:nvCxnSpPr>
        <p:spPr>
          <a:xfrm flipH="1">
            <a:off x="7885043" y="4293704"/>
            <a:ext cx="2623907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31308B4-43EC-3293-6975-E0CD5A3C4C85}"/>
              </a:ext>
            </a:extLst>
          </p:cNvPr>
          <p:cNvCxnSpPr/>
          <p:nvPr/>
        </p:nvCxnSpPr>
        <p:spPr>
          <a:xfrm flipH="1">
            <a:off x="7885043" y="5049078"/>
            <a:ext cx="2623907" cy="0"/>
          </a:xfrm>
          <a:prstGeom prst="straightConnector1">
            <a:avLst/>
          </a:prstGeom>
          <a:ln w="25400">
            <a:solidFill>
              <a:srgbClr val="6F47E5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5F439ED-2AB2-324A-3C9F-D89857B3254B}"/>
              </a:ext>
            </a:extLst>
          </p:cNvPr>
          <p:cNvSpPr txBox="1"/>
          <p:nvPr/>
        </p:nvSpPr>
        <p:spPr>
          <a:xfrm>
            <a:off x="8090765" y="3829203"/>
            <a:ext cx="221246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GET FEATURE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6B2B9B-F01C-6759-58A9-6CC3B1608B6F}"/>
              </a:ext>
            </a:extLst>
          </p:cNvPr>
          <p:cNvSpPr txBox="1"/>
          <p:nvPr/>
        </p:nvSpPr>
        <p:spPr>
          <a:xfrm>
            <a:off x="8164953" y="4580791"/>
            <a:ext cx="206409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Fail-bit counts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636BEF-AE07-5ED1-DD3C-9F0DEFA08F94}"/>
                  </a:ext>
                </a:extLst>
              </p:cNvPr>
              <p:cNvSpPr txBox="1"/>
              <p:nvPr/>
            </p:nvSpPr>
            <p:spPr>
              <a:xfrm>
                <a:off x="4192728" y="3859537"/>
                <a:ext cx="535659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KR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1636BEF-AE07-5ED1-DD3C-9F0DEFA08F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728" y="3859537"/>
                <a:ext cx="535659" cy="461665"/>
              </a:xfrm>
              <a:prstGeom prst="rect">
                <a:avLst/>
              </a:prstGeom>
              <a:blipFill>
                <a:blip r:embed="rId5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C73391-7274-3190-5C39-EB1616695399}"/>
                  </a:ext>
                </a:extLst>
              </p:cNvPr>
              <p:cNvSpPr txBox="1"/>
              <p:nvPr/>
            </p:nvSpPr>
            <p:spPr>
              <a:xfrm>
                <a:off x="4192728" y="4216100"/>
                <a:ext cx="535659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KR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2C73391-7274-3190-5C39-EB16166953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728" y="4216100"/>
                <a:ext cx="535659" cy="461665"/>
              </a:xfrm>
              <a:prstGeom prst="rect">
                <a:avLst/>
              </a:prstGeom>
              <a:blipFill>
                <a:blip r:embed="rId6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73556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5695B-ED56-4987-9298-6B10D571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Implementation of AERO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173C0-8FD7-7D6B-5347-3E4D2EA29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/>
              <a:t>U</a:t>
            </a:r>
            <a:r>
              <a:rPr lang="en-KR" altLang="ko-KR" dirty="0"/>
              <a:t>ses </a:t>
            </a:r>
            <a:r>
              <a:rPr lang="en-KR" altLang="ko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two </a:t>
            </a:r>
            <a:r>
              <a:rPr lang="en-US" altLang="ko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existing </a:t>
            </a:r>
            <a:r>
              <a:rPr lang="en-KR" altLang="ko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commands</a:t>
            </a:r>
            <a:r>
              <a:rPr lang="en-US" altLang="ko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 </a:t>
            </a:r>
            <a:r>
              <a:rPr lang="en-US" altLang="ko-KR" dirty="0"/>
              <a:t>to adjust erase latency</a:t>
            </a:r>
            <a:endParaRPr lang="en-KR" altLang="ko-KR" dirty="0">
              <a:latin typeface="Aptos SemiBold" panose="020B0004020202020204" pitchFamily="34" charset="0"/>
            </a:endParaRPr>
          </a:p>
          <a:p>
            <a:pPr lvl="1"/>
            <a:r>
              <a:rPr lang="en-KR" dirty="0">
                <a:latin typeface="Courier New" panose="02070309020205020404" pitchFamily="49" charset="0"/>
                <a:cs typeface="Courier New" panose="02070309020205020404" pitchFamily="49" charset="0"/>
              </a:rPr>
              <a:t>GET FEATURE</a:t>
            </a:r>
            <a:r>
              <a:rPr lang="en-KR" dirty="0"/>
              <a:t>: Gets 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fail-bit counts </a:t>
            </a:r>
            <a:r>
              <a:rPr lang="en-KR" dirty="0"/>
              <a:t>from a flash chip</a:t>
            </a:r>
          </a:p>
          <a:p>
            <a:pPr lvl="1"/>
            <a:r>
              <a:rPr lang="en-KR" dirty="0">
                <a:latin typeface="Courier New" panose="02070309020205020404" pitchFamily="49" charset="0"/>
                <a:cs typeface="Courier New" panose="02070309020205020404" pitchFamily="49" charset="0"/>
              </a:rPr>
              <a:t>SET FEATURE</a:t>
            </a:r>
            <a:r>
              <a:rPr lang="en-KR" dirty="0"/>
              <a:t>: Sets 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latency</a:t>
            </a:r>
            <a:r>
              <a:rPr lang="en-KR" dirty="0"/>
              <a:t> of erase pulse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329FF-CD10-8836-0833-93EFDA7A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26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84BD9E4-C6D1-BA47-FA6D-0D28942329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5593313"/>
                  </p:ext>
                </p:extLst>
              </p:nvPr>
            </p:nvGraphicFramePr>
            <p:xfrm>
              <a:off x="3102420" y="3204961"/>
              <a:ext cx="2844000" cy="2208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00">
                      <a:extLst>
                        <a:ext uri="{9D8B030D-6E8A-4147-A177-3AD203B41FA5}">
                          <a16:colId xmlns:a16="http://schemas.microsoft.com/office/drawing/2014/main" val="2483809197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2367636511"/>
                        </a:ext>
                      </a:extLst>
                    </a:gridCol>
                    <a:gridCol w="1188000">
                      <a:extLst>
                        <a:ext uri="{9D8B030D-6E8A-4147-A177-3AD203B41FA5}">
                          <a16:colId xmlns:a16="http://schemas.microsoft.com/office/drawing/2014/main" val="2792403493"/>
                        </a:ext>
                      </a:extLst>
                    </a:gridCol>
                  </a:tblGrid>
                  <a:tr h="3722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#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f</a:t>
                          </a:r>
                          <a:r>
                            <a:rPr lang="en-KR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ail-bits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latency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787365"/>
                      </a:ext>
                    </a:extLst>
                  </a:tr>
                  <a:tr h="36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5691635"/>
                      </a:ext>
                    </a:extLst>
                  </a:tr>
                  <a:tr h="367200">
                    <a:tc vMerge="1">
                      <a:txBody>
                        <a:bodyPr/>
                        <a:lstStyle/>
                        <a:p>
                          <a:pPr algn="ctr"/>
                          <a:endParaRPr lang="en-KR" sz="15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KR" sz="24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</m:oMath>
                            </m:oMathPara>
                          </a14:m>
                          <a:endParaRPr lang="en-KR" sz="2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2.5 </a:t>
                          </a:r>
                          <a14:m>
                            <m:oMath xmlns:m="http://schemas.openxmlformats.org/officeDocument/2006/math">
                              <m:r>
                                <a:rPr lang="en-KR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𝑚𝑠</m:t>
                              </m:r>
                            </m:oMath>
                          </a14:m>
                          <a:endParaRPr lang="en-KR" sz="2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78210396"/>
                      </a:ext>
                    </a:extLst>
                  </a:tr>
                  <a:tr h="36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KR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</m:oMath>
                            </m:oMathPara>
                          </a14:m>
                          <a:endParaRPr lang="en-KR" sz="2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a:rPr lang="en-KR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𝑚𝑠</m:t>
                              </m:r>
                            </m:oMath>
                          </a14:m>
                          <a:endParaRPr lang="en-KR" sz="2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37920806"/>
                      </a:ext>
                    </a:extLst>
                  </a:tr>
                  <a:tr h="367200">
                    <a:tc vMerge="1">
                      <a:txBody>
                        <a:bodyPr/>
                        <a:lstStyle/>
                        <a:p>
                          <a:pPr algn="ctr"/>
                          <a:endParaRPr lang="en-KR" sz="15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6510388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141714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84BD9E4-C6D1-BA47-FA6D-0D28942329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65593313"/>
                  </p:ext>
                </p:extLst>
              </p:nvPr>
            </p:nvGraphicFramePr>
            <p:xfrm>
              <a:off x="3102420" y="3204961"/>
              <a:ext cx="2844000" cy="2208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00">
                      <a:extLst>
                        <a:ext uri="{9D8B030D-6E8A-4147-A177-3AD203B41FA5}">
                          <a16:colId xmlns:a16="http://schemas.microsoft.com/office/drawing/2014/main" val="2483809197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2367636511"/>
                        </a:ext>
                      </a:extLst>
                    </a:gridCol>
                    <a:gridCol w="1188000">
                      <a:extLst>
                        <a:ext uri="{9D8B030D-6E8A-4147-A177-3AD203B41FA5}">
                          <a16:colId xmlns:a16="http://schemas.microsoft.com/office/drawing/2014/main" val="2792403493"/>
                        </a:ext>
                      </a:extLst>
                    </a:gridCol>
                  </a:tblGrid>
                  <a:tr h="3722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#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f</a:t>
                          </a:r>
                          <a:r>
                            <a:rPr lang="en-KR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ail-bits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latency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787365"/>
                      </a:ext>
                    </a:extLst>
                  </a:tr>
                  <a:tr h="36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5691635"/>
                      </a:ext>
                    </a:extLst>
                  </a:tr>
                  <a:tr h="367200">
                    <a:tc vMerge="1">
                      <a:txBody>
                        <a:bodyPr/>
                        <a:lstStyle/>
                        <a:p>
                          <a:pPr algn="ctr"/>
                          <a:endParaRPr lang="en-KR" sz="15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7113" t="-227586" r="-98969" b="-3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1489" t="-227586" r="-2128" b="-3482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8210396"/>
                      </a:ext>
                    </a:extLst>
                  </a:tr>
                  <a:tr h="36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7113" t="-327586" r="-98969" b="-2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1489" t="-327586" r="-2128" b="-2482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7920806"/>
                      </a:ext>
                    </a:extLst>
                  </a:tr>
                  <a:tr h="367200">
                    <a:tc vMerge="1">
                      <a:txBody>
                        <a:bodyPr/>
                        <a:lstStyle/>
                        <a:p>
                          <a:pPr algn="ctr"/>
                          <a:endParaRPr lang="en-KR" sz="15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6510388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1417141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B40D0E1A-E01E-8684-AA9F-06CE317D83F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43022" y="3204961"/>
              <a:ext cx="1750422" cy="21961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5211">
                      <a:extLst>
                        <a:ext uri="{9D8B030D-6E8A-4147-A177-3AD203B41FA5}">
                          <a16:colId xmlns:a16="http://schemas.microsoft.com/office/drawing/2014/main" val="3866920823"/>
                        </a:ext>
                      </a:extLst>
                    </a:gridCol>
                    <a:gridCol w="875211">
                      <a:extLst>
                        <a:ext uri="{9D8B030D-6E8A-4147-A177-3AD203B41FA5}">
                          <a16:colId xmlns:a16="http://schemas.microsoft.com/office/drawing/2014/main" val="1868713274"/>
                        </a:ext>
                      </a:extLst>
                    </a:gridCol>
                  </a:tblGrid>
                  <a:tr h="7320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b</a:t>
                          </a:r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lock ID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SEF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C5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228078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7918972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KR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KR" sz="24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93092678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65104954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 - 1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36786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B40D0E1A-E01E-8684-AA9F-06CE317D83F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43022" y="3204961"/>
              <a:ext cx="1750422" cy="21961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5211">
                      <a:extLst>
                        <a:ext uri="{9D8B030D-6E8A-4147-A177-3AD203B41FA5}">
                          <a16:colId xmlns:a16="http://schemas.microsoft.com/office/drawing/2014/main" val="3866920823"/>
                        </a:ext>
                      </a:extLst>
                    </a:gridCol>
                    <a:gridCol w="875211">
                      <a:extLst>
                        <a:ext uri="{9D8B030D-6E8A-4147-A177-3AD203B41FA5}">
                          <a16:colId xmlns:a16="http://schemas.microsoft.com/office/drawing/2014/main" val="1868713274"/>
                        </a:ext>
                      </a:extLst>
                    </a:gridCol>
                  </a:tblGrid>
                  <a:tr h="7320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b</a:t>
                          </a:r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lock ID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SEF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C5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228078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7918972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57" t="-327586" r="-101429" b="-2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993092678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65104954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57" t="-527586" r="-101429" b="-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367869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43F349AE-917E-0335-BB35-063AFFF2987D}"/>
              </a:ext>
            </a:extLst>
          </p:cNvPr>
          <p:cNvSpPr txBox="1"/>
          <p:nvPr/>
        </p:nvSpPr>
        <p:spPr>
          <a:xfrm>
            <a:off x="572729" y="5413249"/>
            <a:ext cx="2291012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Shallow erasure</a:t>
            </a:r>
          </a:p>
          <a:p>
            <a:pPr algn="ctr"/>
            <a:r>
              <a:rPr lang="en-KR" sz="2400" dirty="0">
                <a:latin typeface="Cambria" panose="02040503050406030204" pitchFamily="18" charset="0"/>
              </a:rPr>
              <a:t>flags (SEF)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CD1F10E-568B-C49D-E07E-244182190CE2}"/>
              </a:ext>
            </a:extLst>
          </p:cNvPr>
          <p:cNvSpPr txBox="1"/>
          <p:nvPr/>
        </p:nvSpPr>
        <p:spPr>
          <a:xfrm>
            <a:off x="2863741" y="5413249"/>
            <a:ext cx="3321358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Erase-timing parameter</a:t>
            </a:r>
            <a:br>
              <a:rPr lang="en-KR" sz="2400" dirty="0">
                <a:latin typeface="Cambria" panose="02040503050406030204" pitchFamily="18" charset="0"/>
              </a:rPr>
            </a:br>
            <a:r>
              <a:rPr lang="en-KR" sz="2400" dirty="0">
                <a:latin typeface="Cambria" panose="02040503050406030204" pitchFamily="18" charset="0"/>
              </a:rPr>
              <a:t>table (EPT)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D9A90EF-45EF-8C44-82F7-1B8EB543A539}"/>
              </a:ext>
            </a:extLst>
          </p:cNvPr>
          <p:cNvSpPr/>
          <p:nvPr/>
        </p:nvSpPr>
        <p:spPr>
          <a:xfrm>
            <a:off x="6793084" y="3834340"/>
            <a:ext cx="1091959" cy="1683026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FTL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B6A986F-193E-4668-DFF1-4CDAE4933D8A}"/>
              </a:ext>
            </a:extLst>
          </p:cNvPr>
          <p:cNvSpPr/>
          <p:nvPr/>
        </p:nvSpPr>
        <p:spPr>
          <a:xfrm>
            <a:off x="591091" y="3080957"/>
            <a:ext cx="5580756" cy="3189793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92D997F-F049-995B-AD04-553B1D13656F}"/>
              </a:ext>
            </a:extLst>
          </p:cNvPr>
          <p:cNvCxnSpPr/>
          <p:nvPr/>
        </p:nvCxnSpPr>
        <p:spPr>
          <a:xfrm flipH="1" flipV="1">
            <a:off x="6185099" y="3087757"/>
            <a:ext cx="613266" cy="7717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963BC25-1B8A-C58A-0B26-A83E1F35DF96}"/>
              </a:ext>
            </a:extLst>
          </p:cNvPr>
          <p:cNvCxnSpPr>
            <a:cxnSpLocks/>
          </p:cNvCxnSpPr>
          <p:nvPr/>
        </p:nvCxnSpPr>
        <p:spPr>
          <a:xfrm flipH="1">
            <a:off x="6171847" y="5517366"/>
            <a:ext cx="621237" cy="7533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1318B96-FF31-1EF4-FCBB-E8206651366A}"/>
              </a:ext>
            </a:extLst>
          </p:cNvPr>
          <p:cNvSpPr/>
          <p:nvPr/>
        </p:nvSpPr>
        <p:spPr>
          <a:xfrm>
            <a:off x="10508950" y="3834340"/>
            <a:ext cx="1091959" cy="1683026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Flash chip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CDACD8B-0B50-3AA0-2DCC-6E9FDB10F55F}"/>
              </a:ext>
            </a:extLst>
          </p:cNvPr>
          <p:cNvCxnSpPr>
            <a:cxnSpLocks/>
            <a:stCxn id="5" idx="1"/>
            <a:endCxn id="51" idx="3"/>
          </p:cNvCxnSpPr>
          <p:nvPr/>
        </p:nvCxnSpPr>
        <p:spPr>
          <a:xfrm flipH="1">
            <a:off x="7885043" y="4675853"/>
            <a:ext cx="2623907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5F439ED-2AB2-324A-3C9F-D89857B3254B}"/>
              </a:ext>
            </a:extLst>
          </p:cNvPr>
          <p:cNvSpPr txBox="1"/>
          <p:nvPr/>
        </p:nvSpPr>
        <p:spPr>
          <a:xfrm>
            <a:off x="8090766" y="4189676"/>
            <a:ext cx="2212465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SET FEATURE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6B2B9B-F01C-6759-58A9-6CC3B1608B6F}"/>
                  </a:ext>
                </a:extLst>
              </p:cNvPr>
              <p:cNvSpPr txBox="1"/>
              <p:nvPr/>
            </p:nvSpPr>
            <p:spPr>
              <a:xfrm>
                <a:off x="8007156" y="4700366"/>
                <a:ext cx="2379690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KR" sz="2400" dirty="0">
                    <a:solidFill>
                      <a:srgbClr val="6F47E5"/>
                    </a:solidFill>
                    <a:latin typeface="Cambria" panose="02040503050406030204" pitchFamily="18" charset="0"/>
                  </a:rPr>
                  <a:t>Latency = 0.5 </a:t>
                </a:r>
                <a14:m>
                  <m:oMath xmlns:m="http://schemas.openxmlformats.org/officeDocument/2006/math">
                    <m:r>
                      <a:rPr lang="en-KR" sz="2400" i="1" dirty="0" smtClean="0">
                        <a:solidFill>
                          <a:srgbClr val="6F47E5"/>
                        </a:solidFill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KR" sz="2400" dirty="0">
                  <a:solidFill>
                    <a:srgbClr val="6F47E5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36B2B9B-F01C-6759-58A9-6CC3B1608B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7156" y="4700366"/>
                <a:ext cx="2379690" cy="461665"/>
              </a:xfrm>
              <a:prstGeom prst="rect">
                <a:avLst/>
              </a:prstGeom>
              <a:blipFill>
                <a:blip r:embed="rId5"/>
                <a:stretch>
                  <a:fillRect l="-3723" t="-10811" b="-27027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002420-D79C-130E-4C70-51B39522AA48}"/>
                  </a:ext>
                </a:extLst>
              </p:cNvPr>
              <p:cNvSpPr txBox="1"/>
              <p:nvPr/>
            </p:nvSpPr>
            <p:spPr>
              <a:xfrm>
                <a:off x="4192728" y="3859537"/>
                <a:ext cx="535659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KR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002420-D79C-130E-4C70-51B39522A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728" y="3859537"/>
                <a:ext cx="535659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E47F89-6CB8-6014-C870-6E6D396F1673}"/>
                  </a:ext>
                </a:extLst>
              </p:cNvPr>
              <p:cNvSpPr txBox="1"/>
              <p:nvPr/>
            </p:nvSpPr>
            <p:spPr>
              <a:xfrm>
                <a:off x="4192728" y="4216100"/>
                <a:ext cx="535659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KR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3E47F89-6CB8-6014-C870-6E6D396F16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728" y="4216100"/>
                <a:ext cx="535659" cy="461665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35811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5695B-ED56-4987-9298-6B10D571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Implementation of AERO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B173C0-8FD7-7D6B-5347-3E4D2EA296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b="1" dirty="0">
                    <a:latin typeface="Aptos SemiBold" panose="020B0004020202020204" pitchFamily="34" charset="0"/>
                  </a:rPr>
                  <a:t>Step 1:</a:t>
                </a:r>
                <a:r>
                  <a:rPr lang="en-KR" altLang="ko-KR" b="1" dirty="0">
                    <a:latin typeface="Aptos SemiBold" panose="020B0004020202020204" pitchFamily="34" charset="0"/>
                  </a:rPr>
                  <a:t> </a:t>
                </a:r>
                <a:r>
                  <a:rPr lang="en-US" altLang="ko-KR" dirty="0"/>
                  <a:t>Check the necessity of shallow erasure w/</a:t>
                </a:r>
                <a:r>
                  <a:rPr lang="en-KR" altLang="ko-KR" dirty="0"/>
                  <a:t> SEF</a:t>
                </a:r>
              </a:p>
              <a:p>
                <a:pPr lvl="1"/>
                <a:r>
                  <a:rPr lang="en-KR" dirty="0"/>
                  <a:t>True: Performs </a:t>
                </a:r>
                <a:r>
                  <a:rPr lang="en-KR" b="1" dirty="0">
                    <a:solidFill>
                      <a:srgbClr val="6F47E5"/>
                    </a:solidFill>
                    <a:latin typeface="Aptos SemiBold" panose="020B0004020202020204" pitchFamily="34" charset="0"/>
                  </a:rPr>
                  <a:t>shallow erasure </a:t>
                </a:r>
                <a:r>
                  <a:rPr lang="en-KR" dirty="0"/>
                  <a:t>for short latency (1 </a:t>
                </a:r>
                <a14:m>
                  <m:oMath xmlns:m="http://schemas.openxmlformats.org/officeDocument/2006/math">
                    <m:r>
                      <a:rPr lang="en-KR" i="1" dirty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en-KR" dirty="0"/>
                  <a:t>)</a:t>
                </a:r>
              </a:p>
              <a:p>
                <a:pPr lvl="1"/>
                <a:r>
                  <a:rPr lang="en-KR" dirty="0"/>
                  <a:t>False: Performs </a:t>
                </a:r>
                <a:r>
                  <a:rPr lang="en-KR" b="1" dirty="0">
                    <a:solidFill>
                      <a:srgbClr val="6F47E5"/>
                    </a:solidFill>
                    <a:latin typeface="Aptos SemiBold" panose="020B0004020202020204" pitchFamily="34" charset="0"/>
                  </a:rPr>
                  <a:t>the first erase pulse </a:t>
                </a:r>
                <a:r>
                  <a:rPr lang="en-KR" dirty="0"/>
                  <a:t>for fixed latency (3.5 </a:t>
                </a:r>
                <a14:m>
                  <m:oMath xmlns:m="http://schemas.openxmlformats.org/officeDocument/2006/math">
                    <m:r>
                      <a:rPr lang="en-KR" i="1" dirty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en-KR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B173C0-8FD7-7D6B-5347-3E4D2EA296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79" t="-2792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329FF-CD10-8836-0833-93EFDA7A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27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84BD9E4-C6D1-BA47-FA6D-0D28942329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8543440"/>
                  </p:ext>
                </p:extLst>
              </p:nvPr>
            </p:nvGraphicFramePr>
            <p:xfrm>
              <a:off x="3102420" y="3204961"/>
              <a:ext cx="2844000" cy="2208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00">
                      <a:extLst>
                        <a:ext uri="{9D8B030D-6E8A-4147-A177-3AD203B41FA5}">
                          <a16:colId xmlns:a16="http://schemas.microsoft.com/office/drawing/2014/main" val="2483809197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2367636511"/>
                        </a:ext>
                      </a:extLst>
                    </a:gridCol>
                    <a:gridCol w="1188000">
                      <a:extLst>
                        <a:ext uri="{9D8B030D-6E8A-4147-A177-3AD203B41FA5}">
                          <a16:colId xmlns:a16="http://schemas.microsoft.com/office/drawing/2014/main" val="2792403493"/>
                        </a:ext>
                      </a:extLst>
                    </a:gridCol>
                  </a:tblGrid>
                  <a:tr h="3722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#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f</a:t>
                          </a:r>
                          <a:r>
                            <a:rPr lang="en-KR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ail-bits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latency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787365"/>
                      </a:ext>
                    </a:extLst>
                  </a:tr>
                  <a:tr h="36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5691635"/>
                      </a:ext>
                    </a:extLst>
                  </a:tr>
                  <a:tr h="367200">
                    <a:tc vMerge="1">
                      <a:txBody>
                        <a:bodyPr/>
                        <a:lstStyle/>
                        <a:p>
                          <a:pPr algn="ctr"/>
                          <a:endParaRPr lang="en-KR" sz="15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KR" sz="24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</m:oMath>
                            </m:oMathPara>
                          </a14:m>
                          <a:endParaRPr lang="en-KR" sz="2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2.5 </a:t>
                          </a:r>
                          <a14:m>
                            <m:oMath xmlns:m="http://schemas.openxmlformats.org/officeDocument/2006/math">
                              <m:r>
                                <a:rPr lang="en-KR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𝑚𝑠</m:t>
                              </m:r>
                            </m:oMath>
                          </a14:m>
                          <a:endParaRPr lang="en-KR" sz="2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78210396"/>
                      </a:ext>
                    </a:extLst>
                  </a:tr>
                  <a:tr h="36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KR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</m:oMath>
                            </m:oMathPara>
                          </a14:m>
                          <a:endParaRPr lang="en-KR" sz="2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a:rPr lang="en-KR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𝑚𝑠</m:t>
                              </m:r>
                            </m:oMath>
                          </a14:m>
                          <a:endParaRPr lang="en-KR" sz="2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37920806"/>
                      </a:ext>
                    </a:extLst>
                  </a:tr>
                  <a:tr h="367200">
                    <a:tc vMerge="1">
                      <a:txBody>
                        <a:bodyPr/>
                        <a:lstStyle/>
                        <a:p>
                          <a:pPr algn="ctr"/>
                          <a:endParaRPr lang="en-KR" sz="15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6510388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141714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84BD9E4-C6D1-BA47-FA6D-0D28942329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38543440"/>
                  </p:ext>
                </p:extLst>
              </p:nvPr>
            </p:nvGraphicFramePr>
            <p:xfrm>
              <a:off x="3102420" y="3204961"/>
              <a:ext cx="2844000" cy="2208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00">
                      <a:extLst>
                        <a:ext uri="{9D8B030D-6E8A-4147-A177-3AD203B41FA5}">
                          <a16:colId xmlns:a16="http://schemas.microsoft.com/office/drawing/2014/main" val="2483809197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2367636511"/>
                        </a:ext>
                      </a:extLst>
                    </a:gridCol>
                    <a:gridCol w="1188000">
                      <a:extLst>
                        <a:ext uri="{9D8B030D-6E8A-4147-A177-3AD203B41FA5}">
                          <a16:colId xmlns:a16="http://schemas.microsoft.com/office/drawing/2014/main" val="2792403493"/>
                        </a:ext>
                      </a:extLst>
                    </a:gridCol>
                  </a:tblGrid>
                  <a:tr h="3722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#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f</a:t>
                          </a:r>
                          <a:r>
                            <a:rPr lang="en-KR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ail-bits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latency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787365"/>
                      </a:ext>
                    </a:extLst>
                  </a:tr>
                  <a:tr h="36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5691635"/>
                      </a:ext>
                    </a:extLst>
                  </a:tr>
                  <a:tr h="367200">
                    <a:tc vMerge="1">
                      <a:txBody>
                        <a:bodyPr/>
                        <a:lstStyle/>
                        <a:p>
                          <a:pPr algn="ctr"/>
                          <a:endParaRPr lang="en-KR" sz="15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7113" t="-227586" r="-98969" b="-3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41489" t="-227586" r="-2128" b="-3482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8210396"/>
                      </a:ext>
                    </a:extLst>
                  </a:tr>
                  <a:tr h="36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7113" t="-327586" r="-98969" b="-2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41489" t="-327586" r="-2128" b="-2482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7920806"/>
                      </a:ext>
                    </a:extLst>
                  </a:tr>
                  <a:tr h="367200">
                    <a:tc vMerge="1">
                      <a:txBody>
                        <a:bodyPr/>
                        <a:lstStyle/>
                        <a:p>
                          <a:pPr algn="ctr"/>
                          <a:endParaRPr lang="en-KR" sz="15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6510388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1417141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B40D0E1A-E01E-8684-AA9F-06CE317D83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1363690"/>
                  </p:ext>
                </p:extLst>
              </p:nvPr>
            </p:nvGraphicFramePr>
            <p:xfrm>
              <a:off x="843022" y="3204961"/>
              <a:ext cx="1750422" cy="21961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5211">
                      <a:extLst>
                        <a:ext uri="{9D8B030D-6E8A-4147-A177-3AD203B41FA5}">
                          <a16:colId xmlns:a16="http://schemas.microsoft.com/office/drawing/2014/main" val="3866920823"/>
                        </a:ext>
                      </a:extLst>
                    </a:gridCol>
                    <a:gridCol w="875211">
                      <a:extLst>
                        <a:ext uri="{9D8B030D-6E8A-4147-A177-3AD203B41FA5}">
                          <a16:colId xmlns:a16="http://schemas.microsoft.com/office/drawing/2014/main" val="1868713274"/>
                        </a:ext>
                      </a:extLst>
                    </a:gridCol>
                  </a:tblGrid>
                  <a:tr h="7320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b</a:t>
                          </a:r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lock ID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SEF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C5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228078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7918972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KR" sz="2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KR" sz="2400" b="0" dirty="0">
                            <a:solidFill>
                              <a:schemeClr val="bg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F47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F47E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3092678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65104954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 - 1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36786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B40D0E1A-E01E-8684-AA9F-06CE317D83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1363690"/>
                  </p:ext>
                </p:extLst>
              </p:nvPr>
            </p:nvGraphicFramePr>
            <p:xfrm>
              <a:off x="843022" y="3204961"/>
              <a:ext cx="1750422" cy="21961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5211">
                      <a:extLst>
                        <a:ext uri="{9D8B030D-6E8A-4147-A177-3AD203B41FA5}">
                          <a16:colId xmlns:a16="http://schemas.microsoft.com/office/drawing/2014/main" val="3866920823"/>
                        </a:ext>
                      </a:extLst>
                    </a:gridCol>
                    <a:gridCol w="875211">
                      <a:extLst>
                        <a:ext uri="{9D8B030D-6E8A-4147-A177-3AD203B41FA5}">
                          <a16:colId xmlns:a16="http://schemas.microsoft.com/office/drawing/2014/main" val="1868713274"/>
                        </a:ext>
                      </a:extLst>
                    </a:gridCol>
                  </a:tblGrid>
                  <a:tr h="7320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b</a:t>
                          </a:r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lock ID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SEF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C5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228078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7918972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7" t="-327586" r="-101429" b="-2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F47E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3092678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65104954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7" t="-527586" r="-101429" b="-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367869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43F349AE-917E-0335-BB35-063AFFF2987D}"/>
              </a:ext>
            </a:extLst>
          </p:cNvPr>
          <p:cNvSpPr txBox="1"/>
          <p:nvPr/>
        </p:nvSpPr>
        <p:spPr>
          <a:xfrm>
            <a:off x="572729" y="5413249"/>
            <a:ext cx="2291012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Shallow erasure</a:t>
            </a:r>
          </a:p>
          <a:p>
            <a:pPr algn="ctr"/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flags (SEF)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CD1F10E-568B-C49D-E07E-244182190CE2}"/>
              </a:ext>
            </a:extLst>
          </p:cNvPr>
          <p:cNvSpPr txBox="1"/>
          <p:nvPr/>
        </p:nvSpPr>
        <p:spPr>
          <a:xfrm>
            <a:off x="2863741" y="5413249"/>
            <a:ext cx="3321358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Erase-timing parameter</a:t>
            </a:r>
            <a:br>
              <a:rPr lang="en-KR" sz="2400" dirty="0">
                <a:latin typeface="Cambria" panose="02040503050406030204" pitchFamily="18" charset="0"/>
              </a:rPr>
            </a:br>
            <a:r>
              <a:rPr lang="en-KR" sz="2400" dirty="0">
                <a:latin typeface="Cambria" panose="02040503050406030204" pitchFamily="18" charset="0"/>
              </a:rPr>
              <a:t>table (EPT)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D9A90EF-45EF-8C44-82F7-1B8EB543A539}"/>
              </a:ext>
            </a:extLst>
          </p:cNvPr>
          <p:cNvSpPr/>
          <p:nvPr/>
        </p:nvSpPr>
        <p:spPr>
          <a:xfrm>
            <a:off x="6793084" y="3834340"/>
            <a:ext cx="1091959" cy="1683026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FTL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B6A986F-193E-4668-DFF1-4CDAE4933D8A}"/>
              </a:ext>
            </a:extLst>
          </p:cNvPr>
          <p:cNvSpPr/>
          <p:nvPr/>
        </p:nvSpPr>
        <p:spPr>
          <a:xfrm>
            <a:off x="591091" y="3080957"/>
            <a:ext cx="5580756" cy="3189793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92D997F-F049-995B-AD04-553B1D13656F}"/>
              </a:ext>
            </a:extLst>
          </p:cNvPr>
          <p:cNvCxnSpPr/>
          <p:nvPr/>
        </p:nvCxnSpPr>
        <p:spPr>
          <a:xfrm flipH="1" flipV="1">
            <a:off x="6185099" y="3087757"/>
            <a:ext cx="613266" cy="7717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963BC25-1B8A-C58A-0B26-A83E1F35DF96}"/>
              </a:ext>
            </a:extLst>
          </p:cNvPr>
          <p:cNvCxnSpPr>
            <a:cxnSpLocks/>
          </p:cNvCxnSpPr>
          <p:nvPr/>
        </p:nvCxnSpPr>
        <p:spPr>
          <a:xfrm flipH="1">
            <a:off x="6171847" y="5517366"/>
            <a:ext cx="621237" cy="7533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1318B96-FF31-1EF4-FCBB-E8206651366A}"/>
              </a:ext>
            </a:extLst>
          </p:cNvPr>
          <p:cNvSpPr/>
          <p:nvPr/>
        </p:nvSpPr>
        <p:spPr>
          <a:xfrm>
            <a:off x="10508950" y="3834340"/>
            <a:ext cx="1091959" cy="1683026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Flash chip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C9DA9A-A2D2-FAFF-7F71-453B560F31DE}"/>
                  </a:ext>
                </a:extLst>
              </p:cNvPr>
              <p:cNvSpPr txBox="1"/>
              <p:nvPr/>
            </p:nvSpPr>
            <p:spPr>
              <a:xfrm>
                <a:off x="4192728" y="3859537"/>
                <a:ext cx="535659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KR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BC9DA9A-A2D2-FAFF-7F71-453B560F31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728" y="3859537"/>
                <a:ext cx="535659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918EFA-E345-9BA3-6FAA-10997B9A9DDC}"/>
                  </a:ext>
                </a:extLst>
              </p:cNvPr>
              <p:cNvSpPr txBox="1"/>
              <p:nvPr/>
            </p:nvSpPr>
            <p:spPr>
              <a:xfrm>
                <a:off x="4192728" y="4216100"/>
                <a:ext cx="535659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KR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D918EFA-E345-9BA3-6FAA-10997B9A9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728" y="4216100"/>
                <a:ext cx="535659" cy="461665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0652559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5695B-ED56-4987-9298-6B10D571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Implementation of AERO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B173C0-8FD7-7D6B-5347-3E4D2EA296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ko-KR" b="1" dirty="0">
                    <a:latin typeface="Aptos SemiBold" panose="020B0004020202020204" pitchFamily="34" charset="0"/>
                  </a:rPr>
                  <a:t>Step 1:</a:t>
                </a:r>
                <a:r>
                  <a:rPr lang="en-KR" altLang="ko-KR" b="1" dirty="0">
                    <a:latin typeface="Aptos SemiBold" panose="020B0004020202020204" pitchFamily="34" charset="0"/>
                  </a:rPr>
                  <a:t> </a:t>
                </a:r>
                <a:r>
                  <a:rPr lang="en-US" altLang="ko-KR" dirty="0"/>
                  <a:t>Check the necessity of shallow erasure w/</a:t>
                </a:r>
                <a:r>
                  <a:rPr lang="en-KR" altLang="ko-KR" dirty="0"/>
                  <a:t> SEF</a:t>
                </a:r>
              </a:p>
              <a:p>
                <a:pPr lvl="1"/>
                <a:r>
                  <a:rPr lang="en-KR" dirty="0"/>
                  <a:t>True: Performs </a:t>
                </a:r>
                <a:r>
                  <a:rPr lang="en-KR" b="1" dirty="0">
                    <a:solidFill>
                      <a:srgbClr val="6F47E5"/>
                    </a:solidFill>
                    <a:latin typeface="Aptos SemiBold" panose="020B0004020202020204" pitchFamily="34" charset="0"/>
                  </a:rPr>
                  <a:t>shallow erasure </a:t>
                </a:r>
                <a:r>
                  <a:rPr lang="en-KR" dirty="0"/>
                  <a:t>for short latency (1 </a:t>
                </a:r>
                <a14:m>
                  <m:oMath xmlns:m="http://schemas.openxmlformats.org/officeDocument/2006/math">
                    <m:r>
                      <a:rPr lang="en-KR" i="1" dirty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en-KR" dirty="0"/>
                  <a:t>)</a:t>
                </a:r>
              </a:p>
              <a:p>
                <a:pPr lvl="1"/>
                <a:r>
                  <a:rPr lang="en-KR" dirty="0"/>
                  <a:t>False: Performs </a:t>
                </a:r>
                <a:r>
                  <a:rPr lang="en-KR" b="1" dirty="0">
                    <a:solidFill>
                      <a:srgbClr val="6F47E5"/>
                    </a:solidFill>
                    <a:latin typeface="Aptos SemiBold" panose="020B0004020202020204" pitchFamily="34" charset="0"/>
                  </a:rPr>
                  <a:t>the first erase pulse </a:t>
                </a:r>
                <a:r>
                  <a:rPr lang="en-KR" dirty="0"/>
                  <a:t>for fixed latency (3.5 </a:t>
                </a:r>
                <a14:m>
                  <m:oMath xmlns:m="http://schemas.openxmlformats.org/officeDocument/2006/math">
                    <m:r>
                      <a:rPr lang="en-KR" i="1" dirty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en-KR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B173C0-8FD7-7D6B-5347-3E4D2EA296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79" t="-2792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329FF-CD10-8836-0833-93EFDA7A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27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84BD9E4-C6D1-BA47-FA6D-0D28942329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6119270"/>
                  </p:ext>
                </p:extLst>
              </p:nvPr>
            </p:nvGraphicFramePr>
            <p:xfrm>
              <a:off x="3102420" y="3204961"/>
              <a:ext cx="2844000" cy="2208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00">
                      <a:extLst>
                        <a:ext uri="{9D8B030D-6E8A-4147-A177-3AD203B41FA5}">
                          <a16:colId xmlns:a16="http://schemas.microsoft.com/office/drawing/2014/main" val="2483809197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2367636511"/>
                        </a:ext>
                      </a:extLst>
                    </a:gridCol>
                    <a:gridCol w="1188000">
                      <a:extLst>
                        <a:ext uri="{9D8B030D-6E8A-4147-A177-3AD203B41FA5}">
                          <a16:colId xmlns:a16="http://schemas.microsoft.com/office/drawing/2014/main" val="2792403493"/>
                        </a:ext>
                      </a:extLst>
                    </a:gridCol>
                  </a:tblGrid>
                  <a:tr h="3722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#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f</a:t>
                          </a:r>
                          <a:r>
                            <a:rPr lang="en-KR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ail-bits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latency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787365"/>
                      </a:ext>
                    </a:extLst>
                  </a:tr>
                  <a:tr h="36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5691635"/>
                      </a:ext>
                    </a:extLst>
                  </a:tr>
                  <a:tr h="367200">
                    <a:tc vMerge="1">
                      <a:txBody>
                        <a:bodyPr/>
                        <a:lstStyle/>
                        <a:p>
                          <a:pPr algn="ctr"/>
                          <a:endParaRPr lang="en-KR" sz="15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KR" sz="24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</m:oMath>
                            </m:oMathPara>
                          </a14:m>
                          <a:endParaRPr lang="en-KR" sz="2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2.5 </a:t>
                          </a:r>
                          <a14:m>
                            <m:oMath xmlns:m="http://schemas.openxmlformats.org/officeDocument/2006/math">
                              <m:r>
                                <a:rPr lang="en-KR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𝑚𝑠</m:t>
                              </m:r>
                            </m:oMath>
                          </a14:m>
                          <a:endParaRPr lang="en-KR" sz="2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578210396"/>
                      </a:ext>
                    </a:extLst>
                  </a:tr>
                  <a:tr h="36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KR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</m:oMath>
                            </m:oMathPara>
                          </a14:m>
                          <a:endParaRPr lang="en-KR" sz="2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a:rPr lang="en-KR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𝑚𝑠</m:t>
                              </m:r>
                            </m:oMath>
                          </a14:m>
                          <a:endParaRPr lang="en-KR" sz="2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37920806"/>
                      </a:ext>
                    </a:extLst>
                  </a:tr>
                  <a:tr h="367200">
                    <a:tc vMerge="1">
                      <a:txBody>
                        <a:bodyPr/>
                        <a:lstStyle/>
                        <a:p>
                          <a:pPr algn="ctr"/>
                          <a:endParaRPr lang="en-KR" sz="15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6510388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141714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84BD9E4-C6D1-BA47-FA6D-0D28942329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6119270"/>
                  </p:ext>
                </p:extLst>
              </p:nvPr>
            </p:nvGraphicFramePr>
            <p:xfrm>
              <a:off x="3102420" y="3204961"/>
              <a:ext cx="2844000" cy="2208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00">
                      <a:extLst>
                        <a:ext uri="{9D8B030D-6E8A-4147-A177-3AD203B41FA5}">
                          <a16:colId xmlns:a16="http://schemas.microsoft.com/office/drawing/2014/main" val="2483809197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2367636511"/>
                        </a:ext>
                      </a:extLst>
                    </a:gridCol>
                    <a:gridCol w="1188000">
                      <a:extLst>
                        <a:ext uri="{9D8B030D-6E8A-4147-A177-3AD203B41FA5}">
                          <a16:colId xmlns:a16="http://schemas.microsoft.com/office/drawing/2014/main" val="2792403493"/>
                        </a:ext>
                      </a:extLst>
                    </a:gridCol>
                  </a:tblGrid>
                  <a:tr h="3722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#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f</a:t>
                          </a:r>
                          <a:r>
                            <a:rPr lang="en-KR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ail-bits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latency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787365"/>
                      </a:ext>
                    </a:extLst>
                  </a:tr>
                  <a:tr h="36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5691635"/>
                      </a:ext>
                    </a:extLst>
                  </a:tr>
                  <a:tr h="367200">
                    <a:tc vMerge="1">
                      <a:txBody>
                        <a:bodyPr/>
                        <a:lstStyle/>
                        <a:p>
                          <a:pPr algn="ctr"/>
                          <a:endParaRPr lang="en-KR" sz="15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7113" t="-227586" r="-98969" b="-3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41489" t="-227586" r="-2128" b="-3482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8210396"/>
                      </a:ext>
                    </a:extLst>
                  </a:tr>
                  <a:tr h="36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7113" t="-327586" r="-98969" b="-2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41489" t="-327586" r="-2128" b="-2482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7920806"/>
                      </a:ext>
                    </a:extLst>
                  </a:tr>
                  <a:tr h="367200">
                    <a:tc vMerge="1">
                      <a:txBody>
                        <a:bodyPr/>
                        <a:lstStyle/>
                        <a:p>
                          <a:pPr algn="ctr"/>
                          <a:endParaRPr lang="en-KR" sz="15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6510388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1417141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B40D0E1A-E01E-8684-AA9F-06CE317D83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0535934"/>
                  </p:ext>
                </p:extLst>
              </p:nvPr>
            </p:nvGraphicFramePr>
            <p:xfrm>
              <a:off x="843022" y="3204961"/>
              <a:ext cx="1750422" cy="21961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5211">
                      <a:extLst>
                        <a:ext uri="{9D8B030D-6E8A-4147-A177-3AD203B41FA5}">
                          <a16:colId xmlns:a16="http://schemas.microsoft.com/office/drawing/2014/main" val="3866920823"/>
                        </a:ext>
                      </a:extLst>
                    </a:gridCol>
                    <a:gridCol w="875211">
                      <a:extLst>
                        <a:ext uri="{9D8B030D-6E8A-4147-A177-3AD203B41FA5}">
                          <a16:colId xmlns:a16="http://schemas.microsoft.com/office/drawing/2014/main" val="1868713274"/>
                        </a:ext>
                      </a:extLst>
                    </a:gridCol>
                  </a:tblGrid>
                  <a:tr h="7320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b</a:t>
                          </a:r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lock ID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SEF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C5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228078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7918972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KR" sz="2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KR" sz="2400" b="0" dirty="0">
                            <a:solidFill>
                              <a:schemeClr val="bg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F47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F47E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3092678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65104954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 - 1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36786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B40D0E1A-E01E-8684-AA9F-06CE317D83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40535934"/>
                  </p:ext>
                </p:extLst>
              </p:nvPr>
            </p:nvGraphicFramePr>
            <p:xfrm>
              <a:off x="843022" y="3204961"/>
              <a:ext cx="1750422" cy="21961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5211">
                      <a:extLst>
                        <a:ext uri="{9D8B030D-6E8A-4147-A177-3AD203B41FA5}">
                          <a16:colId xmlns:a16="http://schemas.microsoft.com/office/drawing/2014/main" val="3866920823"/>
                        </a:ext>
                      </a:extLst>
                    </a:gridCol>
                    <a:gridCol w="875211">
                      <a:extLst>
                        <a:ext uri="{9D8B030D-6E8A-4147-A177-3AD203B41FA5}">
                          <a16:colId xmlns:a16="http://schemas.microsoft.com/office/drawing/2014/main" val="1868713274"/>
                        </a:ext>
                      </a:extLst>
                    </a:gridCol>
                  </a:tblGrid>
                  <a:tr h="7320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b</a:t>
                          </a:r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lock ID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SEF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C5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228078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7918972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7" t="-327586" r="-101429" b="-2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F47E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3092678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65104954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7" t="-527586" r="-101429" b="-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367869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43F349AE-917E-0335-BB35-063AFFF2987D}"/>
              </a:ext>
            </a:extLst>
          </p:cNvPr>
          <p:cNvSpPr txBox="1"/>
          <p:nvPr/>
        </p:nvSpPr>
        <p:spPr>
          <a:xfrm>
            <a:off x="572729" y="5413249"/>
            <a:ext cx="2291012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Shallow erasure</a:t>
            </a:r>
          </a:p>
          <a:p>
            <a:pPr algn="ctr"/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flags (SEF)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CD1F10E-568B-C49D-E07E-244182190CE2}"/>
              </a:ext>
            </a:extLst>
          </p:cNvPr>
          <p:cNvSpPr txBox="1"/>
          <p:nvPr/>
        </p:nvSpPr>
        <p:spPr>
          <a:xfrm>
            <a:off x="2863741" y="5413249"/>
            <a:ext cx="3321358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Erase-timing parameter</a:t>
            </a:r>
            <a:br>
              <a:rPr lang="en-KR" sz="2400" dirty="0">
                <a:latin typeface="Cambria" panose="02040503050406030204" pitchFamily="18" charset="0"/>
              </a:rPr>
            </a:br>
            <a:r>
              <a:rPr lang="en-KR" sz="2400" dirty="0">
                <a:latin typeface="Cambria" panose="02040503050406030204" pitchFamily="18" charset="0"/>
              </a:rPr>
              <a:t>table (EPT)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D9A90EF-45EF-8C44-82F7-1B8EB543A539}"/>
              </a:ext>
            </a:extLst>
          </p:cNvPr>
          <p:cNvSpPr/>
          <p:nvPr/>
        </p:nvSpPr>
        <p:spPr>
          <a:xfrm>
            <a:off x="6793084" y="3834340"/>
            <a:ext cx="1091959" cy="1683026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FTL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B6A986F-193E-4668-DFF1-4CDAE4933D8A}"/>
              </a:ext>
            </a:extLst>
          </p:cNvPr>
          <p:cNvSpPr/>
          <p:nvPr/>
        </p:nvSpPr>
        <p:spPr>
          <a:xfrm>
            <a:off x="591091" y="3080957"/>
            <a:ext cx="5580756" cy="3189793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92D997F-F049-995B-AD04-553B1D13656F}"/>
              </a:ext>
            </a:extLst>
          </p:cNvPr>
          <p:cNvCxnSpPr/>
          <p:nvPr/>
        </p:nvCxnSpPr>
        <p:spPr>
          <a:xfrm flipH="1" flipV="1">
            <a:off x="6185099" y="3087757"/>
            <a:ext cx="613266" cy="7717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963BC25-1B8A-C58A-0B26-A83E1F35DF96}"/>
              </a:ext>
            </a:extLst>
          </p:cNvPr>
          <p:cNvCxnSpPr>
            <a:cxnSpLocks/>
          </p:cNvCxnSpPr>
          <p:nvPr/>
        </p:nvCxnSpPr>
        <p:spPr>
          <a:xfrm flipH="1">
            <a:off x="6171847" y="5517366"/>
            <a:ext cx="621237" cy="7533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1318B96-FF31-1EF4-FCBB-E8206651366A}"/>
              </a:ext>
            </a:extLst>
          </p:cNvPr>
          <p:cNvSpPr/>
          <p:nvPr/>
        </p:nvSpPr>
        <p:spPr>
          <a:xfrm>
            <a:off x="10508950" y="3834340"/>
            <a:ext cx="1091959" cy="1683026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Flash chip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0674EE9-F0DC-C43F-C2BB-BDF56D8D8574}"/>
              </a:ext>
            </a:extLst>
          </p:cNvPr>
          <p:cNvCxnSpPr>
            <a:cxnSpLocks/>
          </p:cNvCxnSpPr>
          <p:nvPr/>
        </p:nvCxnSpPr>
        <p:spPr>
          <a:xfrm flipH="1">
            <a:off x="7885043" y="4293704"/>
            <a:ext cx="2623907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7EA27D1-6417-744A-A6BC-613BAB6FA364}"/>
              </a:ext>
            </a:extLst>
          </p:cNvPr>
          <p:cNvSpPr txBox="1"/>
          <p:nvPr/>
        </p:nvSpPr>
        <p:spPr>
          <a:xfrm>
            <a:off x="8090764" y="3887540"/>
            <a:ext cx="2212465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SET FEATURE</a:t>
            </a:r>
          </a:p>
          <a:p>
            <a:pPr algn="ctr"/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(1 ms)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6F20903-B358-5546-09B9-E8FF578226E5}"/>
              </a:ext>
            </a:extLst>
          </p:cNvPr>
          <p:cNvCxnSpPr/>
          <p:nvPr/>
        </p:nvCxnSpPr>
        <p:spPr>
          <a:xfrm flipH="1">
            <a:off x="7885043" y="5088834"/>
            <a:ext cx="2623907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CB9C78-0306-1C69-6ACE-D899ED67F73A}"/>
              </a:ext>
            </a:extLst>
          </p:cNvPr>
          <p:cNvSpPr txBox="1"/>
          <p:nvPr/>
        </p:nvSpPr>
        <p:spPr>
          <a:xfrm>
            <a:off x="8051491" y="4641184"/>
            <a:ext cx="229101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Shallow erasure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0F1E45-1863-6AA6-27C9-E83B9453AE87}"/>
                  </a:ext>
                </a:extLst>
              </p:cNvPr>
              <p:cNvSpPr txBox="1"/>
              <p:nvPr/>
            </p:nvSpPr>
            <p:spPr>
              <a:xfrm>
                <a:off x="4192728" y="3859537"/>
                <a:ext cx="535659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KR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50F1E45-1863-6AA6-27C9-E83B9453AE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728" y="3859537"/>
                <a:ext cx="535659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7C5285-6E0F-7E50-F225-FAACA4D7DCE0}"/>
                  </a:ext>
                </a:extLst>
              </p:cNvPr>
              <p:cNvSpPr txBox="1"/>
              <p:nvPr/>
            </p:nvSpPr>
            <p:spPr>
              <a:xfrm>
                <a:off x="4192728" y="4216100"/>
                <a:ext cx="535659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KR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A7C5285-6E0F-7E50-F225-FAACA4D7DC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728" y="4216100"/>
                <a:ext cx="535659" cy="461665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5323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5695B-ED56-4987-9298-6B10D571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Implementation of AERO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173C0-8FD7-7D6B-5347-3E4D2EA29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ptos SemiBold" panose="020B0004020202020204" pitchFamily="34" charset="0"/>
              </a:rPr>
              <a:t>Step 2: </a:t>
            </a:r>
            <a:r>
              <a:rPr lang="en-US" dirty="0">
                <a:latin typeface="Aptos" panose="020B0004020202020204" pitchFamily="34" charset="0"/>
              </a:rPr>
              <a:t>Queries</a:t>
            </a:r>
            <a:r>
              <a:rPr lang="en-KR" dirty="0">
                <a:latin typeface="Aptos" panose="020B0004020202020204" pitchFamily="34" charset="0"/>
              </a:rPr>
              <a:t> </a:t>
            </a:r>
            <a:r>
              <a:rPr lang="en-US" dirty="0">
                <a:latin typeface="Aptos" panose="020B0004020202020204" pitchFamily="34" charset="0"/>
              </a:rPr>
              <a:t>the </a:t>
            </a:r>
            <a:r>
              <a:rPr lang="en-US" dirty="0"/>
              <a:t>minimum </a:t>
            </a:r>
            <a:r>
              <a:rPr lang="en-KR" dirty="0"/>
              <a:t>erase-pulse latency by using</a:t>
            </a:r>
          </a:p>
          <a:p>
            <a:pPr lvl="1"/>
            <a:r>
              <a:rPr lang="en-KR" dirty="0"/>
              <a:t>The current number of erase pulse</a:t>
            </a:r>
          </a:p>
          <a:p>
            <a:pPr lvl="1"/>
            <a:r>
              <a:rPr lang="en-KR" dirty="0"/>
              <a:t>Fail-bit count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329FF-CD10-8836-0833-93EFDA7A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28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84BD9E4-C6D1-BA47-FA6D-0D28942329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3704473"/>
                  </p:ext>
                </p:extLst>
              </p:nvPr>
            </p:nvGraphicFramePr>
            <p:xfrm>
              <a:off x="3102420" y="3204961"/>
              <a:ext cx="2844000" cy="2208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00">
                      <a:extLst>
                        <a:ext uri="{9D8B030D-6E8A-4147-A177-3AD203B41FA5}">
                          <a16:colId xmlns:a16="http://schemas.microsoft.com/office/drawing/2014/main" val="2483809197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2367636511"/>
                        </a:ext>
                      </a:extLst>
                    </a:gridCol>
                    <a:gridCol w="1188000">
                      <a:extLst>
                        <a:ext uri="{9D8B030D-6E8A-4147-A177-3AD203B41FA5}">
                          <a16:colId xmlns:a16="http://schemas.microsoft.com/office/drawing/2014/main" val="2792403493"/>
                        </a:ext>
                      </a:extLst>
                    </a:gridCol>
                  </a:tblGrid>
                  <a:tr h="3722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#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f</a:t>
                          </a:r>
                          <a:r>
                            <a:rPr lang="en-KR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ail-bits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latency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787365"/>
                      </a:ext>
                    </a:extLst>
                  </a:tr>
                  <a:tr h="36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6F47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5691635"/>
                      </a:ext>
                    </a:extLst>
                  </a:tr>
                  <a:tr h="367200">
                    <a:tc vMerge="1">
                      <a:txBody>
                        <a:bodyPr/>
                        <a:lstStyle/>
                        <a:p>
                          <a:pPr algn="ctr"/>
                          <a:endParaRPr lang="en-KR" sz="15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KR" sz="2400" b="0" i="0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</m:oMath>
                            </m:oMathPara>
                          </a14:m>
                          <a:endParaRPr lang="en-KR" sz="2400" b="0" i="0" dirty="0">
                            <a:solidFill>
                              <a:schemeClr val="bg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6F47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2.5 </a:t>
                          </a:r>
                          <a14:m>
                            <m:oMath xmlns:m="http://schemas.openxmlformats.org/officeDocument/2006/math">
                              <m:r>
                                <a:rPr lang="en-KR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𝑚𝑠</m:t>
                              </m:r>
                            </m:oMath>
                          </a14:m>
                          <a:endParaRPr lang="en-KR" sz="2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8210396"/>
                      </a:ext>
                    </a:extLst>
                  </a:tr>
                  <a:tr h="36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KR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</m:oMath>
                            </m:oMathPara>
                          </a14:m>
                          <a:endParaRPr lang="en-KR" sz="2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a:rPr lang="en-KR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𝑚𝑠</m:t>
                              </m:r>
                            </m:oMath>
                          </a14:m>
                          <a:endParaRPr lang="en-KR" sz="2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37920806"/>
                      </a:ext>
                    </a:extLst>
                  </a:tr>
                  <a:tr h="367200">
                    <a:tc vMerge="1">
                      <a:txBody>
                        <a:bodyPr/>
                        <a:lstStyle/>
                        <a:p>
                          <a:pPr algn="ctr"/>
                          <a:endParaRPr lang="en-KR" sz="15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6510388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141714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84BD9E4-C6D1-BA47-FA6D-0D28942329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33704473"/>
                  </p:ext>
                </p:extLst>
              </p:nvPr>
            </p:nvGraphicFramePr>
            <p:xfrm>
              <a:off x="3102420" y="3204961"/>
              <a:ext cx="2844000" cy="2208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00">
                      <a:extLst>
                        <a:ext uri="{9D8B030D-6E8A-4147-A177-3AD203B41FA5}">
                          <a16:colId xmlns:a16="http://schemas.microsoft.com/office/drawing/2014/main" val="2483809197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2367636511"/>
                        </a:ext>
                      </a:extLst>
                    </a:gridCol>
                    <a:gridCol w="1188000">
                      <a:extLst>
                        <a:ext uri="{9D8B030D-6E8A-4147-A177-3AD203B41FA5}">
                          <a16:colId xmlns:a16="http://schemas.microsoft.com/office/drawing/2014/main" val="2792403493"/>
                        </a:ext>
                      </a:extLst>
                    </a:gridCol>
                  </a:tblGrid>
                  <a:tr h="3722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#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f</a:t>
                          </a:r>
                          <a:r>
                            <a:rPr lang="en-KR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ail-bits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latency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787365"/>
                      </a:ext>
                    </a:extLst>
                  </a:tr>
                  <a:tr h="36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6F47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5691635"/>
                      </a:ext>
                    </a:extLst>
                  </a:tr>
                  <a:tr h="367200">
                    <a:tc vMerge="1">
                      <a:txBody>
                        <a:bodyPr/>
                        <a:lstStyle/>
                        <a:p>
                          <a:pPr algn="ctr"/>
                          <a:endParaRPr lang="en-KR" sz="15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7113" t="-227586" r="-98969" b="-3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1489" t="-227586" r="-2128" b="-3482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8210396"/>
                      </a:ext>
                    </a:extLst>
                  </a:tr>
                  <a:tr h="36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7113" t="-327586" r="-98969" b="-2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41489" t="-327586" r="-2128" b="-2482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7920806"/>
                      </a:ext>
                    </a:extLst>
                  </a:tr>
                  <a:tr h="367200">
                    <a:tc vMerge="1">
                      <a:txBody>
                        <a:bodyPr/>
                        <a:lstStyle/>
                        <a:p>
                          <a:pPr algn="ctr"/>
                          <a:endParaRPr lang="en-KR" sz="15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6510388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1417141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B40D0E1A-E01E-8684-AA9F-06CE317D83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3002740"/>
                  </p:ext>
                </p:extLst>
              </p:nvPr>
            </p:nvGraphicFramePr>
            <p:xfrm>
              <a:off x="843022" y="3204961"/>
              <a:ext cx="1750422" cy="21961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5211">
                      <a:extLst>
                        <a:ext uri="{9D8B030D-6E8A-4147-A177-3AD203B41FA5}">
                          <a16:colId xmlns:a16="http://schemas.microsoft.com/office/drawing/2014/main" val="3866920823"/>
                        </a:ext>
                      </a:extLst>
                    </a:gridCol>
                    <a:gridCol w="875211">
                      <a:extLst>
                        <a:ext uri="{9D8B030D-6E8A-4147-A177-3AD203B41FA5}">
                          <a16:colId xmlns:a16="http://schemas.microsoft.com/office/drawing/2014/main" val="1868713274"/>
                        </a:ext>
                      </a:extLst>
                    </a:gridCol>
                  </a:tblGrid>
                  <a:tr h="7320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b</a:t>
                          </a:r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lock ID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SEF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C5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228078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7918972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KR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KR" sz="24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3092678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65104954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 - 1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36786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B40D0E1A-E01E-8684-AA9F-06CE317D83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3002740"/>
                  </p:ext>
                </p:extLst>
              </p:nvPr>
            </p:nvGraphicFramePr>
            <p:xfrm>
              <a:off x="843022" y="3204961"/>
              <a:ext cx="1750422" cy="21961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5211">
                      <a:extLst>
                        <a:ext uri="{9D8B030D-6E8A-4147-A177-3AD203B41FA5}">
                          <a16:colId xmlns:a16="http://schemas.microsoft.com/office/drawing/2014/main" val="3866920823"/>
                        </a:ext>
                      </a:extLst>
                    </a:gridCol>
                    <a:gridCol w="875211">
                      <a:extLst>
                        <a:ext uri="{9D8B030D-6E8A-4147-A177-3AD203B41FA5}">
                          <a16:colId xmlns:a16="http://schemas.microsoft.com/office/drawing/2014/main" val="1868713274"/>
                        </a:ext>
                      </a:extLst>
                    </a:gridCol>
                  </a:tblGrid>
                  <a:tr h="7320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b</a:t>
                          </a:r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lock ID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SEF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C5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228078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7918972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57" t="-327586" r="-101429" b="-2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3092678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65104954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857" t="-527586" r="-101429" b="-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367869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43F349AE-917E-0335-BB35-063AFFF2987D}"/>
              </a:ext>
            </a:extLst>
          </p:cNvPr>
          <p:cNvSpPr txBox="1"/>
          <p:nvPr/>
        </p:nvSpPr>
        <p:spPr>
          <a:xfrm>
            <a:off x="572729" y="5413249"/>
            <a:ext cx="2291012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Shallow erasure</a:t>
            </a:r>
          </a:p>
          <a:p>
            <a:pPr algn="ctr"/>
            <a:r>
              <a:rPr lang="en-KR" sz="2400" dirty="0">
                <a:latin typeface="Cambria" panose="02040503050406030204" pitchFamily="18" charset="0"/>
              </a:rPr>
              <a:t>flags (SEF)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CD1F10E-568B-C49D-E07E-244182190CE2}"/>
              </a:ext>
            </a:extLst>
          </p:cNvPr>
          <p:cNvSpPr txBox="1"/>
          <p:nvPr/>
        </p:nvSpPr>
        <p:spPr>
          <a:xfrm>
            <a:off x="2863741" y="5413249"/>
            <a:ext cx="3321358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Erase-timing parameter</a:t>
            </a:r>
            <a:b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</a:br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table (EPT)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D9A90EF-45EF-8C44-82F7-1B8EB543A539}"/>
              </a:ext>
            </a:extLst>
          </p:cNvPr>
          <p:cNvSpPr/>
          <p:nvPr/>
        </p:nvSpPr>
        <p:spPr>
          <a:xfrm>
            <a:off x="6793084" y="3834340"/>
            <a:ext cx="1091959" cy="1683026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FTL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B6A986F-193E-4668-DFF1-4CDAE4933D8A}"/>
              </a:ext>
            </a:extLst>
          </p:cNvPr>
          <p:cNvSpPr/>
          <p:nvPr/>
        </p:nvSpPr>
        <p:spPr>
          <a:xfrm>
            <a:off x="591091" y="3080957"/>
            <a:ext cx="5580756" cy="3189793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92D997F-F049-995B-AD04-553B1D13656F}"/>
              </a:ext>
            </a:extLst>
          </p:cNvPr>
          <p:cNvCxnSpPr/>
          <p:nvPr/>
        </p:nvCxnSpPr>
        <p:spPr>
          <a:xfrm flipH="1" flipV="1">
            <a:off x="6185099" y="3087757"/>
            <a:ext cx="613266" cy="7717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963BC25-1B8A-C58A-0B26-A83E1F35DF96}"/>
              </a:ext>
            </a:extLst>
          </p:cNvPr>
          <p:cNvCxnSpPr>
            <a:cxnSpLocks/>
          </p:cNvCxnSpPr>
          <p:nvPr/>
        </p:nvCxnSpPr>
        <p:spPr>
          <a:xfrm flipH="1">
            <a:off x="6171847" y="5517366"/>
            <a:ext cx="621237" cy="7533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1318B96-FF31-1EF4-FCBB-E8206651366A}"/>
              </a:ext>
            </a:extLst>
          </p:cNvPr>
          <p:cNvSpPr/>
          <p:nvPr/>
        </p:nvSpPr>
        <p:spPr>
          <a:xfrm>
            <a:off x="10508950" y="3834340"/>
            <a:ext cx="1091959" cy="1683026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Flash chip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0674EE9-F0DC-C43F-C2BB-BDF56D8D8574}"/>
              </a:ext>
            </a:extLst>
          </p:cNvPr>
          <p:cNvCxnSpPr>
            <a:cxnSpLocks/>
          </p:cNvCxnSpPr>
          <p:nvPr/>
        </p:nvCxnSpPr>
        <p:spPr>
          <a:xfrm flipH="1">
            <a:off x="7885043" y="4293704"/>
            <a:ext cx="2623907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6F20903-B358-5546-09B9-E8FF578226E5}"/>
              </a:ext>
            </a:extLst>
          </p:cNvPr>
          <p:cNvCxnSpPr/>
          <p:nvPr/>
        </p:nvCxnSpPr>
        <p:spPr>
          <a:xfrm flipH="1">
            <a:off x="7885043" y="5088834"/>
            <a:ext cx="2623907" cy="0"/>
          </a:xfrm>
          <a:prstGeom prst="straightConnector1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CB9C78-0306-1C69-6ACE-D899ED67F73A}"/>
                  </a:ext>
                </a:extLst>
              </p:cNvPr>
              <p:cNvSpPr txBox="1"/>
              <p:nvPr/>
            </p:nvSpPr>
            <p:spPr>
              <a:xfrm>
                <a:off x="7866123" y="4641184"/>
                <a:ext cx="2661755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KR" sz="2400" dirty="0">
                    <a:solidFill>
                      <a:srgbClr val="6F47E5"/>
                    </a:solidFill>
                    <a:latin typeface="Cambria" panose="02040503050406030204" pitchFamily="18" charset="0"/>
                  </a:rPr>
                  <a:t>Fail-bit count </a:t>
                </a:r>
                <a14:m>
                  <m:oMath xmlns:m="http://schemas.openxmlformats.org/officeDocument/2006/math">
                    <m:r>
                      <a:rPr lang="en-KR" sz="2400" i="1" smtClean="0">
                        <a:solidFill>
                          <a:srgbClr val="6F47E5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altLang="ko-KR" sz="2400" i="1" dirty="0" smtClean="0">
                            <a:solidFill>
                              <a:srgbClr val="6F47E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i="1" dirty="0">
                            <a:solidFill>
                              <a:srgbClr val="6F47E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𝜏</m:t>
                        </m:r>
                      </m:e>
                      <m:sub>
                        <m:r>
                          <a:rPr lang="en-US" altLang="ko-KR" sz="2400" i="1" dirty="0">
                            <a:solidFill>
                              <a:srgbClr val="6F47E5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</m:t>
                        </m:r>
                      </m:sub>
                    </m:sSub>
                  </m:oMath>
                </a14:m>
                <a:endParaRPr lang="en-KR" sz="2400" dirty="0">
                  <a:solidFill>
                    <a:srgbClr val="6F47E5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CCB9C78-0306-1C69-6ACE-D899ED67F7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6123" y="4641184"/>
                <a:ext cx="2661755" cy="461665"/>
              </a:xfrm>
              <a:prstGeom prst="rect">
                <a:avLst/>
              </a:prstGeom>
              <a:blipFill>
                <a:blip r:embed="rId5"/>
                <a:stretch>
                  <a:fillRect l="-1905" t="-10811" b="-27027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01EAA27-9A0C-64DF-55C3-B36DD6177A3E}"/>
              </a:ext>
            </a:extLst>
          </p:cNvPr>
          <p:cNvSpPr txBox="1"/>
          <p:nvPr/>
        </p:nvSpPr>
        <p:spPr>
          <a:xfrm>
            <a:off x="8090765" y="3887540"/>
            <a:ext cx="2212465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GET FEATURE</a:t>
            </a:r>
          </a:p>
          <a:p>
            <a:pPr algn="ctr"/>
            <a:endParaRPr lang="en-KR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742BB2-6C67-7ED2-0076-57F32D6092AB}"/>
                  </a:ext>
                </a:extLst>
              </p:cNvPr>
              <p:cNvSpPr txBox="1"/>
              <p:nvPr/>
            </p:nvSpPr>
            <p:spPr>
              <a:xfrm>
                <a:off x="4192728" y="3859537"/>
                <a:ext cx="535659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KR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742BB2-6C67-7ED2-0076-57F32D6092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728" y="3859537"/>
                <a:ext cx="535659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C66457-FC01-4C6C-963D-F4A880F4F718}"/>
                  </a:ext>
                </a:extLst>
              </p:cNvPr>
              <p:cNvSpPr txBox="1"/>
              <p:nvPr/>
            </p:nvSpPr>
            <p:spPr>
              <a:xfrm>
                <a:off x="4192728" y="4216100"/>
                <a:ext cx="535659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KR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C66457-FC01-4C6C-963D-F4A880F4F7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728" y="4216100"/>
                <a:ext cx="535659" cy="461665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809069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5695B-ED56-4987-9298-6B10D571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Implementation of AERO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173C0-8FD7-7D6B-5347-3E4D2EA296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Aptos SemiBold" panose="020B0004020202020204" pitchFamily="34" charset="0"/>
              </a:rPr>
              <a:t>Step 3: </a:t>
            </a:r>
            <a:r>
              <a:rPr lang="en-US" dirty="0"/>
              <a:t>Sets the latency to perform the next erase pulse</a:t>
            </a:r>
            <a:endParaRPr lang="en-K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329FF-CD10-8836-0833-93EFDA7A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29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84BD9E4-C6D1-BA47-FA6D-0D28942329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3584989"/>
                  </p:ext>
                </p:extLst>
              </p:nvPr>
            </p:nvGraphicFramePr>
            <p:xfrm>
              <a:off x="3102420" y="3204961"/>
              <a:ext cx="2844000" cy="2208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00">
                      <a:extLst>
                        <a:ext uri="{9D8B030D-6E8A-4147-A177-3AD203B41FA5}">
                          <a16:colId xmlns:a16="http://schemas.microsoft.com/office/drawing/2014/main" val="2483809197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2367636511"/>
                        </a:ext>
                      </a:extLst>
                    </a:gridCol>
                    <a:gridCol w="1188000">
                      <a:extLst>
                        <a:ext uri="{9D8B030D-6E8A-4147-A177-3AD203B41FA5}">
                          <a16:colId xmlns:a16="http://schemas.microsoft.com/office/drawing/2014/main" val="2792403493"/>
                        </a:ext>
                      </a:extLst>
                    </a:gridCol>
                  </a:tblGrid>
                  <a:tr h="3722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#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f</a:t>
                          </a:r>
                          <a:r>
                            <a:rPr lang="en-KR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ail-bits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latency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787365"/>
                      </a:ext>
                    </a:extLst>
                  </a:tr>
                  <a:tr h="36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5691635"/>
                      </a:ext>
                    </a:extLst>
                  </a:tr>
                  <a:tr h="367200">
                    <a:tc vMerge="1">
                      <a:txBody>
                        <a:bodyPr/>
                        <a:lstStyle/>
                        <a:p>
                          <a:pPr algn="ctr"/>
                          <a:endParaRPr lang="en-KR" sz="15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KR" sz="24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</m:oMath>
                            </m:oMathPara>
                          </a14:m>
                          <a:endParaRPr lang="en-KR" sz="2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</a:rPr>
                            <a:t>2.5 </a:t>
                          </a:r>
                          <a14:m>
                            <m:oMath xmlns:m="http://schemas.openxmlformats.org/officeDocument/2006/math">
                              <m:r>
                                <a:rPr lang="en-KR" sz="2400" b="0" i="1" dirty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𝑚𝑠</m:t>
                              </m:r>
                            </m:oMath>
                          </a14:m>
                          <a:endParaRPr lang="en-KR" sz="2400" b="0" i="0" dirty="0">
                            <a:solidFill>
                              <a:schemeClr val="bg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6F47E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8210396"/>
                      </a:ext>
                    </a:extLst>
                  </a:tr>
                  <a:tr h="36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KR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</m:oMath>
                            </m:oMathPara>
                          </a14:m>
                          <a:endParaRPr lang="en-KR" sz="2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a:rPr lang="en-KR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𝑚𝑠</m:t>
                              </m:r>
                            </m:oMath>
                          </a14:m>
                          <a:endParaRPr lang="en-KR" sz="2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37920806"/>
                      </a:ext>
                    </a:extLst>
                  </a:tr>
                  <a:tr h="367200">
                    <a:tc vMerge="1">
                      <a:txBody>
                        <a:bodyPr/>
                        <a:lstStyle/>
                        <a:p>
                          <a:pPr algn="ctr"/>
                          <a:endParaRPr lang="en-KR" sz="15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6510388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141714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84BD9E4-C6D1-BA47-FA6D-0D28942329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83584989"/>
                  </p:ext>
                </p:extLst>
              </p:nvPr>
            </p:nvGraphicFramePr>
            <p:xfrm>
              <a:off x="3102420" y="3204961"/>
              <a:ext cx="2844000" cy="2208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00">
                      <a:extLst>
                        <a:ext uri="{9D8B030D-6E8A-4147-A177-3AD203B41FA5}">
                          <a16:colId xmlns:a16="http://schemas.microsoft.com/office/drawing/2014/main" val="2483809197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2367636511"/>
                        </a:ext>
                      </a:extLst>
                    </a:gridCol>
                    <a:gridCol w="1188000">
                      <a:extLst>
                        <a:ext uri="{9D8B030D-6E8A-4147-A177-3AD203B41FA5}">
                          <a16:colId xmlns:a16="http://schemas.microsoft.com/office/drawing/2014/main" val="2792403493"/>
                        </a:ext>
                      </a:extLst>
                    </a:gridCol>
                  </a:tblGrid>
                  <a:tr h="3722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#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f</a:t>
                          </a:r>
                          <a:r>
                            <a:rPr lang="en-KR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ail-bits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latency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787365"/>
                      </a:ext>
                    </a:extLst>
                  </a:tr>
                  <a:tr h="36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5691635"/>
                      </a:ext>
                    </a:extLst>
                  </a:tr>
                  <a:tr h="367200">
                    <a:tc vMerge="1">
                      <a:txBody>
                        <a:bodyPr/>
                        <a:lstStyle/>
                        <a:p>
                          <a:pPr algn="ctr"/>
                          <a:endParaRPr lang="en-KR" sz="15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7113" t="-227586" r="-98969" b="-3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41489" t="-227586" r="-2128" b="-3482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8210396"/>
                      </a:ext>
                    </a:extLst>
                  </a:tr>
                  <a:tr h="36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7113" t="-327586" r="-98969" b="-2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41489" t="-327586" r="-2128" b="-2482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7920806"/>
                      </a:ext>
                    </a:extLst>
                  </a:tr>
                  <a:tr h="367200">
                    <a:tc vMerge="1">
                      <a:txBody>
                        <a:bodyPr/>
                        <a:lstStyle/>
                        <a:p>
                          <a:pPr algn="ctr"/>
                          <a:endParaRPr lang="en-KR" sz="15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6510388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1417141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B40D0E1A-E01E-8684-AA9F-06CE317D83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5147772"/>
                  </p:ext>
                </p:extLst>
              </p:nvPr>
            </p:nvGraphicFramePr>
            <p:xfrm>
              <a:off x="843022" y="3204961"/>
              <a:ext cx="1750422" cy="21961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5211">
                      <a:extLst>
                        <a:ext uri="{9D8B030D-6E8A-4147-A177-3AD203B41FA5}">
                          <a16:colId xmlns:a16="http://schemas.microsoft.com/office/drawing/2014/main" val="3866920823"/>
                        </a:ext>
                      </a:extLst>
                    </a:gridCol>
                    <a:gridCol w="875211">
                      <a:extLst>
                        <a:ext uri="{9D8B030D-6E8A-4147-A177-3AD203B41FA5}">
                          <a16:colId xmlns:a16="http://schemas.microsoft.com/office/drawing/2014/main" val="1868713274"/>
                        </a:ext>
                      </a:extLst>
                    </a:gridCol>
                  </a:tblGrid>
                  <a:tr h="7320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b</a:t>
                          </a:r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lock ID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SEF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C5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228078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7918972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KR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KR" sz="24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strike="noStrike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3092678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65104954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 - 1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36786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B40D0E1A-E01E-8684-AA9F-06CE317D83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55147772"/>
                  </p:ext>
                </p:extLst>
              </p:nvPr>
            </p:nvGraphicFramePr>
            <p:xfrm>
              <a:off x="843022" y="3204961"/>
              <a:ext cx="1750422" cy="21961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5211">
                      <a:extLst>
                        <a:ext uri="{9D8B030D-6E8A-4147-A177-3AD203B41FA5}">
                          <a16:colId xmlns:a16="http://schemas.microsoft.com/office/drawing/2014/main" val="3866920823"/>
                        </a:ext>
                      </a:extLst>
                    </a:gridCol>
                    <a:gridCol w="875211">
                      <a:extLst>
                        <a:ext uri="{9D8B030D-6E8A-4147-A177-3AD203B41FA5}">
                          <a16:colId xmlns:a16="http://schemas.microsoft.com/office/drawing/2014/main" val="1868713274"/>
                        </a:ext>
                      </a:extLst>
                    </a:gridCol>
                  </a:tblGrid>
                  <a:tr h="7320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b</a:t>
                          </a:r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lock ID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SEF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C5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228078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7918972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7" t="-327586" r="-101429" b="-2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strike="noStrike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 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3092678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65104954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7" t="-527586" r="-101429" b="-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367869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43F349AE-917E-0335-BB35-063AFFF2987D}"/>
              </a:ext>
            </a:extLst>
          </p:cNvPr>
          <p:cNvSpPr txBox="1"/>
          <p:nvPr/>
        </p:nvSpPr>
        <p:spPr>
          <a:xfrm>
            <a:off x="572729" y="5413249"/>
            <a:ext cx="2291012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Shallow erasure</a:t>
            </a:r>
          </a:p>
          <a:p>
            <a:pPr algn="ctr"/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flags (SEF)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CD1F10E-568B-C49D-E07E-244182190CE2}"/>
              </a:ext>
            </a:extLst>
          </p:cNvPr>
          <p:cNvSpPr txBox="1"/>
          <p:nvPr/>
        </p:nvSpPr>
        <p:spPr>
          <a:xfrm>
            <a:off x="2863741" y="5413249"/>
            <a:ext cx="3321358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Erase-timing parameter</a:t>
            </a:r>
            <a:br>
              <a:rPr lang="en-KR" sz="2400" dirty="0">
                <a:latin typeface="Cambria" panose="02040503050406030204" pitchFamily="18" charset="0"/>
              </a:rPr>
            </a:br>
            <a:r>
              <a:rPr lang="en-KR" sz="2400" dirty="0">
                <a:latin typeface="Cambria" panose="02040503050406030204" pitchFamily="18" charset="0"/>
              </a:rPr>
              <a:t>table (EPT)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D9A90EF-45EF-8C44-82F7-1B8EB543A539}"/>
              </a:ext>
            </a:extLst>
          </p:cNvPr>
          <p:cNvSpPr/>
          <p:nvPr/>
        </p:nvSpPr>
        <p:spPr>
          <a:xfrm>
            <a:off x="6793084" y="3834340"/>
            <a:ext cx="1091959" cy="1683026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FTL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B6A986F-193E-4668-DFF1-4CDAE4933D8A}"/>
              </a:ext>
            </a:extLst>
          </p:cNvPr>
          <p:cNvSpPr/>
          <p:nvPr/>
        </p:nvSpPr>
        <p:spPr>
          <a:xfrm>
            <a:off x="591091" y="3080957"/>
            <a:ext cx="5580756" cy="3189793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92D997F-F049-995B-AD04-553B1D13656F}"/>
              </a:ext>
            </a:extLst>
          </p:cNvPr>
          <p:cNvCxnSpPr/>
          <p:nvPr/>
        </p:nvCxnSpPr>
        <p:spPr>
          <a:xfrm flipH="1" flipV="1">
            <a:off x="6185099" y="3087757"/>
            <a:ext cx="613266" cy="7717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963BC25-1B8A-C58A-0B26-A83E1F35DF96}"/>
              </a:ext>
            </a:extLst>
          </p:cNvPr>
          <p:cNvCxnSpPr>
            <a:cxnSpLocks/>
          </p:cNvCxnSpPr>
          <p:nvPr/>
        </p:nvCxnSpPr>
        <p:spPr>
          <a:xfrm flipH="1">
            <a:off x="6171847" y="5517366"/>
            <a:ext cx="621237" cy="7533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1318B96-FF31-1EF4-FCBB-E8206651366A}"/>
              </a:ext>
            </a:extLst>
          </p:cNvPr>
          <p:cNvSpPr/>
          <p:nvPr/>
        </p:nvSpPr>
        <p:spPr>
          <a:xfrm>
            <a:off x="10508950" y="3834340"/>
            <a:ext cx="1091959" cy="1683026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Flash chip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0674EE9-F0DC-C43F-C2BB-BDF56D8D8574}"/>
              </a:ext>
            </a:extLst>
          </p:cNvPr>
          <p:cNvCxnSpPr>
            <a:cxnSpLocks/>
          </p:cNvCxnSpPr>
          <p:nvPr/>
        </p:nvCxnSpPr>
        <p:spPr>
          <a:xfrm flipH="1">
            <a:off x="7885043" y="4293704"/>
            <a:ext cx="2623907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6F20903-B358-5546-09B9-E8FF578226E5}"/>
              </a:ext>
            </a:extLst>
          </p:cNvPr>
          <p:cNvCxnSpPr/>
          <p:nvPr/>
        </p:nvCxnSpPr>
        <p:spPr>
          <a:xfrm flipH="1">
            <a:off x="7885043" y="5088834"/>
            <a:ext cx="2623907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CB9C78-0306-1C69-6ACE-D899ED67F73A}"/>
              </a:ext>
            </a:extLst>
          </p:cNvPr>
          <p:cNvSpPr txBox="1"/>
          <p:nvPr/>
        </p:nvSpPr>
        <p:spPr>
          <a:xfrm>
            <a:off x="8738606" y="4641184"/>
            <a:ext cx="9167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Erase</a:t>
            </a:r>
            <a:endParaRPr lang="en-KR" sz="2400" dirty="0">
              <a:latin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1EAA27-9A0C-64DF-55C3-B36DD6177A3E}"/>
              </a:ext>
            </a:extLst>
          </p:cNvPr>
          <p:cNvSpPr txBox="1"/>
          <p:nvPr/>
        </p:nvSpPr>
        <p:spPr>
          <a:xfrm>
            <a:off x="8090764" y="3887540"/>
            <a:ext cx="2212465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SET FEATURE</a:t>
            </a:r>
          </a:p>
          <a:p>
            <a:pPr algn="ctr"/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(2.5 ms)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791FBD-2B92-CD4E-B28B-82C31673806F}"/>
                  </a:ext>
                </a:extLst>
              </p:cNvPr>
              <p:cNvSpPr txBox="1"/>
              <p:nvPr/>
            </p:nvSpPr>
            <p:spPr>
              <a:xfrm>
                <a:off x="4192728" y="3859537"/>
                <a:ext cx="535659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KR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9791FBD-2B92-CD4E-B28B-82C316738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728" y="3859537"/>
                <a:ext cx="535659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32565B1-D714-FFEF-AC5A-5879E8075576}"/>
                  </a:ext>
                </a:extLst>
              </p:cNvPr>
              <p:cNvSpPr txBox="1"/>
              <p:nvPr/>
            </p:nvSpPr>
            <p:spPr>
              <a:xfrm>
                <a:off x="4192728" y="4216100"/>
                <a:ext cx="535659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KR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32565B1-D714-FFEF-AC5A-5879E8075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728" y="4216100"/>
                <a:ext cx="535659" cy="461665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880717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5695B-ED56-4987-9298-6B10D571A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Implementation of AERO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B173C0-8FD7-7D6B-5347-3E4D2EA2966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>
                    <a:latin typeface="Aptos SemiBold" panose="020B0004020202020204" pitchFamily="34" charset="0"/>
                  </a:rPr>
                  <a:t>Step 4: </a:t>
                </a:r>
                <a:r>
                  <a:rPr lang="en-US" dirty="0"/>
                  <a:t>M</a:t>
                </a:r>
                <a:r>
                  <a:rPr lang="en-KR" dirty="0"/>
                  <a:t>odifies SEF to </a:t>
                </a:r>
                <a:r>
                  <a:rPr lang="en-KR" dirty="0">
                    <a:solidFill>
                      <a:srgbClr val="6F47E5"/>
                    </a:solidFill>
                  </a:rPr>
                  <a:t>False</a:t>
                </a:r>
                <a:r>
                  <a:rPr lang="en-KR" dirty="0"/>
                  <a:t> if</a:t>
                </a:r>
              </a:p>
              <a:p>
                <a:pPr lvl="1"/>
                <a:r>
                  <a:rPr lang="en-KR" dirty="0"/>
                  <a:t>shallow erasure (1 </a:t>
                </a:r>
                <a14:m>
                  <m:oMath xmlns:m="http://schemas.openxmlformats.org/officeDocument/2006/math">
                    <m:r>
                      <a:rPr lang="en-KR" i="1" dirty="0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en-KR" dirty="0"/>
                  <a:t>) + remainder erasure (2.5 </a:t>
                </a:r>
                <a14:m>
                  <m:oMath xmlns:m="http://schemas.openxmlformats.org/officeDocument/2006/math">
                    <m:r>
                      <a:rPr lang="en-KR" i="1" dirty="0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en-KR" dirty="0"/>
                  <a:t>) </a:t>
                </a:r>
                <a14:m>
                  <m:oMath xmlns:m="http://schemas.openxmlformats.org/officeDocument/2006/math">
                    <m:r>
                      <a:rPr lang="en-KR" i="1" dirty="0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KR" dirty="0"/>
                  <a:t> 3.5 </a:t>
                </a:r>
                <a14:m>
                  <m:oMath xmlns:m="http://schemas.openxmlformats.org/officeDocument/2006/math">
                    <m:r>
                      <a:rPr lang="en-KR" i="1" dirty="0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KR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7B173C0-8FD7-7D6B-5347-3E4D2EA2966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79" t="-2792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B329FF-CD10-8836-0833-93EFDA7A9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30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84BD9E4-C6D1-BA47-FA6D-0D28942329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1433750"/>
                  </p:ext>
                </p:extLst>
              </p:nvPr>
            </p:nvGraphicFramePr>
            <p:xfrm>
              <a:off x="3102420" y="3204961"/>
              <a:ext cx="2844000" cy="2208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00">
                      <a:extLst>
                        <a:ext uri="{9D8B030D-6E8A-4147-A177-3AD203B41FA5}">
                          <a16:colId xmlns:a16="http://schemas.microsoft.com/office/drawing/2014/main" val="2483809197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2367636511"/>
                        </a:ext>
                      </a:extLst>
                    </a:gridCol>
                    <a:gridCol w="1188000">
                      <a:extLst>
                        <a:ext uri="{9D8B030D-6E8A-4147-A177-3AD203B41FA5}">
                          <a16:colId xmlns:a16="http://schemas.microsoft.com/office/drawing/2014/main" val="2792403493"/>
                        </a:ext>
                      </a:extLst>
                    </a:gridCol>
                  </a:tblGrid>
                  <a:tr h="3722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#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f</a:t>
                          </a:r>
                          <a:r>
                            <a:rPr lang="en-KR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ail-bits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latency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787365"/>
                      </a:ext>
                    </a:extLst>
                  </a:tr>
                  <a:tr h="36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5691635"/>
                      </a:ext>
                    </a:extLst>
                  </a:tr>
                  <a:tr h="367200">
                    <a:tc vMerge="1">
                      <a:txBody>
                        <a:bodyPr/>
                        <a:lstStyle/>
                        <a:p>
                          <a:pPr algn="ctr"/>
                          <a:endParaRPr lang="en-KR" sz="15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KR" sz="2400" b="0" i="0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&gt;</m:t>
                                </m:r>
                              </m:oMath>
                            </m:oMathPara>
                          </a14:m>
                          <a:endParaRPr lang="en-KR" sz="2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2.5 </a:t>
                          </a:r>
                          <a14:m>
                            <m:oMath xmlns:m="http://schemas.openxmlformats.org/officeDocument/2006/math">
                              <m:r>
                                <a:rPr lang="en-KR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𝑚𝑠</m:t>
                              </m:r>
                            </m:oMath>
                          </a14:m>
                          <a:endParaRPr lang="en-KR" sz="2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8210396"/>
                      </a:ext>
                    </a:extLst>
                  </a:tr>
                  <a:tr h="36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KR" sz="24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≤</m:t>
                                </m:r>
                              </m:oMath>
                            </m:oMathPara>
                          </a14:m>
                          <a:endParaRPr lang="en-KR" sz="2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0 </a:t>
                          </a:r>
                          <a14:m>
                            <m:oMath xmlns:m="http://schemas.openxmlformats.org/officeDocument/2006/math">
                              <m:r>
                                <a:rPr lang="en-KR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𝑚𝑠</m:t>
                              </m:r>
                            </m:oMath>
                          </a14:m>
                          <a:endParaRPr lang="en-KR" sz="2400" b="0" i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537920806"/>
                      </a:ext>
                    </a:extLst>
                  </a:tr>
                  <a:tr h="367200">
                    <a:tc vMerge="1">
                      <a:txBody>
                        <a:bodyPr/>
                        <a:lstStyle/>
                        <a:p>
                          <a:pPr algn="ctr"/>
                          <a:endParaRPr lang="en-KR" sz="15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6510388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1417141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B84BD9E4-C6D1-BA47-FA6D-0D28942329B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21433750"/>
                  </p:ext>
                </p:extLst>
              </p:nvPr>
            </p:nvGraphicFramePr>
            <p:xfrm>
              <a:off x="3102420" y="3204961"/>
              <a:ext cx="2844000" cy="2208288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432000">
                      <a:extLst>
                        <a:ext uri="{9D8B030D-6E8A-4147-A177-3AD203B41FA5}">
                          <a16:colId xmlns:a16="http://schemas.microsoft.com/office/drawing/2014/main" val="2483809197"/>
                        </a:ext>
                      </a:extLst>
                    </a:gridCol>
                    <a:gridCol w="1224000">
                      <a:extLst>
                        <a:ext uri="{9D8B030D-6E8A-4147-A177-3AD203B41FA5}">
                          <a16:colId xmlns:a16="http://schemas.microsoft.com/office/drawing/2014/main" val="2367636511"/>
                        </a:ext>
                      </a:extLst>
                    </a:gridCol>
                    <a:gridCol w="1188000">
                      <a:extLst>
                        <a:ext uri="{9D8B030D-6E8A-4147-A177-3AD203B41FA5}">
                          <a16:colId xmlns:a16="http://schemas.microsoft.com/office/drawing/2014/main" val="2792403493"/>
                        </a:ext>
                      </a:extLst>
                    </a:gridCol>
                  </a:tblGrid>
                  <a:tr h="3722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#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f</a:t>
                          </a:r>
                          <a:r>
                            <a:rPr lang="en-KR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ail-bits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baseline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latency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0C5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787365"/>
                      </a:ext>
                    </a:extLst>
                  </a:tr>
                  <a:tr h="36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F2F2F2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455691635"/>
                      </a:ext>
                    </a:extLst>
                  </a:tr>
                  <a:tr h="367200">
                    <a:tc vMerge="1">
                      <a:txBody>
                        <a:bodyPr/>
                        <a:lstStyle/>
                        <a:p>
                          <a:pPr algn="ctr"/>
                          <a:endParaRPr lang="en-KR" sz="15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7113" t="-227586" r="-98969" b="-3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41489" t="-227586" r="-2128" b="-3482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78210396"/>
                      </a:ext>
                    </a:extLst>
                  </a:tr>
                  <a:tr h="3672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1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7113" t="-327586" r="-98969" b="-2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41489" t="-327586" r="-2128" b="-2482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37920806"/>
                      </a:ext>
                    </a:extLst>
                  </a:tr>
                  <a:tr h="367200">
                    <a:tc vMerge="1">
                      <a:txBody>
                        <a:bodyPr/>
                        <a:lstStyle/>
                        <a:p>
                          <a:pPr algn="ctr"/>
                          <a:endParaRPr lang="en-KR" sz="1500" b="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6510388"/>
                      </a:ext>
                    </a:extLst>
                  </a:tr>
                  <a:tr h="3672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i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14171412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B40D0E1A-E01E-8684-AA9F-06CE317D83F1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843022" y="3204961"/>
              <a:ext cx="1750422" cy="21961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5211">
                      <a:extLst>
                        <a:ext uri="{9D8B030D-6E8A-4147-A177-3AD203B41FA5}">
                          <a16:colId xmlns:a16="http://schemas.microsoft.com/office/drawing/2014/main" val="3866920823"/>
                        </a:ext>
                      </a:extLst>
                    </a:gridCol>
                    <a:gridCol w="875211">
                      <a:extLst>
                        <a:ext uri="{9D8B030D-6E8A-4147-A177-3AD203B41FA5}">
                          <a16:colId xmlns:a16="http://schemas.microsoft.com/office/drawing/2014/main" val="1868713274"/>
                        </a:ext>
                      </a:extLst>
                    </a:gridCol>
                  </a:tblGrid>
                  <a:tr h="7320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b</a:t>
                          </a:r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lock ID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SEF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C5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228078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7918972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KR" sz="2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KR" sz="2400" b="0" dirty="0">
                            <a:solidFill>
                              <a:schemeClr val="bg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F47E5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strike="sngStrike" dirty="0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  <a:r>
                            <a:rPr lang="en-KR" sz="2400" b="0" strike="noStrike" dirty="0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</a:rPr>
                            <a:t> F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F47E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3092678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65104954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US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oMath>
                          </a14:m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 - 1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367869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8" name="Table 47">
                <a:extLst>
                  <a:ext uri="{FF2B5EF4-FFF2-40B4-BE49-F238E27FC236}">
                    <a16:creationId xmlns:a16="http://schemas.microsoft.com/office/drawing/2014/main" id="{B40D0E1A-E01E-8684-AA9F-06CE317D83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72997005"/>
                  </p:ext>
                </p:extLst>
              </p:nvPr>
            </p:nvGraphicFramePr>
            <p:xfrm>
              <a:off x="843022" y="3204961"/>
              <a:ext cx="1750422" cy="2196157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5211">
                      <a:extLst>
                        <a:ext uri="{9D8B030D-6E8A-4147-A177-3AD203B41FA5}">
                          <a16:colId xmlns:a16="http://schemas.microsoft.com/office/drawing/2014/main" val="3866920823"/>
                        </a:ext>
                      </a:extLst>
                    </a:gridCol>
                    <a:gridCol w="875211">
                      <a:extLst>
                        <a:ext uri="{9D8B030D-6E8A-4147-A177-3AD203B41FA5}">
                          <a16:colId xmlns:a16="http://schemas.microsoft.com/office/drawing/2014/main" val="1868713274"/>
                        </a:ext>
                      </a:extLst>
                    </a:gridCol>
                  </a:tblGrid>
                  <a:tr h="73205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b</a:t>
                          </a:r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lock ID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C57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1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SEF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0C57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61228078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0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817918972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7" t="-327586" r="-101429" b="-2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strike="sngStrike" dirty="0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  <a:r>
                            <a:rPr lang="en-KR" sz="2400" b="0" strike="noStrike" dirty="0">
                              <a:solidFill>
                                <a:schemeClr val="bg1"/>
                              </a:solidFill>
                              <a:latin typeface="Cambria" panose="02040503050406030204" pitchFamily="18" charset="0"/>
                            </a:rPr>
                            <a:t> F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6F47E5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93092678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>
                            <a:lumMod val="95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…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765104954"/>
                      </a:ext>
                    </a:extLst>
                  </a:tr>
                  <a:tr h="366026"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5"/>
                          <a:stretch>
                            <a:fillRect l="-2857" t="-527586" r="-101429" b="-482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T</a:t>
                          </a:r>
                        </a:p>
                      </a:txBody>
                      <a:tcPr marL="0" marR="0" marT="0" marB="0" anchor="ctr">
                        <a:lnL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rgbClr val="6F47E5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134367869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9" name="TextBox 48">
            <a:extLst>
              <a:ext uri="{FF2B5EF4-FFF2-40B4-BE49-F238E27FC236}">
                <a16:creationId xmlns:a16="http://schemas.microsoft.com/office/drawing/2014/main" id="{43F349AE-917E-0335-BB35-063AFFF2987D}"/>
              </a:ext>
            </a:extLst>
          </p:cNvPr>
          <p:cNvSpPr txBox="1"/>
          <p:nvPr/>
        </p:nvSpPr>
        <p:spPr>
          <a:xfrm>
            <a:off x="572729" y="5413249"/>
            <a:ext cx="2291012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Shallow erasure</a:t>
            </a:r>
          </a:p>
          <a:p>
            <a:pPr algn="ctr"/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flags (SEF)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CD1F10E-568B-C49D-E07E-244182190CE2}"/>
              </a:ext>
            </a:extLst>
          </p:cNvPr>
          <p:cNvSpPr txBox="1"/>
          <p:nvPr/>
        </p:nvSpPr>
        <p:spPr>
          <a:xfrm>
            <a:off x="2863741" y="5413249"/>
            <a:ext cx="3321358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Erase-timing parameter</a:t>
            </a:r>
            <a:br>
              <a:rPr lang="en-KR" sz="2400" dirty="0">
                <a:latin typeface="Cambria" panose="02040503050406030204" pitchFamily="18" charset="0"/>
              </a:rPr>
            </a:br>
            <a:r>
              <a:rPr lang="en-KR" sz="2400" dirty="0">
                <a:latin typeface="Cambria" panose="02040503050406030204" pitchFamily="18" charset="0"/>
              </a:rPr>
              <a:t>table (EPT)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9D9A90EF-45EF-8C44-82F7-1B8EB543A539}"/>
              </a:ext>
            </a:extLst>
          </p:cNvPr>
          <p:cNvSpPr/>
          <p:nvPr/>
        </p:nvSpPr>
        <p:spPr>
          <a:xfrm>
            <a:off x="6793084" y="3834340"/>
            <a:ext cx="1091959" cy="1683026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FTL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2B6A986F-193E-4668-DFF1-4CDAE4933D8A}"/>
              </a:ext>
            </a:extLst>
          </p:cNvPr>
          <p:cNvSpPr/>
          <p:nvPr/>
        </p:nvSpPr>
        <p:spPr>
          <a:xfrm>
            <a:off x="591091" y="3080957"/>
            <a:ext cx="5580756" cy="3189793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92D997F-F049-995B-AD04-553B1D13656F}"/>
              </a:ext>
            </a:extLst>
          </p:cNvPr>
          <p:cNvCxnSpPr/>
          <p:nvPr/>
        </p:nvCxnSpPr>
        <p:spPr>
          <a:xfrm flipH="1" flipV="1">
            <a:off x="6185099" y="3087757"/>
            <a:ext cx="613266" cy="77178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963BC25-1B8A-C58A-0B26-A83E1F35DF96}"/>
              </a:ext>
            </a:extLst>
          </p:cNvPr>
          <p:cNvCxnSpPr>
            <a:cxnSpLocks/>
          </p:cNvCxnSpPr>
          <p:nvPr/>
        </p:nvCxnSpPr>
        <p:spPr>
          <a:xfrm flipH="1">
            <a:off x="6171847" y="5517366"/>
            <a:ext cx="621237" cy="7533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C1318B96-FF31-1EF4-FCBB-E8206651366A}"/>
              </a:ext>
            </a:extLst>
          </p:cNvPr>
          <p:cNvSpPr/>
          <p:nvPr/>
        </p:nvSpPr>
        <p:spPr>
          <a:xfrm>
            <a:off x="10508950" y="3834340"/>
            <a:ext cx="1091959" cy="1683026"/>
          </a:xfrm>
          <a:prstGeom prst="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Flash chip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0674EE9-F0DC-C43F-C2BB-BDF56D8D8574}"/>
              </a:ext>
            </a:extLst>
          </p:cNvPr>
          <p:cNvCxnSpPr>
            <a:cxnSpLocks/>
          </p:cNvCxnSpPr>
          <p:nvPr/>
        </p:nvCxnSpPr>
        <p:spPr>
          <a:xfrm flipH="1">
            <a:off x="7885043" y="4293704"/>
            <a:ext cx="2623907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6F20903-B358-5546-09B9-E8FF578226E5}"/>
              </a:ext>
            </a:extLst>
          </p:cNvPr>
          <p:cNvCxnSpPr/>
          <p:nvPr/>
        </p:nvCxnSpPr>
        <p:spPr>
          <a:xfrm flipH="1">
            <a:off x="7885043" y="5088834"/>
            <a:ext cx="2623907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CB9C78-0306-1C69-6ACE-D899ED67F73A}"/>
              </a:ext>
            </a:extLst>
          </p:cNvPr>
          <p:cNvSpPr txBox="1"/>
          <p:nvPr/>
        </p:nvSpPr>
        <p:spPr>
          <a:xfrm>
            <a:off x="8738606" y="4641184"/>
            <a:ext cx="9167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Erase</a:t>
            </a:r>
            <a:endParaRPr lang="en-KR" sz="2400" dirty="0">
              <a:latin typeface="Cambria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1EAA27-9A0C-64DF-55C3-B36DD6177A3E}"/>
              </a:ext>
            </a:extLst>
          </p:cNvPr>
          <p:cNvSpPr txBox="1"/>
          <p:nvPr/>
        </p:nvSpPr>
        <p:spPr>
          <a:xfrm>
            <a:off x="8090764" y="3887540"/>
            <a:ext cx="2212465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ourier New" panose="02070309020205020404" pitchFamily="49" charset="0"/>
                <a:cs typeface="Courier New" panose="02070309020205020404" pitchFamily="49" charset="0"/>
              </a:rPr>
              <a:t>SET FEATURE</a:t>
            </a:r>
          </a:p>
          <a:p>
            <a:pPr algn="ctr"/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(2.5 ms)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AD6F16-6FB0-9C18-6401-FECCE1AE1478}"/>
                  </a:ext>
                </a:extLst>
              </p:cNvPr>
              <p:cNvSpPr txBox="1"/>
              <p:nvPr/>
            </p:nvSpPr>
            <p:spPr>
              <a:xfrm>
                <a:off x="4192728" y="3859537"/>
                <a:ext cx="535659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</m:oMath>
                  </m:oMathPara>
                </a14:m>
                <a:endParaRPr lang="en-KR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DAD6F16-6FB0-9C18-6401-FECCE1AE14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728" y="3859537"/>
                <a:ext cx="535659" cy="461665"/>
              </a:xfrm>
              <a:prstGeom prst="rect">
                <a:avLst/>
              </a:prstGeom>
              <a:blipFill>
                <a:blip r:embed="rId6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F5B72BA-C132-321D-9E32-C0E3AD029748}"/>
                  </a:ext>
                </a:extLst>
              </p:cNvPr>
              <p:cNvSpPr txBox="1"/>
              <p:nvPr/>
            </p:nvSpPr>
            <p:spPr>
              <a:xfrm>
                <a:off x="4192728" y="4216100"/>
                <a:ext cx="535659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𝜏</m:t>
                          </m:r>
                        </m:e>
                        <m:sub>
                          <m:r>
                            <a:rPr lang="en-US" sz="2400" b="0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KR" sz="2400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FF5B72BA-C132-321D-9E32-C0E3AD029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2728" y="4216100"/>
                <a:ext cx="535659" cy="461665"/>
              </a:xfrm>
              <a:prstGeom prst="rect">
                <a:avLst/>
              </a:prstGeom>
              <a:blipFill>
                <a:blip r:embed="rId7"/>
                <a:stretch>
                  <a:fillRect b="-2703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538665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71D43-7B8F-A8A9-0B3E-ED455FD33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05CB1-0FAC-22F1-EE39-97F5F1C8D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KR" b="1" dirty="0">
                <a:solidFill>
                  <a:schemeClr val="bg1">
                    <a:lumMod val="75000"/>
                  </a:schemeClr>
                </a:solidFill>
                <a:latin typeface="Aptos SemiBold" panose="020B0004020202020204" pitchFamily="34" charset="0"/>
              </a:rPr>
              <a:t>NAND Flash Basics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KR" b="1" dirty="0">
              <a:solidFill>
                <a:schemeClr val="bg1">
                  <a:lumMod val="75000"/>
                </a:schemeClr>
              </a:solidFill>
              <a:latin typeface="Aptos SemiBold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KR" b="1" dirty="0">
                <a:solidFill>
                  <a:schemeClr val="bg1">
                    <a:lumMod val="75000"/>
                  </a:schemeClr>
                </a:solidFill>
                <a:latin typeface="Aptos SemiBold" panose="020B0004020202020204" pitchFamily="34" charset="0"/>
              </a:rPr>
              <a:t>Erase Operation in Modern NAND Flash-Based SSDs</a:t>
            </a:r>
            <a:endParaRPr lang="en-KR" b="1" dirty="0">
              <a:solidFill>
                <a:schemeClr val="bg1">
                  <a:lumMod val="85000"/>
                </a:schemeClr>
              </a:solidFill>
              <a:latin typeface="Aptos SemiBold" panose="020B00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KR" b="1" dirty="0">
              <a:solidFill>
                <a:schemeClr val="bg1">
                  <a:lumMod val="85000"/>
                </a:schemeClr>
              </a:solidFill>
              <a:latin typeface="Aptos SemiBold" panose="020B0004020202020204" pitchFamily="34" charset="0"/>
            </a:endParaRPr>
          </a:p>
          <a:p>
            <a:pPr marL="457200" indent="-457200">
              <a:buClr>
                <a:schemeClr val="bg1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KR" b="1" dirty="0">
                <a:solidFill>
                  <a:schemeClr val="bg1">
                    <a:lumMod val="75000"/>
                  </a:schemeClr>
                </a:solidFill>
                <a:latin typeface="Aptos SemiBold" panose="020B0004020202020204" pitchFamily="34" charset="0"/>
              </a:rPr>
              <a:t>Adaptive Erase Operation (AERO)</a:t>
            </a:r>
          </a:p>
          <a:p>
            <a:pPr marL="1143000" lvl="1" indent="-457200">
              <a:buClr>
                <a:schemeClr val="bg1">
                  <a:lumMod val="75000"/>
                </a:schemeClr>
              </a:buClr>
            </a:pPr>
            <a:r>
              <a:rPr lang="en-KR" b="1" dirty="0">
                <a:solidFill>
                  <a:schemeClr val="bg1">
                    <a:lumMod val="75000"/>
                  </a:schemeClr>
                </a:solidFill>
                <a:latin typeface="Aptos SemiBold" panose="020B0004020202020204" pitchFamily="34" charset="0"/>
              </a:rPr>
              <a:t>Fail-bit-count-based Erase Latency Prediction (FELP)</a:t>
            </a:r>
          </a:p>
          <a:p>
            <a:pPr marL="1143000" lvl="1" indent="-457200">
              <a:buClr>
                <a:schemeClr val="bg1">
                  <a:lumMod val="75000"/>
                </a:schemeClr>
              </a:buClr>
            </a:pPr>
            <a:r>
              <a:rPr lang="en-KR" b="1" dirty="0">
                <a:solidFill>
                  <a:schemeClr val="bg1">
                    <a:lumMod val="75000"/>
                  </a:schemeClr>
                </a:solidFill>
                <a:latin typeface="Aptos SemiBold" panose="020B0004020202020204" pitchFamily="34" charset="0"/>
              </a:rPr>
              <a:t>Shallow Erasure</a:t>
            </a:r>
          </a:p>
          <a:p>
            <a:pPr marL="1143000" lvl="1" indent="-457200">
              <a:buClr>
                <a:schemeClr val="bg1">
                  <a:lumMod val="75000"/>
                </a:schemeClr>
              </a:buClr>
            </a:pPr>
            <a:r>
              <a:rPr lang="en-KR" b="1" dirty="0">
                <a:solidFill>
                  <a:schemeClr val="bg1">
                    <a:lumMod val="75000"/>
                  </a:schemeClr>
                </a:solidFill>
                <a:latin typeface="Aptos SemiBold" panose="020B0004020202020204" pitchFamily="34" charset="0"/>
              </a:rPr>
              <a:t>Aggressive tEP Reduction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KR" b="1" dirty="0">
              <a:latin typeface="Aptos SemiBold" panose="020B0004020202020204" pitchFamily="34" charset="0"/>
            </a:endParaRPr>
          </a:p>
          <a:p>
            <a:pPr marL="457200" indent="-457200"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Evaluation Results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9CF605-F550-F821-1B5C-1B959D1F6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6498704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F60A4-B16E-D21C-2602-15BE0954B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Program and Erase Operations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EB837-EBCF-BDA6-2147-35C8964A62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R" dirty="0"/>
              <a:t>Erase operation erases data in a 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block granularity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89417-AC20-714C-9855-A61F1D08E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AAA4-2878-EC4A-B18E-DF378CE3ECDA}" type="slidenum">
              <a:rPr lang="en-KR" smtClean="0"/>
              <a:t>5</a:t>
            </a:fld>
            <a:endParaRPr lang="en-KR"/>
          </a:p>
        </p:txBody>
      </p:sp>
      <p:grpSp>
        <p:nvGrpSpPr>
          <p:cNvPr id="6" name="WL0">
            <a:extLst>
              <a:ext uri="{FF2B5EF4-FFF2-40B4-BE49-F238E27FC236}">
                <a16:creationId xmlns:a16="http://schemas.microsoft.com/office/drawing/2014/main" id="{532D3100-B915-2774-573C-AFBD2E3488B4}"/>
              </a:ext>
            </a:extLst>
          </p:cNvPr>
          <p:cNvGrpSpPr/>
          <p:nvPr/>
        </p:nvGrpSpPr>
        <p:grpSpPr>
          <a:xfrm>
            <a:off x="3224217" y="2840923"/>
            <a:ext cx="5106983" cy="461665"/>
            <a:chOff x="3224217" y="3244334"/>
            <a:chExt cx="5106983" cy="46166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C6C2C869-AED0-0CBB-49B0-F4B6CFC27B29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3429000"/>
              <a:ext cx="43252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F7961D-A8F2-3B61-A596-951E2AC28C16}"/>
                </a:ext>
              </a:extLst>
            </p:cNvPr>
            <p:cNvSpPr txBox="1"/>
            <p:nvPr/>
          </p:nvSpPr>
          <p:spPr>
            <a:xfrm>
              <a:off x="3224217" y="3244334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latin typeface="Cambria" panose="02040503050406030204" pitchFamily="18" charset="0"/>
                </a:rPr>
                <a:t>WL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</p:grpSp>
      <p:grpSp>
        <p:nvGrpSpPr>
          <p:cNvPr id="13" name="WL1">
            <a:extLst>
              <a:ext uri="{FF2B5EF4-FFF2-40B4-BE49-F238E27FC236}">
                <a16:creationId xmlns:a16="http://schemas.microsoft.com/office/drawing/2014/main" id="{562FF257-49D0-6C13-9215-1B678CA32E04}"/>
              </a:ext>
            </a:extLst>
          </p:cNvPr>
          <p:cNvGrpSpPr/>
          <p:nvPr/>
        </p:nvGrpSpPr>
        <p:grpSpPr>
          <a:xfrm>
            <a:off x="3219729" y="3796363"/>
            <a:ext cx="5111471" cy="461665"/>
            <a:chOff x="3219729" y="4199774"/>
            <a:chExt cx="5111471" cy="461665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8BE12C0-85E2-8EEE-4924-29D3D23BE86B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4384440"/>
              <a:ext cx="43252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2CBFE25-EAB9-719E-0B8E-C583865026A1}"/>
                </a:ext>
              </a:extLst>
            </p:cNvPr>
            <p:cNvSpPr txBox="1"/>
            <p:nvPr/>
          </p:nvSpPr>
          <p:spPr>
            <a:xfrm>
              <a:off x="3219729" y="4199774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latin typeface="Cambria" panose="02040503050406030204" pitchFamily="18" charset="0"/>
                </a:rPr>
                <a:t>WL</a:t>
              </a:r>
              <a:r>
                <a:rPr lang="en-KR" sz="2400" baseline="-25000" dirty="0">
                  <a:latin typeface="Cambria" panose="02040503050406030204" pitchFamily="18" charset="0"/>
                </a:rPr>
                <a:t>1</a:t>
              </a:r>
            </a:p>
          </p:txBody>
        </p:sp>
      </p:grpSp>
      <p:grpSp>
        <p:nvGrpSpPr>
          <p:cNvPr id="16" name="nand string 0">
            <a:extLst>
              <a:ext uri="{FF2B5EF4-FFF2-40B4-BE49-F238E27FC236}">
                <a16:creationId xmlns:a16="http://schemas.microsoft.com/office/drawing/2014/main" id="{99E55038-259A-5DA3-A9B7-563F95A6CF58}"/>
              </a:ext>
            </a:extLst>
          </p:cNvPr>
          <p:cNvGrpSpPr/>
          <p:nvPr/>
        </p:nvGrpSpPr>
        <p:grpSpPr>
          <a:xfrm>
            <a:off x="4947683" y="2556933"/>
            <a:ext cx="5467" cy="2938230"/>
            <a:chOff x="4947683" y="2556933"/>
            <a:chExt cx="5467" cy="2938230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65502363-E4D0-2C03-A5C4-061237B6DCD1}"/>
                </a:ext>
              </a:extLst>
            </p:cNvPr>
            <p:cNvCxnSpPr>
              <a:cxnSpLocks/>
            </p:cNvCxnSpPr>
            <p:nvPr/>
          </p:nvCxnSpPr>
          <p:spPr>
            <a:xfrm>
              <a:off x="4947683" y="2556933"/>
              <a:ext cx="0" cy="20865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E9EE126F-65B5-3CAD-6850-F5238C1D0FFE}"/>
                </a:ext>
              </a:extLst>
            </p:cNvPr>
            <p:cNvCxnSpPr>
              <a:cxnSpLocks/>
            </p:cNvCxnSpPr>
            <p:nvPr/>
          </p:nvCxnSpPr>
          <p:spPr>
            <a:xfrm>
              <a:off x="4953150" y="4990840"/>
              <a:ext cx="0" cy="504323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C60A5B89-6868-03C5-6B2A-D23F05BA6EFC}"/>
                </a:ext>
              </a:extLst>
            </p:cNvPr>
            <p:cNvCxnSpPr>
              <a:cxnSpLocks/>
            </p:cNvCxnSpPr>
            <p:nvPr/>
          </p:nvCxnSpPr>
          <p:spPr>
            <a:xfrm>
              <a:off x="4947683" y="4698467"/>
              <a:ext cx="0" cy="241004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nand string 1">
            <a:extLst>
              <a:ext uri="{FF2B5EF4-FFF2-40B4-BE49-F238E27FC236}">
                <a16:creationId xmlns:a16="http://schemas.microsoft.com/office/drawing/2014/main" id="{D5D41AF2-B866-D18C-E39E-F0E47B4D874E}"/>
              </a:ext>
            </a:extLst>
          </p:cNvPr>
          <p:cNvGrpSpPr/>
          <p:nvPr/>
        </p:nvGrpSpPr>
        <p:grpSpPr>
          <a:xfrm>
            <a:off x="5715590" y="2556933"/>
            <a:ext cx="0" cy="2938230"/>
            <a:chOff x="5715590" y="2556933"/>
            <a:chExt cx="0" cy="2938230"/>
          </a:xfrm>
        </p:grpSpPr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C39BE35C-808E-F373-058A-2AD330E76C0D}"/>
                </a:ext>
              </a:extLst>
            </p:cNvPr>
            <p:cNvCxnSpPr>
              <a:cxnSpLocks/>
            </p:cNvCxnSpPr>
            <p:nvPr/>
          </p:nvCxnSpPr>
          <p:spPr>
            <a:xfrm>
              <a:off x="5715590" y="2556933"/>
              <a:ext cx="0" cy="20865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87D15740-08AD-BB18-AE03-4834E857E458}"/>
                </a:ext>
              </a:extLst>
            </p:cNvPr>
            <p:cNvCxnSpPr>
              <a:cxnSpLocks/>
            </p:cNvCxnSpPr>
            <p:nvPr/>
          </p:nvCxnSpPr>
          <p:spPr>
            <a:xfrm>
              <a:off x="5715590" y="4698467"/>
              <a:ext cx="0" cy="241004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27D3AF31-36FC-3CAA-3EF6-1F05ED6E5E1E}"/>
                </a:ext>
              </a:extLst>
            </p:cNvPr>
            <p:cNvCxnSpPr>
              <a:cxnSpLocks/>
            </p:cNvCxnSpPr>
            <p:nvPr/>
          </p:nvCxnSpPr>
          <p:spPr>
            <a:xfrm>
              <a:off x="5715590" y="4990840"/>
              <a:ext cx="0" cy="504323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nand string 3">
            <a:extLst>
              <a:ext uri="{FF2B5EF4-FFF2-40B4-BE49-F238E27FC236}">
                <a16:creationId xmlns:a16="http://schemas.microsoft.com/office/drawing/2014/main" id="{A17310A3-08E1-CAC2-D381-FBF1BC32F982}"/>
              </a:ext>
            </a:extLst>
          </p:cNvPr>
          <p:cNvGrpSpPr/>
          <p:nvPr/>
        </p:nvGrpSpPr>
        <p:grpSpPr>
          <a:xfrm>
            <a:off x="7251402" y="2556933"/>
            <a:ext cx="0" cy="2938230"/>
            <a:chOff x="7251402" y="2556933"/>
            <a:chExt cx="0" cy="2938230"/>
          </a:xfrm>
        </p:grpSpPr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AAA70E0D-9662-3FBF-C38B-EE843F11F24F}"/>
                </a:ext>
              </a:extLst>
            </p:cNvPr>
            <p:cNvCxnSpPr>
              <a:cxnSpLocks/>
            </p:cNvCxnSpPr>
            <p:nvPr/>
          </p:nvCxnSpPr>
          <p:spPr>
            <a:xfrm>
              <a:off x="7251402" y="2556933"/>
              <a:ext cx="0" cy="20865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B5972CD8-0B1E-3AB8-7DE3-B02F987DE2DD}"/>
                </a:ext>
              </a:extLst>
            </p:cNvPr>
            <p:cNvCxnSpPr>
              <a:cxnSpLocks/>
            </p:cNvCxnSpPr>
            <p:nvPr/>
          </p:nvCxnSpPr>
          <p:spPr>
            <a:xfrm>
              <a:off x="7251402" y="4698467"/>
              <a:ext cx="0" cy="241004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BB04790D-3CDC-8DB1-5955-9DBA9087BE29}"/>
                </a:ext>
              </a:extLst>
            </p:cNvPr>
            <p:cNvCxnSpPr>
              <a:cxnSpLocks/>
            </p:cNvCxnSpPr>
            <p:nvPr/>
          </p:nvCxnSpPr>
          <p:spPr>
            <a:xfrm>
              <a:off x="7251402" y="4990840"/>
              <a:ext cx="0" cy="504323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nand string 2">
            <a:extLst>
              <a:ext uri="{FF2B5EF4-FFF2-40B4-BE49-F238E27FC236}">
                <a16:creationId xmlns:a16="http://schemas.microsoft.com/office/drawing/2014/main" id="{345539B4-86D7-EF2A-B35F-9656BFBEC859}"/>
              </a:ext>
            </a:extLst>
          </p:cNvPr>
          <p:cNvGrpSpPr/>
          <p:nvPr/>
        </p:nvGrpSpPr>
        <p:grpSpPr>
          <a:xfrm>
            <a:off x="6483496" y="2556933"/>
            <a:ext cx="0" cy="2938230"/>
            <a:chOff x="6483496" y="2556933"/>
            <a:chExt cx="0" cy="2938230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D6B09C36-D2C0-D0EE-CD8D-0284B4E9A2F4}"/>
                </a:ext>
              </a:extLst>
            </p:cNvPr>
            <p:cNvCxnSpPr>
              <a:cxnSpLocks/>
            </p:cNvCxnSpPr>
            <p:nvPr/>
          </p:nvCxnSpPr>
          <p:spPr>
            <a:xfrm>
              <a:off x="6483496" y="2556933"/>
              <a:ext cx="0" cy="20865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458E0520-E5ED-0324-63B0-B494A42560C5}"/>
                </a:ext>
              </a:extLst>
            </p:cNvPr>
            <p:cNvCxnSpPr>
              <a:cxnSpLocks/>
            </p:cNvCxnSpPr>
            <p:nvPr/>
          </p:nvCxnSpPr>
          <p:spPr>
            <a:xfrm>
              <a:off x="6483496" y="4698467"/>
              <a:ext cx="0" cy="241004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0EEF950-E8DC-880A-BFC9-E1169AAA772B}"/>
                </a:ext>
              </a:extLst>
            </p:cNvPr>
            <p:cNvCxnSpPr>
              <a:cxnSpLocks/>
            </p:cNvCxnSpPr>
            <p:nvPr/>
          </p:nvCxnSpPr>
          <p:spPr>
            <a:xfrm>
              <a:off x="6483496" y="4990840"/>
              <a:ext cx="0" cy="504323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Cells (WL0)">
            <a:extLst>
              <a:ext uri="{FF2B5EF4-FFF2-40B4-BE49-F238E27FC236}">
                <a16:creationId xmlns:a16="http://schemas.microsoft.com/office/drawing/2014/main" id="{174D7307-102B-0FF2-29D2-721DB8E32534}"/>
              </a:ext>
            </a:extLst>
          </p:cNvPr>
          <p:cNvGrpSpPr/>
          <p:nvPr/>
        </p:nvGrpSpPr>
        <p:grpSpPr>
          <a:xfrm>
            <a:off x="4658400" y="2735789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155A7005-7778-327F-C738-221EE976E36C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08BEA9C-9CAE-7B76-7517-78D8356218CE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804FB8C8-489F-4813-D247-CC46305D5C29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2E083016-0EDE-5D96-CFC7-46901D514906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 dirty="0"/>
            </a:p>
          </p:txBody>
        </p:sp>
      </p:grpSp>
      <p:grpSp>
        <p:nvGrpSpPr>
          <p:cNvPr id="59" name="Cells (WL1)">
            <a:extLst>
              <a:ext uri="{FF2B5EF4-FFF2-40B4-BE49-F238E27FC236}">
                <a16:creationId xmlns:a16="http://schemas.microsoft.com/office/drawing/2014/main" id="{F4C22DA1-4555-B4D3-5B2D-E6E3923A0430}"/>
              </a:ext>
            </a:extLst>
          </p:cNvPr>
          <p:cNvGrpSpPr/>
          <p:nvPr/>
        </p:nvGrpSpPr>
        <p:grpSpPr>
          <a:xfrm>
            <a:off x="4658400" y="3689789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C990E6F3-7D56-BC5A-9456-6A33C2C890C6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83726B1B-0087-CAB8-C3CA-8F9E1DD6AE6F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5428E9BE-8C61-B0F9-F64B-5C1406FF9662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752ECA14-8E42-B40C-7C65-536E5294B7C9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</p:grpSp>
      <p:sp>
        <p:nvSpPr>
          <p:cNvPr id="58" name="Flash block text">
            <a:extLst>
              <a:ext uri="{FF2B5EF4-FFF2-40B4-BE49-F238E27FC236}">
                <a16:creationId xmlns:a16="http://schemas.microsoft.com/office/drawing/2014/main" id="{D4E08CB6-7614-E1E7-DE43-DCEB42361EA6}"/>
              </a:ext>
            </a:extLst>
          </p:cNvPr>
          <p:cNvSpPr txBox="1"/>
          <p:nvPr/>
        </p:nvSpPr>
        <p:spPr>
          <a:xfrm>
            <a:off x="8616658" y="5654318"/>
            <a:ext cx="166744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Flash block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9F89C42-584A-47A1-26CD-19226A71A5B5}"/>
              </a:ext>
            </a:extLst>
          </p:cNvPr>
          <p:cNvSpPr txBox="1"/>
          <p:nvPr/>
        </p:nvSpPr>
        <p:spPr>
          <a:xfrm>
            <a:off x="8618370" y="4409403"/>
            <a:ext cx="140775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KR" sz="2400" dirty="0">
                <a:latin typeface="Cambria" panose="02040503050406030204" pitchFamily="18" charset="0"/>
              </a:rPr>
              <a:t>Flash cell</a:t>
            </a:r>
          </a:p>
        </p:txBody>
      </p:sp>
      <p:grpSp>
        <p:nvGrpSpPr>
          <p:cNvPr id="89" name="nand string text">
            <a:extLst>
              <a:ext uri="{FF2B5EF4-FFF2-40B4-BE49-F238E27FC236}">
                <a16:creationId xmlns:a16="http://schemas.microsoft.com/office/drawing/2014/main" id="{A86BB19B-2BE3-3E67-151C-4E04FB973220}"/>
              </a:ext>
            </a:extLst>
          </p:cNvPr>
          <p:cNvGrpSpPr/>
          <p:nvPr/>
        </p:nvGrpSpPr>
        <p:grpSpPr>
          <a:xfrm>
            <a:off x="7251402" y="5033498"/>
            <a:ext cx="3199989" cy="461665"/>
            <a:chOff x="6674825" y="5033498"/>
            <a:chExt cx="3199989" cy="461665"/>
          </a:xfrm>
        </p:grpSpPr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8374E7CB-B885-0E8F-9786-A7D9044B411A}"/>
                </a:ext>
              </a:extLst>
            </p:cNvPr>
            <p:cNvCxnSpPr>
              <a:cxnSpLocks/>
              <a:endCxn id="93" idx="1"/>
            </p:cNvCxnSpPr>
            <p:nvPr/>
          </p:nvCxnSpPr>
          <p:spPr>
            <a:xfrm>
              <a:off x="6674825" y="5264330"/>
              <a:ext cx="1365256" cy="1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8253C3A8-8723-33B8-DC48-3673BACFC2FD}"/>
                </a:ext>
              </a:extLst>
            </p:cNvPr>
            <p:cNvSpPr txBox="1"/>
            <p:nvPr/>
          </p:nvSpPr>
          <p:spPr>
            <a:xfrm>
              <a:off x="8040081" y="5033498"/>
              <a:ext cx="18347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KR" sz="2400" dirty="0">
                  <a:latin typeface="Cambria" panose="02040503050406030204" pitchFamily="18" charset="0"/>
                </a:rPr>
                <a:t>NAND string</a:t>
              </a:r>
            </a:p>
          </p:txBody>
        </p:sp>
      </p:grpSp>
      <p:cxnSp>
        <p:nvCxnSpPr>
          <p:cNvPr id="94" name="Straight Arrow Connector 93">
            <a:extLst>
              <a:ext uri="{FF2B5EF4-FFF2-40B4-BE49-F238E27FC236}">
                <a16:creationId xmlns:a16="http://schemas.microsoft.com/office/drawing/2014/main" id="{60BD85E0-856A-06C5-3AF1-E621166254F2}"/>
              </a:ext>
            </a:extLst>
          </p:cNvPr>
          <p:cNvCxnSpPr>
            <a:cxnSpLocks/>
            <a:stCxn id="87" idx="1"/>
            <a:endCxn id="76" idx="5"/>
          </p:cNvCxnSpPr>
          <p:nvPr/>
        </p:nvCxnSpPr>
        <p:spPr>
          <a:xfrm flipH="1" flipV="1">
            <a:off x="7458246" y="4185913"/>
            <a:ext cx="1160124" cy="454323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5" name="BL0">
            <a:extLst>
              <a:ext uri="{FF2B5EF4-FFF2-40B4-BE49-F238E27FC236}">
                <a16:creationId xmlns:a16="http://schemas.microsoft.com/office/drawing/2014/main" id="{FE6E3161-9E64-C185-2728-225AD0A9702B}"/>
              </a:ext>
            </a:extLst>
          </p:cNvPr>
          <p:cNvGrpSpPr/>
          <p:nvPr/>
        </p:nvGrpSpPr>
        <p:grpSpPr>
          <a:xfrm>
            <a:off x="4947683" y="1963737"/>
            <a:ext cx="710220" cy="3878263"/>
            <a:chOff x="4947683" y="1963737"/>
            <a:chExt cx="710220" cy="3878263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A346B2AF-0C12-4699-185E-C95B0FE9495C}"/>
                </a:ext>
              </a:extLst>
            </p:cNvPr>
            <p:cNvSpPr txBox="1"/>
            <p:nvPr/>
          </p:nvSpPr>
          <p:spPr>
            <a:xfrm>
              <a:off x="5006763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  <p:grpSp>
          <p:nvGrpSpPr>
            <p:cNvPr id="97" name="BL0">
              <a:extLst>
                <a:ext uri="{FF2B5EF4-FFF2-40B4-BE49-F238E27FC236}">
                  <a16:creationId xmlns:a16="http://schemas.microsoft.com/office/drawing/2014/main" id="{2B6479DE-18F0-DAC2-9014-987EFE164168}"/>
                </a:ext>
              </a:extLst>
            </p:cNvPr>
            <p:cNvGrpSpPr/>
            <p:nvPr/>
          </p:nvGrpSpPr>
          <p:grpSpPr>
            <a:xfrm>
              <a:off x="4947683" y="2324911"/>
              <a:ext cx="386687" cy="3517089"/>
              <a:chOff x="4947683" y="2324911"/>
              <a:chExt cx="386687" cy="3517089"/>
            </a:xfrm>
          </p:grpSpPr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3EE99C65-1C14-3B9B-5516-E87555B7F2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4370" y="2324911"/>
                <a:ext cx="0" cy="351708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787D8392-7813-93F7-9768-2D4E9650ED4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768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0" name="BL1">
            <a:extLst>
              <a:ext uri="{FF2B5EF4-FFF2-40B4-BE49-F238E27FC236}">
                <a16:creationId xmlns:a16="http://schemas.microsoft.com/office/drawing/2014/main" id="{C0E32346-BC33-1D06-1922-92D8C0DFDA6B}"/>
              </a:ext>
            </a:extLst>
          </p:cNvPr>
          <p:cNvGrpSpPr/>
          <p:nvPr/>
        </p:nvGrpSpPr>
        <p:grpSpPr>
          <a:xfrm>
            <a:off x="5709313" y="1963737"/>
            <a:ext cx="719116" cy="3878263"/>
            <a:chOff x="5709313" y="1963737"/>
            <a:chExt cx="719116" cy="3878263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D3BC87E-3D01-8FC9-CD95-6451FDB65777}"/>
                </a:ext>
              </a:extLst>
            </p:cNvPr>
            <p:cNvSpPr txBox="1"/>
            <p:nvPr/>
          </p:nvSpPr>
          <p:spPr>
            <a:xfrm>
              <a:off x="5777289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1</a:t>
              </a:r>
            </a:p>
          </p:txBody>
        </p:sp>
        <p:grpSp>
          <p:nvGrpSpPr>
            <p:cNvPr id="102" name="BL1">
              <a:extLst>
                <a:ext uri="{FF2B5EF4-FFF2-40B4-BE49-F238E27FC236}">
                  <a16:creationId xmlns:a16="http://schemas.microsoft.com/office/drawing/2014/main" id="{83E07712-0BA9-13E4-32F3-1B684752CC9B}"/>
                </a:ext>
              </a:extLst>
            </p:cNvPr>
            <p:cNvGrpSpPr/>
            <p:nvPr/>
          </p:nvGrpSpPr>
          <p:grpSpPr>
            <a:xfrm>
              <a:off x="5709313" y="2324911"/>
              <a:ext cx="390230" cy="3517089"/>
              <a:chOff x="5709313" y="2324911"/>
              <a:chExt cx="390230" cy="3517089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08FF82C4-40D8-7919-488E-F0BED506C0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9543" y="2324911"/>
                <a:ext cx="0" cy="351708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D33D90EB-770D-CC95-06FC-C2A3683E0DA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0931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BL2">
            <a:extLst>
              <a:ext uri="{FF2B5EF4-FFF2-40B4-BE49-F238E27FC236}">
                <a16:creationId xmlns:a16="http://schemas.microsoft.com/office/drawing/2014/main" id="{20961B04-5FBB-7833-73EA-8DF3DBDFCD12}"/>
              </a:ext>
            </a:extLst>
          </p:cNvPr>
          <p:cNvGrpSpPr/>
          <p:nvPr/>
        </p:nvGrpSpPr>
        <p:grpSpPr>
          <a:xfrm>
            <a:off x="6480762" y="1963737"/>
            <a:ext cx="711615" cy="3878263"/>
            <a:chOff x="6480762" y="1963737"/>
            <a:chExt cx="711615" cy="3878263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9C80D5B4-8C17-8E2F-2CAF-DD08E51BECA9}"/>
                </a:ext>
              </a:extLst>
            </p:cNvPr>
            <p:cNvSpPr txBox="1"/>
            <p:nvPr/>
          </p:nvSpPr>
          <p:spPr>
            <a:xfrm>
              <a:off x="6541237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2</a:t>
              </a:r>
            </a:p>
          </p:txBody>
        </p:sp>
        <p:grpSp>
          <p:nvGrpSpPr>
            <p:cNvPr id="107" name="BL2">
              <a:extLst>
                <a:ext uri="{FF2B5EF4-FFF2-40B4-BE49-F238E27FC236}">
                  <a16:creationId xmlns:a16="http://schemas.microsoft.com/office/drawing/2014/main" id="{8786BD51-3603-F8D0-5ED0-E3907188B169}"/>
                </a:ext>
              </a:extLst>
            </p:cNvPr>
            <p:cNvGrpSpPr/>
            <p:nvPr/>
          </p:nvGrpSpPr>
          <p:grpSpPr>
            <a:xfrm>
              <a:off x="6480762" y="2324911"/>
              <a:ext cx="386687" cy="3517089"/>
              <a:chOff x="6480762" y="2324911"/>
              <a:chExt cx="386687" cy="3517089"/>
            </a:xfrm>
          </p:grpSpPr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F42DFBC2-3423-F6A8-58A7-0E654D05CF3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67449" y="2324911"/>
                <a:ext cx="0" cy="351708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415F78C9-CD0E-4E8D-4D4F-D6AFFA10F6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076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0" name="BL3">
            <a:extLst>
              <a:ext uri="{FF2B5EF4-FFF2-40B4-BE49-F238E27FC236}">
                <a16:creationId xmlns:a16="http://schemas.microsoft.com/office/drawing/2014/main" id="{D0C82FA8-74E1-262A-ECA3-A191204846F3}"/>
              </a:ext>
            </a:extLst>
          </p:cNvPr>
          <p:cNvGrpSpPr/>
          <p:nvPr/>
        </p:nvGrpSpPr>
        <p:grpSpPr>
          <a:xfrm>
            <a:off x="7251402" y="1963737"/>
            <a:ext cx="717280" cy="3879502"/>
            <a:chOff x="7251402" y="1963737"/>
            <a:chExt cx="717280" cy="3879502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E86532D8-53D9-DB22-FE4A-052C5191F7E7}"/>
                </a:ext>
              </a:extLst>
            </p:cNvPr>
            <p:cNvSpPr txBox="1"/>
            <p:nvPr/>
          </p:nvSpPr>
          <p:spPr>
            <a:xfrm>
              <a:off x="7317542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3</a:t>
              </a:r>
            </a:p>
          </p:txBody>
        </p:sp>
        <p:grpSp>
          <p:nvGrpSpPr>
            <p:cNvPr id="112" name="BL3">
              <a:extLst>
                <a:ext uri="{FF2B5EF4-FFF2-40B4-BE49-F238E27FC236}">
                  <a16:creationId xmlns:a16="http://schemas.microsoft.com/office/drawing/2014/main" id="{B1A45F82-0FEB-E3D1-0155-5B56441ECECD}"/>
                </a:ext>
              </a:extLst>
            </p:cNvPr>
            <p:cNvGrpSpPr/>
            <p:nvPr/>
          </p:nvGrpSpPr>
          <p:grpSpPr>
            <a:xfrm>
              <a:off x="7251402" y="2324911"/>
              <a:ext cx="391710" cy="3518328"/>
              <a:chOff x="7251402" y="2324911"/>
              <a:chExt cx="391710" cy="3518328"/>
            </a:xfrm>
          </p:grpSpPr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ECC73B7F-F20D-327E-068C-9C2BDBCAC7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3112" y="2324911"/>
                <a:ext cx="0" cy="35183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BBD278A7-5EB8-57CD-B100-80A45E8C444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140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A52C4E70-8691-A417-036B-B0EBA065CA08}"/>
              </a:ext>
            </a:extLst>
          </p:cNvPr>
          <p:cNvSpPr/>
          <p:nvPr/>
        </p:nvSpPr>
        <p:spPr>
          <a:xfrm>
            <a:off x="4359368" y="2453088"/>
            <a:ext cx="3680713" cy="3220527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116" name="Straight Arrow Connector 115">
            <a:extLst>
              <a:ext uri="{FF2B5EF4-FFF2-40B4-BE49-F238E27FC236}">
                <a16:creationId xmlns:a16="http://schemas.microsoft.com/office/drawing/2014/main" id="{7D764962-620E-3235-C09F-FB6B2E652259}"/>
              </a:ext>
            </a:extLst>
          </p:cNvPr>
          <p:cNvCxnSpPr>
            <a:cxnSpLocks/>
            <a:endCxn id="58" idx="1"/>
          </p:cNvCxnSpPr>
          <p:nvPr/>
        </p:nvCxnSpPr>
        <p:spPr>
          <a:xfrm>
            <a:off x="7897251" y="5491888"/>
            <a:ext cx="719407" cy="393263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7" name="Programmed cells WL1">
            <a:extLst>
              <a:ext uri="{FF2B5EF4-FFF2-40B4-BE49-F238E27FC236}">
                <a16:creationId xmlns:a16="http://schemas.microsoft.com/office/drawing/2014/main" id="{C32E9724-ADDF-02CC-00A8-0E49D9A360B9}"/>
              </a:ext>
            </a:extLst>
          </p:cNvPr>
          <p:cNvGrpSpPr/>
          <p:nvPr/>
        </p:nvGrpSpPr>
        <p:grpSpPr>
          <a:xfrm>
            <a:off x="4658400" y="3690000"/>
            <a:ext cx="2798209" cy="581247"/>
            <a:chOff x="7985701" y="4517124"/>
            <a:chExt cx="2798209" cy="581247"/>
          </a:xfrm>
        </p:grpSpPr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9345DE72-0371-3F23-EAC7-519F2E1A5874}"/>
                </a:ext>
              </a:extLst>
            </p:cNvPr>
            <p:cNvSpPr/>
            <p:nvPr/>
          </p:nvSpPr>
          <p:spPr>
            <a:xfrm>
              <a:off x="7985701" y="4517124"/>
              <a:ext cx="581246" cy="581246"/>
            </a:xfrm>
            <a:prstGeom prst="ellipse">
              <a:avLst/>
            </a:prstGeom>
            <a:solidFill>
              <a:srgbClr val="6F47E5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8E599835-239F-C434-143C-54A8A7C934DD}"/>
                </a:ext>
              </a:extLst>
            </p:cNvPr>
            <p:cNvSpPr/>
            <p:nvPr/>
          </p:nvSpPr>
          <p:spPr>
            <a:xfrm>
              <a:off x="8753608" y="4517124"/>
              <a:ext cx="581246" cy="581246"/>
            </a:xfrm>
            <a:prstGeom prst="ellipse">
              <a:avLst/>
            </a:prstGeom>
            <a:solidFill>
              <a:srgbClr val="6F47E5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9AE15E62-5F03-69D3-57E7-BEC3D5AF2B50}"/>
                </a:ext>
              </a:extLst>
            </p:cNvPr>
            <p:cNvSpPr/>
            <p:nvPr/>
          </p:nvSpPr>
          <p:spPr>
            <a:xfrm>
              <a:off x="9521515" y="4517124"/>
              <a:ext cx="581246" cy="581246"/>
            </a:xfrm>
            <a:prstGeom prst="ellipse">
              <a:avLst/>
            </a:prstGeom>
            <a:solidFill>
              <a:srgbClr val="6F47E5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41" name="Freeform 140">
              <a:extLst>
                <a:ext uri="{FF2B5EF4-FFF2-40B4-BE49-F238E27FC236}">
                  <a16:creationId xmlns:a16="http://schemas.microsoft.com/office/drawing/2014/main" id="{361BCC36-FA6A-D80C-18BA-D72A31A98E9A}"/>
                </a:ext>
              </a:extLst>
            </p:cNvPr>
            <p:cNvSpPr/>
            <p:nvPr/>
          </p:nvSpPr>
          <p:spPr>
            <a:xfrm>
              <a:off x="10374939" y="5014088"/>
              <a:ext cx="408971" cy="84283"/>
            </a:xfrm>
            <a:custGeom>
              <a:avLst/>
              <a:gdLst>
                <a:gd name="connsiteX0" fmla="*/ 0 w 408971"/>
                <a:gd name="connsiteY0" fmla="*/ 0 h 84283"/>
                <a:gd name="connsiteX1" fmla="*/ 408971 w 408971"/>
                <a:gd name="connsiteY1" fmla="*/ 0 h 84283"/>
                <a:gd name="connsiteX2" fmla="*/ 366975 w 408971"/>
                <a:gd name="connsiteY2" fmla="*/ 34650 h 84283"/>
                <a:gd name="connsiteX3" fmla="*/ 204485 w 408971"/>
                <a:gd name="connsiteY3" fmla="*/ 84283 h 84283"/>
                <a:gd name="connsiteX4" fmla="*/ 41995 w 408971"/>
                <a:gd name="connsiteY4" fmla="*/ 34650 h 8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971" h="84283">
                  <a:moveTo>
                    <a:pt x="0" y="0"/>
                  </a:moveTo>
                  <a:lnTo>
                    <a:pt x="408971" y="0"/>
                  </a:lnTo>
                  <a:lnTo>
                    <a:pt x="366975" y="34650"/>
                  </a:lnTo>
                  <a:cubicBezTo>
                    <a:pt x="320592" y="65986"/>
                    <a:pt x="264675" y="84283"/>
                    <a:pt x="204485" y="84283"/>
                  </a:cubicBezTo>
                  <a:cubicBezTo>
                    <a:pt x="144295" y="84283"/>
                    <a:pt x="88378" y="65986"/>
                    <a:pt x="41995" y="34650"/>
                  </a:cubicBezTo>
                  <a:close/>
                </a:path>
              </a:pathLst>
            </a:custGeom>
            <a:solidFill>
              <a:srgbClr val="6F47E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KR"/>
            </a:p>
          </p:txBody>
        </p:sp>
      </p:grpSp>
      <p:grpSp>
        <p:nvGrpSpPr>
          <p:cNvPr id="142" name="Programmed cells WL0">
            <a:extLst>
              <a:ext uri="{FF2B5EF4-FFF2-40B4-BE49-F238E27FC236}">
                <a16:creationId xmlns:a16="http://schemas.microsoft.com/office/drawing/2014/main" id="{2E4DA20B-07F7-FD4D-7047-756228979E04}"/>
              </a:ext>
            </a:extLst>
          </p:cNvPr>
          <p:cNvGrpSpPr/>
          <p:nvPr/>
        </p:nvGrpSpPr>
        <p:grpSpPr>
          <a:xfrm>
            <a:off x="4658400" y="2736000"/>
            <a:ext cx="2798209" cy="587226"/>
            <a:chOff x="7985701" y="3234320"/>
            <a:chExt cx="2798209" cy="587226"/>
          </a:xfrm>
        </p:grpSpPr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47AEDADC-4106-E03B-2778-AACD1150F1A8}"/>
                </a:ext>
              </a:extLst>
            </p:cNvPr>
            <p:cNvSpPr/>
            <p:nvPr/>
          </p:nvSpPr>
          <p:spPr>
            <a:xfrm>
              <a:off x="7985701" y="3234320"/>
              <a:ext cx="581246" cy="581246"/>
            </a:xfrm>
            <a:prstGeom prst="ellipse">
              <a:avLst/>
            </a:prstGeom>
            <a:solidFill>
              <a:srgbClr val="6F47E5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C8E5C8DA-D88C-A57C-51AB-D28A00F8C7E6}"/>
                </a:ext>
              </a:extLst>
            </p:cNvPr>
            <p:cNvSpPr/>
            <p:nvPr/>
          </p:nvSpPr>
          <p:spPr>
            <a:xfrm>
              <a:off x="9521515" y="3234320"/>
              <a:ext cx="581246" cy="581246"/>
            </a:xfrm>
            <a:prstGeom prst="ellipse">
              <a:avLst/>
            </a:prstGeom>
            <a:solidFill>
              <a:srgbClr val="6F47E5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45" name="Freeform 144">
              <a:extLst>
                <a:ext uri="{FF2B5EF4-FFF2-40B4-BE49-F238E27FC236}">
                  <a16:creationId xmlns:a16="http://schemas.microsoft.com/office/drawing/2014/main" id="{BDD5E783-FD0D-BFFF-6406-AE59C6CB9778}"/>
                </a:ext>
              </a:extLst>
            </p:cNvPr>
            <p:cNvSpPr/>
            <p:nvPr/>
          </p:nvSpPr>
          <p:spPr>
            <a:xfrm>
              <a:off x="10374939" y="3737263"/>
              <a:ext cx="408971" cy="84283"/>
            </a:xfrm>
            <a:custGeom>
              <a:avLst/>
              <a:gdLst>
                <a:gd name="connsiteX0" fmla="*/ 0 w 408971"/>
                <a:gd name="connsiteY0" fmla="*/ 0 h 84283"/>
                <a:gd name="connsiteX1" fmla="*/ 408971 w 408971"/>
                <a:gd name="connsiteY1" fmla="*/ 0 h 84283"/>
                <a:gd name="connsiteX2" fmla="*/ 366975 w 408971"/>
                <a:gd name="connsiteY2" fmla="*/ 34650 h 84283"/>
                <a:gd name="connsiteX3" fmla="*/ 204485 w 408971"/>
                <a:gd name="connsiteY3" fmla="*/ 84283 h 84283"/>
                <a:gd name="connsiteX4" fmla="*/ 41995 w 408971"/>
                <a:gd name="connsiteY4" fmla="*/ 34650 h 8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971" h="84283">
                  <a:moveTo>
                    <a:pt x="0" y="0"/>
                  </a:moveTo>
                  <a:lnTo>
                    <a:pt x="408971" y="0"/>
                  </a:lnTo>
                  <a:lnTo>
                    <a:pt x="366975" y="34650"/>
                  </a:lnTo>
                  <a:cubicBezTo>
                    <a:pt x="320592" y="65986"/>
                    <a:pt x="264675" y="84283"/>
                    <a:pt x="204485" y="84283"/>
                  </a:cubicBezTo>
                  <a:cubicBezTo>
                    <a:pt x="144295" y="84283"/>
                    <a:pt x="88378" y="65986"/>
                    <a:pt x="41995" y="34650"/>
                  </a:cubicBezTo>
                  <a:close/>
                </a:path>
              </a:pathLst>
            </a:custGeom>
            <a:solidFill>
              <a:srgbClr val="6F47E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KR"/>
            </a:p>
          </p:txBody>
        </p:sp>
        <p:sp>
          <p:nvSpPr>
            <p:cNvPr id="146" name="Freeform 145">
              <a:extLst>
                <a:ext uri="{FF2B5EF4-FFF2-40B4-BE49-F238E27FC236}">
                  <a16:creationId xmlns:a16="http://schemas.microsoft.com/office/drawing/2014/main" id="{E136A6C0-0D8C-1860-55B6-48D95E4380FF}"/>
                </a:ext>
              </a:extLst>
            </p:cNvPr>
            <p:cNvSpPr/>
            <p:nvPr/>
          </p:nvSpPr>
          <p:spPr>
            <a:xfrm>
              <a:off x="8839747" y="3737263"/>
              <a:ext cx="408971" cy="84283"/>
            </a:xfrm>
            <a:custGeom>
              <a:avLst/>
              <a:gdLst>
                <a:gd name="connsiteX0" fmla="*/ 0 w 408971"/>
                <a:gd name="connsiteY0" fmla="*/ 0 h 84283"/>
                <a:gd name="connsiteX1" fmla="*/ 408971 w 408971"/>
                <a:gd name="connsiteY1" fmla="*/ 0 h 84283"/>
                <a:gd name="connsiteX2" fmla="*/ 366975 w 408971"/>
                <a:gd name="connsiteY2" fmla="*/ 34650 h 84283"/>
                <a:gd name="connsiteX3" fmla="*/ 204485 w 408971"/>
                <a:gd name="connsiteY3" fmla="*/ 84283 h 84283"/>
                <a:gd name="connsiteX4" fmla="*/ 41995 w 408971"/>
                <a:gd name="connsiteY4" fmla="*/ 34650 h 8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971" h="84283">
                  <a:moveTo>
                    <a:pt x="0" y="0"/>
                  </a:moveTo>
                  <a:lnTo>
                    <a:pt x="408971" y="0"/>
                  </a:lnTo>
                  <a:lnTo>
                    <a:pt x="366975" y="34650"/>
                  </a:lnTo>
                  <a:cubicBezTo>
                    <a:pt x="320592" y="65986"/>
                    <a:pt x="264675" y="84283"/>
                    <a:pt x="204485" y="84283"/>
                  </a:cubicBezTo>
                  <a:cubicBezTo>
                    <a:pt x="144295" y="84283"/>
                    <a:pt x="88378" y="65986"/>
                    <a:pt x="41995" y="34650"/>
                  </a:cubicBezTo>
                  <a:close/>
                </a:path>
              </a:pathLst>
            </a:custGeom>
            <a:solidFill>
              <a:srgbClr val="6F47E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KR"/>
            </a:p>
          </p:txBody>
        </p:sp>
      </p:grpSp>
      <p:sp>
        <p:nvSpPr>
          <p:cNvPr id="163" name="Oval 162">
            <a:extLst>
              <a:ext uri="{FF2B5EF4-FFF2-40B4-BE49-F238E27FC236}">
                <a16:creationId xmlns:a16="http://schemas.microsoft.com/office/drawing/2014/main" id="{D36BBEC1-6011-093C-ED52-8E3D157D8890}"/>
              </a:ext>
            </a:extLst>
          </p:cNvPr>
          <p:cNvSpPr/>
          <p:nvPr/>
        </p:nvSpPr>
        <p:spPr>
          <a:xfrm>
            <a:off x="5425200" y="2736000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64" name="Oval 163">
            <a:extLst>
              <a:ext uri="{FF2B5EF4-FFF2-40B4-BE49-F238E27FC236}">
                <a16:creationId xmlns:a16="http://schemas.microsoft.com/office/drawing/2014/main" id="{15368E99-8DD4-20D8-DC2E-D1040DC4CF20}"/>
              </a:ext>
            </a:extLst>
          </p:cNvPr>
          <p:cNvSpPr/>
          <p:nvPr/>
        </p:nvSpPr>
        <p:spPr>
          <a:xfrm>
            <a:off x="6962400" y="2736000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B9096463-384E-350E-94C8-943042C9A430}"/>
              </a:ext>
            </a:extLst>
          </p:cNvPr>
          <p:cNvSpPr/>
          <p:nvPr/>
        </p:nvSpPr>
        <p:spPr>
          <a:xfrm>
            <a:off x="6962400" y="3690000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pSp>
        <p:nvGrpSpPr>
          <p:cNvPr id="10" name="Block erasure">
            <a:extLst>
              <a:ext uri="{FF2B5EF4-FFF2-40B4-BE49-F238E27FC236}">
                <a16:creationId xmlns:a16="http://schemas.microsoft.com/office/drawing/2014/main" id="{3A806A8A-7B6B-37FF-0085-9851C8A8C574}"/>
              </a:ext>
            </a:extLst>
          </p:cNvPr>
          <p:cNvGrpSpPr/>
          <p:nvPr/>
        </p:nvGrpSpPr>
        <p:grpSpPr>
          <a:xfrm>
            <a:off x="7942032" y="1843164"/>
            <a:ext cx="2371770" cy="830997"/>
            <a:chOff x="7942032" y="1843164"/>
            <a:chExt cx="2371770" cy="8309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Erase text">
                  <a:extLst>
                    <a:ext uri="{FF2B5EF4-FFF2-40B4-BE49-F238E27FC236}">
                      <a16:creationId xmlns:a16="http://schemas.microsoft.com/office/drawing/2014/main" id="{85E061CE-50EA-4211-A7C9-492892B50D1A}"/>
                    </a:ext>
                  </a:extLst>
                </p:cNvPr>
                <p:cNvSpPr txBox="1"/>
                <p:nvPr/>
              </p:nvSpPr>
              <p:spPr>
                <a:xfrm>
                  <a:off x="8330695" y="1843164"/>
                  <a:ext cx="1983107" cy="830997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:r>
                    <a:rPr lang="en-KR" sz="2400" dirty="0">
                      <a:solidFill>
                        <a:srgbClr val="6F47E5"/>
                      </a:solidFill>
                      <a:latin typeface="Cambria" panose="02040503050406030204" pitchFamily="18" charset="0"/>
                      <a:cs typeface="Cambay Devanagari" pitchFamily="2" charset="77"/>
                    </a:rPr>
                    <a:t>Block erasure</a:t>
                  </a:r>
                  <a:br>
                    <a:rPr lang="en-KR" sz="2400" dirty="0">
                      <a:solidFill>
                        <a:srgbClr val="6F47E5"/>
                      </a:solidFill>
                      <a:latin typeface="Cambria" panose="02040503050406030204" pitchFamily="18" charset="0"/>
                      <a:cs typeface="Cambay Devanagari" pitchFamily="2" charset="77"/>
                    </a:rPr>
                  </a:br>
                  <a:r>
                    <a:rPr lang="en-KR" sz="2400" dirty="0">
                      <a:solidFill>
                        <a:srgbClr val="6F47E5"/>
                      </a:solidFill>
                      <a:latin typeface="Cambria" panose="02040503050406030204" pitchFamily="18" charset="0"/>
                      <a:cs typeface="Cambay Devanagari" pitchFamily="2" charset="77"/>
                    </a:rPr>
                    <a:t>(e.g., </a:t>
                  </a:r>
                  <a14:m>
                    <m:oMath xmlns:m="http://schemas.openxmlformats.org/officeDocument/2006/math">
                      <m:r>
                        <a:rPr lang="en-KR" sz="2400" i="1" dirty="0" smtClean="0">
                          <a:solidFill>
                            <a:srgbClr val="6F47E5"/>
                          </a:solidFill>
                          <a:latin typeface="Cambria Math" panose="02040503050406030204" pitchFamily="18" charset="0"/>
                          <a:cs typeface="Cambay Devanagari" pitchFamily="2" charset="77"/>
                        </a:rPr>
                        <m:t>&gt;</m:t>
                      </m:r>
                    </m:oMath>
                  </a14:m>
                  <a:r>
                    <a:rPr lang="en-KR" sz="2400" dirty="0">
                      <a:solidFill>
                        <a:srgbClr val="6F47E5"/>
                      </a:solidFill>
                      <a:latin typeface="Cambria" panose="02040503050406030204" pitchFamily="18" charset="0"/>
                      <a:cs typeface="Cambay Devanagari" pitchFamily="2" charset="77"/>
                    </a:rPr>
                    <a:t> 20 V)</a:t>
                  </a:r>
                </a:p>
              </p:txBody>
            </p:sp>
          </mc:Choice>
          <mc:Fallback xmlns="">
            <p:sp>
              <p:nvSpPr>
                <p:cNvPr id="5" name="Erase text">
                  <a:extLst>
                    <a:ext uri="{FF2B5EF4-FFF2-40B4-BE49-F238E27FC236}">
                      <a16:creationId xmlns:a16="http://schemas.microsoft.com/office/drawing/2014/main" id="{85E061CE-50EA-4211-A7C9-492892B50D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0695" y="1843164"/>
                  <a:ext cx="1983107" cy="830997"/>
                </a:xfrm>
                <a:prstGeom prst="rect">
                  <a:avLst/>
                </a:prstGeom>
                <a:blipFill>
                  <a:blip r:embed="rId3"/>
                  <a:stretch>
                    <a:fillRect l="-5096" t="-4478" r="-3822" b="-14925"/>
                  </a:stretch>
                </a:blipFill>
              </p:spPr>
              <p:txBody>
                <a:bodyPr/>
                <a:lstStyle/>
                <a:p>
                  <a:r>
                    <a:rPr lang="en-K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2BC8135D-3789-C3B7-093C-CFA91232DAE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42032" y="2394784"/>
              <a:ext cx="433444" cy="248759"/>
            </a:xfrm>
            <a:prstGeom prst="straightConnector1">
              <a:avLst/>
            </a:prstGeom>
            <a:ln w="25400">
              <a:solidFill>
                <a:srgbClr val="6F47E5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97BBDCE7-AA00-7A0B-8B1F-FC97CF726116}"/>
              </a:ext>
            </a:extLst>
          </p:cNvPr>
          <p:cNvSpPr/>
          <p:nvPr/>
        </p:nvSpPr>
        <p:spPr>
          <a:xfrm>
            <a:off x="4359600" y="2453088"/>
            <a:ext cx="3680713" cy="3220527"/>
          </a:xfrm>
          <a:prstGeom prst="roundRect">
            <a:avLst/>
          </a:prstGeom>
          <a:ln w="50800">
            <a:solidFill>
              <a:srgbClr val="6F47E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pSp>
        <p:nvGrpSpPr>
          <p:cNvPr id="21" name="Cells (WL1)">
            <a:extLst>
              <a:ext uri="{FF2B5EF4-FFF2-40B4-BE49-F238E27FC236}">
                <a16:creationId xmlns:a16="http://schemas.microsoft.com/office/drawing/2014/main" id="{EAE57DE0-C122-6511-05FF-A8BFCB30953F}"/>
              </a:ext>
            </a:extLst>
          </p:cNvPr>
          <p:cNvGrpSpPr/>
          <p:nvPr/>
        </p:nvGrpSpPr>
        <p:grpSpPr>
          <a:xfrm>
            <a:off x="4658400" y="3690000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56806F8-7D59-53F1-9D4A-69E1304EC788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BED7784-1E11-A624-D37D-12192EC6136B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AF14952-AAA5-42B8-7CA9-1FF4FAB942F3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DCE0FBF-5593-F7EB-CF7B-E0065C824058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</p:grpSp>
      <p:grpSp>
        <p:nvGrpSpPr>
          <p:cNvPr id="26" name="Cells (WL0)">
            <a:extLst>
              <a:ext uri="{FF2B5EF4-FFF2-40B4-BE49-F238E27FC236}">
                <a16:creationId xmlns:a16="http://schemas.microsoft.com/office/drawing/2014/main" id="{76857009-0943-CB66-495A-59EAA64315F4}"/>
              </a:ext>
            </a:extLst>
          </p:cNvPr>
          <p:cNvGrpSpPr/>
          <p:nvPr/>
        </p:nvGrpSpPr>
        <p:grpSpPr>
          <a:xfrm>
            <a:off x="4658400" y="2736000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BDF46AAB-FDC5-787D-6F6D-9BC56E2986F0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3D98440-08AF-0783-950E-C9155CBB1335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FBE78ECD-02C5-4F66-D20E-EE636553100A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A680EB92-4581-2873-9256-03CB88CEFB26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</p:grpSp>
    </p:spTree>
    <p:extLst>
      <p:ext uri="{BB962C8B-B14F-4D97-AF65-F5344CB8AC3E}">
        <p14:creationId xmlns:p14="http://schemas.microsoft.com/office/powerpoint/2010/main" val="149520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3542B-310D-C13C-3D5E-0094875A5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Noto Sans ExtraBold" panose="020B0502040504020204" pitchFamily="34" charset="0"/>
                <a:cs typeface="Noto Sans ExtraBold" panose="020B0502040504020204" pitchFamily="34" charset="0"/>
              </a:rPr>
              <a:t>Evaluation</a:t>
            </a:r>
            <a:endParaRPr lang="en-KR" dirty="0">
              <a:ea typeface="Noto Sans ExtraBold" panose="020B0502040504020204" pitchFamily="34" charset="0"/>
              <a:cs typeface="Noto Sans ExtraBold" panose="020B0502040504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67F63-CEDA-8CF0-6AFA-039E2C9DCB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KR" b="1" i="1" dirty="0">
                <a:latin typeface="Aptos SemiBold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SSD Lifetime (metric: Maximum P/E  Cycle Count)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en-KR" sz="2800" dirty="0">
                <a:latin typeface="Aptos" panose="020B0004020202020204" pitchFamily="34" charset="0"/>
                <a:ea typeface="Gmarket Sans Medium" panose="02000000000000000000" pitchFamily="2" charset="-128"/>
                <a:cs typeface="Arial" panose="020B0604020202020204" pitchFamily="34" charset="0"/>
              </a:rPr>
              <a:t>Use 160 </a:t>
            </a:r>
            <a:r>
              <a:rPr lang="en-KR" sz="2800" b="1" dirty="0">
                <a:solidFill>
                  <a:srgbClr val="6F47E5"/>
                </a:solidFill>
                <a:latin typeface="Aptos SemiBold" panose="020B0004020202020204" pitchFamily="34" charset="0"/>
                <a:ea typeface="Gmarket Sans Medium" panose="02000000000000000000" pitchFamily="2" charset="-128"/>
                <a:cs typeface="Arial" panose="020B0604020202020204" pitchFamily="34" charset="0"/>
              </a:rPr>
              <a:t>real</a:t>
            </a:r>
            <a:r>
              <a:rPr lang="en-KR" sz="2800" dirty="0">
                <a:latin typeface="Aptos" panose="020B0004020202020204" pitchFamily="34" charset="0"/>
                <a:ea typeface="Gmarket Sans Medium" panose="02000000000000000000" pitchFamily="2" charset="-128"/>
                <a:cs typeface="Arial" panose="020B0604020202020204" pitchFamily="34" charset="0"/>
              </a:rPr>
              <a:t> 3D TLC NAND flash chips</a:t>
            </a:r>
          </a:p>
          <a:p>
            <a:pPr marL="0" indent="0" algn="just">
              <a:spcBef>
                <a:spcPts val="2200"/>
              </a:spcBef>
              <a:buNone/>
            </a:pPr>
            <a:r>
              <a:rPr lang="en-KR" b="1" i="1" dirty="0">
                <a:latin typeface="Aptos SemiBold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I/O Performance (metric: Read Tail Latency)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en-KR" sz="2800" dirty="0"/>
              <a:t>Simulator: MQSim</a:t>
            </a:r>
            <a:r>
              <a:rPr lang="en-KR" sz="2800" baseline="30000" dirty="0"/>
              <a:t>1</a:t>
            </a:r>
            <a:r>
              <a:rPr lang="en-KR" sz="2800" dirty="0"/>
              <a:t> (extended with </a:t>
            </a:r>
            <a:r>
              <a:rPr lang="en-KR" sz="2800" b="1" dirty="0">
                <a:solidFill>
                  <a:srgbClr val="6F47E5"/>
                </a:solidFill>
                <a:latin typeface="Aptos SemiBold" panose="020B0004020202020204" pitchFamily="34" charset="0"/>
              </a:rPr>
              <a:t>real-device characteristics</a:t>
            </a:r>
            <a:r>
              <a:rPr lang="en-KR" sz="2800" dirty="0"/>
              <a:t>)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en-KR" sz="2800" dirty="0"/>
              <a:t>Workload: 11 real-world I/O workloads</a:t>
            </a:r>
          </a:p>
          <a:p>
            <a:pPr lvl="1" algn="just">
              <a:spcBef>
                <a:spcPts val="200"/>
              </a:spcBef>
            </a:pPr>
            <a:r>
              <a:rPr lang="en-KR" dirty="0"/>
              <a:t>5 from Alibaba traces</a:t>
            </a:r>
          </a:p>
          <a:p>
            <a:pPr lvl="1" algn="just">
              <a:spcBef>
                <a:spcPts val="200"/>
              </a:spcBef>
            </a:pPr>
            <a:r>
              <a:rPr lang="en-KR" dirty="0"/>
              <a:t>6 from Microsoft Research Cambridge (MSRC) traces</a:t>
            </a:r>
            <a:endParaRPr lang="en-US" dirty="0"/>
          </a:p>
          <a:p>
            <a:pPr marL="0" indent="0" algn="just">
              <a:spcBef>
                <a:spcPts val="2200"/>
              </a:spcBef>
              <a:buNone/>
            </a:pPr>
            <a:r>
              <a:rPr lang="en-KR" b="1" i="1" dirty="0">
                <a:latin typeface="Aptos SemiBold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Erase Schemes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en-KR" sz="2800" dirty="0">
                <a:latin typeface="Calibri" panose="020F0502020204030204" pitchFamily="34" charset="0"/>
                <a:cs typeface="Calibri" panose="020F0502020204030204" pitchFamily="34" charset="0"/>
              </a:rPr>
              <a:t>Baseline</a:t>
            </a:r>
            <a:r>
              <a:rPr lang="en-KR" sz="2800" dirty="0"/>
              <a:t>: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en-KR" sz="2800" dirty="0">
                <a:latin typeface="Calibri" panose="020F0502020204030204" pitchFamily="34" charset="0"/>
                <a:cs typeface="Calibri" panose="020F0502020204030204" pitchFamily="34" charset="0"/>
              </a:rPr>
              <a:t>AERO</a:t>
            </a:r>
            <a:r>
              <a:rPr lang="en-KR" sz="28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CONS</a:t>
            </a:r>
            <a:r>
              <a:rPr lang="en-KR" sz="2800" dirty="0"/>
              <a:t>:  </a:t>
            </a:r>
            <a:r>
              <a:rPr lang="en-KR" sz="2800" dirty="0">
                <a:solidFill>
                  <a:srgbClr val="6F47E5"/>
                </a:solidFill>
              </a:rPr>
              <a:t>Dynamic</a:t>
            </a:r>
            <a:r>
              <a:rPr lang="en-KR" sz="2800" dirty="0"/>
              <a:t> erase pulse latency w/o aggres</a:t>
            </a:r>
            <a:r>
              <a:rPr lang="en-US" sz="2800" dirty="0"/>
              <a:t>s</a:t>
            </a:r>
            <a:r>
              <a:rPr lang="en-KR" sz="2800" dirty="0"/>
              <a:t>ive tEP reduction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en-KR" sz="2800" dirty="0">
                <a:latin typeface="Calibri" panose="020F0502020204030204" pitchFamily="34" charset="0"/>
                <a:cs typeface="Calibri" panose="020F0502020204030204" pitchFamily="34" charset="0"/>
              </a:rPr>
              <a:t>AERO</a:t>
            </a:r>
            <a:endParaRPr lang="en-KR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01FEE56-C92B-5A90-D9C2-0102F7028156}"/>
              </a:ext>
            </a:extLst>
          </p:cNvPr>
          <p:cNvSpPr txBox="1"/>
          <p:nvPr/>
        </p:nvSpPr>
        <p:spPr>
          <a:xfrm>
            <a:off x="3956779" y="6145395"/>
            <a:ext cx="8049768" cy="276999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r"/>
            <a:r>
              <a:rPr lang="en-US" sz="1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Tavakkol et al., "</a:t>
            </a:r>
            <a:r>
              <a:rPr lang="en-US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MQSim</a:t>
            </a:r>
            <a:r>
              <a:rPr 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Framework for Enabling Realistic Studies of Modern Multi-Queue SSD Devices," in FAST, 2018.</a:t>
            </a:r>
            <a:endParaRPr lang="en-KR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E19FD0-4730-B66E-F216-4C400F54ED9E}"/>
              </a:ext>
            </a:extLst>
          </p:cNvPr>
          <p:cNvSpPr txBox="1"/>
          <p:nvPr/>
        </p:nvSpPr>
        <p:spPr>
          <a:xfrm>
            <a:off x="2151770" y="5604338"/>
            <a:ext cx="8897564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800" dirty="0">
                <a:solidFill>
                  <a:srgbClr val="6F47E5"/>
                </a:solidFill>
              </a:rPr>
              <a:t>Dynamic</a:t>
            </a:r>
            <a:r>
              <a:rPr lang="en-KR" sz="2800" dirty="0"/>
              <a:t> erase pulse latency </a:t>
            </a:r>
            <a:r>
              <a:rPr lang="en-KR" sz="2800" dirty="0">
                <a:solidFill>
                  <a:srgbClr val="6F47E5"/>
                </a:solidFill>
              </a:rPr>
              <a:t>w/ aggressive tEP reduction</a:t>
            </a:r>
            <a:endParaRPr lang="en-KR" sz="2800" dirty="0">
              <a:solidFill>
                <a:srgbClr val="6F47E5"/>
              </a:solidFill>
              <a:latin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42ECFB-A9F7-44CA-1E4E-FEB799A8BF14}"/>
              </a:ext>
            </a:extLst>
          </p:cNvPr>
          <p:cNvSpPr txBox="1"/>
          <p:nvPr/>
        </p:nvSpPr>
        <p:spPr>
          <a:xfrm>
            <a:off x="2154681" y="4871550"/>
            <a:ext cx="8525346" cy="52322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800" dirty="0"/>
              <a:t>Conventional erase scheme (</a:t>
            </a:r>
            <a:r>
              <a:rPr lang="en-KR" sz="2800" dirty="0">
                <a:solidFill>
                  <a:srgbClr val="6F47E5"/>
                </a:solidFill>
              </a:rPr>
              <a:t>fixed</a:t>
            </a:r>
            <a:r>
              <a:rPr lang="en-KR" sz="2800" dirty="0"/>
              <a:t> erase pulse latency)</a:t>
            </a:r>
            <a:endParaRPr lang="en-KR" sz="2800" dirty="0">
              <a:latin typeface="Cambria" panose="020405030504060302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0995C-FC7B-7DED-2998-507EABEDB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3347" y="6311898"/>
            <a:ext cx="2743200" cy="365125"/>
          </a:xfrm>
        </p:spPr>
        <p:txBody>
          <a:bodyPr/>
          <a:lstStyle/>
          <a:p>
            <a:r>
              <a:rPr lang="en-KR" dirty="0"/>
              <a:t>32</a:t>
            </a:r>
          </a:p>
        </p:txBody>
      </p:sp>
    </p:spTree>
    <p:extLst>
      <p:ext uri="{BB962C8B-B14F-4D97-AF65-F5344CB8AC3E}">
        <p14:creationId xmlns:p14="http://schemas.microsoft.com/office/powerpoint/2010/main" val="1954853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CC458-6B3A-4D3A-056C-A3773CED1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Result: SSD Lifetime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2AAAE34-5FD9-390D-8B38-3B5ABDAC92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1921831"/>
              </p:ext>
            </p:extLst>
          </p:nvPr>
        </p:nvGraphicFramePr>
        <p:xfrm>
          <a:off x="1266484" y="1802180"/>
          <a:ext cx="10645470" cy="3834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0CC8E5-50D0-791D-E6E8-A5A75DFA2AB3}"/>
              </a:ext>
            </a:extLst>
          </p:cNvPr>
          <p:cNvCxnSpPr>
            <a:cxnSpLocks/>
          </p:cNvCxnSpPr>
          <p:nvPr/>
        </p:nvCxnSpPr>
        <p:spPr>
          <a:xfrm>
            <a:off x="11283672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A99C55-0557-531F-59F4-139A919814AE}"/>
              </a:ext>
            </a:extLst>
          </p:cNvPr>
          <p:cNvCxnSpPr>
            <a:cxnSpLocks/>
          </p:cNvCxnSpPr>
          <p:nvPr/>
        </p:nvCxnSpPr>
        <p:spPr>
          <a:xfrm>
            <a:off x="1010384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C03DF8-9645-F6C8-D8D3-08C1BA3B21CF}"/>
              </a:ext>
            </a:extLst>
          </p:cNvPr>
          <p:cNvCxnSpPr>
            <a:cxnSpLocks/>
          </p:cNvCxnSpPr>
          <p:nvPr/>
        </p:nvCxnSpPr>
        <p:spPr>
          <a:xfrm>
            <a:off x="893229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288EDF-A832-E99F-F177-2EA3E47AFA7A}"/>
              </a:ext>
            </a:extLst>
          </p:cNvPr>
          <p:cNvCxnSpPr>
            <a:cxnSpLocks/>
          </p:cNvCxnSpPr>
          <p:nvPr/>
        </p:nvCxnSpPr>
        <p:spPr>
          <a:xfrm>
            <a:off x="776074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BF3A57E-FA10-CE95-ADCD-688E32945A8D}"/>
              </a:ext>
            </a:extLst>
          </p:cNvPr>
          <p:cNvCxnSpPr>
            <a:cxnSpLocks/>
          </p:cNvCxnSpPr>
          <p:nvPr/>
        </p:nvCxnSpPr>
        <p:spPr>
          <a:xfrm>
            <a:off x="658919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779845-963F-576C-E266-5F4066400870}"/>
              </a:ext>
            </a:extLst>
          </p:cNvPr>
          <p:cNvCxnSpPr>
            <a:cxnSpLocks/>
          </p:cNvCxnSpPr>
          <p:nvPr/>
        </p:nvCxnSpPr>
        <p:spPr>
          <a:xfrm>
            <a:off x="541764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A6D2792-1055-5992-FCFB-07591EA26F55}"/>
              </a:ext>
            </a:extLst>
          </p:cNvPr>
          <p:cNvCxnSpPr>
            <a:cxnSpLocks/>
          </p:cNvCxnSpPr>
          <p:nvPr/>
        </p:nvCxnSpPr>
        <p:spPr>
          <a:xfrm>
            <a:off x="424609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4935DF-6453-6B5F-1FB5-6E81CC20B8FA}"/>
              </a:ext>
            </a:extLst>
          </p:cNvPr>
          <p:cNvCxnSpPr>
            <a:cxnSpLocks/>
          </p:cNvCxnSpPr>
          <p:nvPr/>
        </p:nvCxnSpPr>
        <p:spPr>
          <a:xfrm>
            <a:off x="307454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6B120A-F0F3-BDF8-8B6F-DFC41F62ED19}"/>
              </a:ext>
            </a:extLst>
          </p:cNvPr>
          <p:cNvCxnSpPr>
            <a:cxnSpLocks/>
          </p:cNvCxnSpPr>
          <p:nvPr/>
        </p:nvCxnSpPr>
        <p:spPr>
          <a:xfrm>
            <a:off x="190299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E976DBF-A346-E6D2-3912-5B7308F14FA8}"/>
              </a:ext>
            </a:extLst>
          </p:cNvPr>
          <p:cNvCxnSpPr>
            <a:cxnSpLocks/>
          </p:cNvCxnSpPr>
          <p:nvPr/>
        </p:nvCxnSpPr>
        <p:spPr>
          <a:xfrm>
            <a:off x="787789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14ECAE2-439D-2B7D-507F-D311EFE3F3E8}"/>
              </a:ext>
            </a:extLst>
          </p:cNvPr>
          <p:cNvCxnSpPr>
            <a:cxnSpLocks/>
          </p:cNvCxnSpPr>
          <p:nvPr/>
        </p:nvCxnSpPr>
        <p:spPr>
          <a:xfrm>
            <a:off x="799505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E8D843D-A689-1090-9FBF-1002375EA484}"/>
              </a:ext>
            </a:extLst>
          </p:cNvPr>
          <p:cNvCxnSpPr>
            <a:cxnSpLocks/>
          </p:cNvCxnSpPr>
          <p:nvPr/>
        </p:nvCxnSpPr>
        <p:spPr>
          <a:xfrm>
            <a:off x="811220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89446C0-FC84-3F85-4E1E-27F1A2A853F6}"/>
              </a:ext>
            </a:extLst>
          </p:cNvPr>
          <p:cNvCxnSpPr>
            <a:cxnSpLocks/>
          </p:cNvCxnSpPr>
          <p:nvPr/>
        </p:nvCxnSpPr>
        <p:spPr>
          <a:xfrm>
            <a:off x="822936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CF0A46B-B5F4-C0EC-2EE7-337494E2422E}"/>
              </a:ext>
            </a:extLst>
          </p:cNvPr>
          <p:cNvCxnSpPr>
            <a:cxnSpLocks/>
          </p:cNvCxnSpPr>
          <p:nvPr/>
        </p:nvCxnSpPr>
        <p:spPr>
          <a:xfrm>
            <a:off x="834651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2FC7E50-E12B-13A7-4EED-C30F933F407A}"/>
              </a:ext>
            </a:extLst>
          </p:cNvPr>
          <p:cNvCxnSpPr>
            <a:cxnSpLocks/>
          </p:cNvCxnSpPr>
          <p:nvPr/>
        </p:nvCxnSpPr>
        <p:spPr>
          <a:xfrm>
            <a:off x="846367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526041A-AE2C-CE56-0DDE-FEB4832736E0}"/>
              </a:ext>
            </a:extLst>
          </p:cNvPr>
          <p:cNvCxnSpPr>
            <a:cxnSpLocks/>
          </p:cNvCxnSpPr>
          <p:nvPr/>
        </p:nvCxnSpPr>
        <p:spPr>
          <a:xfrm>
            <a:off x="858082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59920CD-58B5-8F05-441D-ED216D9D70D8}"/>
              </a:ext>
            </a:extLst>
          </p:cNvPr>
          <p:cNvCxnSpPr>
            <a:cxnSpLocks/>
          </p:cNvCxnSpPr>
          <p:nvPr/>
        </p:nvCxnSpPr>
        <p:spPr>
          <a:xfrm>
            <a:off x="869798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632FAB8-751C-CE48-61E0-E0717458104D}"/>
              </a:ext>
            </a:extLst>
          </p:cNvPr>
          <p:cNvCxnSpPr>
            <a:cxnSpLocks/>
          </p:cNvCxnSpPr>
          <p:nvPr/>
        </p:nvCxnSpPr>
        <p:spPr>
          <a:xfrm>
            <a:off x="881513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D03C753-BF8F-074B-EE61-B67852875190}"/>
              </a:ext>
            </a:extLst>
          </p:cNvPr>
          <p:cNvCxnSpPr>
            <a:cxnSpLocks/>
          </p:cNvCxnSpPr>
          <p:nvPr/>
        </p:nvCxnSpPr>
        <p:spPr>
          <a:xfrm>
            <a:off x="904944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338F4539-04CF-C591-3735-213737185D0A}"/>
              </a:ext>
            </a:extLst>
          </p:cNvPr>
          <p:cNvCxnSpPr>
            <a:cxnSpLocks/>
          </p:cNvCxnSpPr>
          <p:nvPr/>
        </p:nvCxnSpPr>
        <p:spPr>
          <a:xfrm>
            <a:off x="916660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06F2C7F-FF1B-6000-51BC-C3040342E956}"/>
              </a:ext>
            </a:extLst>
          </p:cNvPr>
          <p:cNvCxnSpPr>
            <a:cxnSpLocks/>
          </p:cNvCxnSpPr>
          <p:nvPr/>
        </p:nvCxnSpPr>
        <p:spPr>
          <a:xfrm>
            <a:off x="928375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0B15A032-DA29-F969-E81C-44FFED6ED4E1}"/>
              </a:ext>
            </a:extLst>
          </p:cNvPr>
          <p:cNvCxnSpPr>
            <a:cxnSpLocks/>
          </p:cNvCxnSpPr>
          <p:nvPr/>
        </p:nvCxnSpPr>
        <p:spPr>
          <a:xfrm>
            <a:off x="940091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C3C2137-3848-F35C-3A82-C5FCD063C880}"/>
              </a:ext>
            </a:extLst>
          </p:cNvPr>
          <p:cNvCxnSpPr>
            <a:cxnSpLocks/>
          </p:cNvCxnSpPr>
          <p:nvPr/>
        </p:nvCxnSpPr>
        <p:spPr>
          <a:xfrm>
            <a:off x="951806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406DB1E2-6A48-9438-E5E6-4682C70AE309}"/>
              </a:ext>
            </a:extLst>
          </p:cNvPr>
          <p:cNvCxnSpPr>
            <a:cxnSpLocks/>
          </p:cNvCxnSpPr>
          <p:nvPr/>
        </p:nvCxnSpPr>
        <p:spPr>
          <a:xfrm>
            <a:off x="963522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BBB60B9C-351C-C971-0770-4C72F964AA1E}"/>
              </a:ext>
            </a:extLst>
          </p:cNvPr>
          <p:cNvCxnSpPr>
            <a:cxnSpLocks/>
          </p:cNvCxnSpPr>
          <p:nvPr/>
        </p:nvCxnSpPr>
        <p:spPr>
          <a:xfrm>
            <a:off x="975237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700F2FB0-DE9E-B04E-CA2F-BDBA22EFA744}"/>
              </a:ext>
            </a:extLst>
          </p:cNvPr>
          <p:cNvCxnSpPr>
            <a:cxnSpLocks/>
          </p:cNvCxnSpPr>
          <p:nvPr/>
        </p:nvCxnSpPr>
        <p:spPr>
          <a:xfrm>
            <a:off x="986953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AAB165AA-C5AD-6640-7A91-8A27B090C705}"/>
              </a:ext>
            </a:extLst>
          </p:cNvPr>
          <p:cNvCxnSpPr>
            <a:cxnSpLocks/>
          </p:cNvCxnSpPr>
          <p:nvPr/>
        </p:nvCxnSpPr>
        <p:spPr>
          <a:xfrm>
            <a:off x="998668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014C5FE3-1076-B19A-2A63-3DECE0877913}"/>
              </a:ext>
            </a:extLst>
          </p:cNvPr>
          <p:cNvCxnSpPr>
            <a:cxnSpLocks/>
          </p:cNvCxnSpPr>
          <p:nvPr/>
        </p:nvCxnSpPr>
        <p:spPr>
          <a:xfrm>
            <a:off x="1022099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4F2EA0A6-61FB-410E-FE11-C05E0C3609B0}"/>
              </a:ext>
            </a:extLst>
          </p:cNvPr>
          <p:cNvCxnSpPr>
            <a:cxnSpLocks/>
          </p:cNvCxnSpPr>
          <p:nvPr/>
        </p:nvCxnSpPr>
        <p:spPr>
          <a:xfrm>
            <a:off x="1033815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237A825A-1842-8DAC-1C04-8EF49DBBDB7D}"/>
              </a:ext>
            </a:extLst>
          </p:cNvPr>
          <p:cNvCxnSpPr>
            <a:cxnSpLocks/>
          </p:cNvCxnSpPr>
          <p:nvPr/>
        </p:nvCxnSpPr>
        <p:spPr>
          <a:xfrm>
            <a:off x="1045530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5B2D2F8D-D2B5-D2BE-F494-D0BAAF62FEEA}"/>
              </a:ext>
            </a:extLst>
          </p:cNvPr>
          <p:cNvCxnSpPr>
            <a:cxnSpLocks/>
          </p:cNvCxnSpPr>
          <p:nvPr/>
        </p:nvCxnSpPr>
        <p:spPr>
          <a:xfrm>
            <a:off x="1057246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6CFC4F75-72DE-2E20-2BBE-FD1617F12D5A}"/>
              </a:ext>
            </a:extLst>
          </p:cNvPr>
          <p:cNvCxnSpPr>
            <a:cxnSpLocks/>
          </p:cNvCxnSpPr>
          <p:nvPr/>
        </p:nvCxnSpPr>
        <p:spPr>
          <a:xfrm>
            <a:off x="1068961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F6AB27B0-890E-1A8D-A9A3-2E53EB1EA0C2}"/>
              </a:ext>
            </a:extLst>
          </p:cNvPr>
          <p:cNvCxnSpPr>
            <a:cxnSpLocks/>
          </p:cNvCxnSpPr>
          <p:nvPr/>
        </p:nvCxnSpPr>
        <p:spPr>
          <a:xfrm>
            <a:off x="1080677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09082ED-594F-36B8-631C-E2AA34866BB9}"/>
              </a:ext>
            </a:extLst>
          </p:cNvPr>
          <p:cNvCxnSpPr>
            <a:cxnSpLocks/>
          </p:cNvCxnSpPr>
          <p:nvPr/>
        </p:nvCxnSpPr>
        <p:spPr>
          <a:xfrm>
            <a:off x="1092392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4DF2F0D7-F249-7250-B480-E70B8619AB5B}"/>
              </a:ext>
            </a:extLst>
          </p:cNvPr>
          <p:cNvCxnSpPr>
            <a:cxnSpLocks/>
          </p:cNvCxnSpPr>
          <p:nvPr/>
        </p:nvCxnSpPr>
        <p:spPr>
          <a:xfrm>
            <a:off x="1104108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F61CD68-054E-B188-504C-85B9A92A9275}"/>
              </a:ext>
            </a:extLst>
          </p:cNvPr>
          <p:cNvCxnSpPr>
            <a:cxnSpLocks/>
          </p:cNvCxnSpPr>
          <p:nvPr/>
        </p:nvCxnSpPr>
        <p:spPr>
          <a:xfrm>
            <a:off x="1115823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93A78310-3A58-CA89-3289-8BFCE1CAE91D}"/>
              </a:ext>
            </a:extLst>
          </p:cNvPr>
          <p:cNvCxnSpPr>
            <a:cxnSpLocks/>
          </p:cNvCxnSpPr>
          <p:nvPr/>
        </p:nvCxnSpPr>
        <p:spPr>
          <a:xfrm>
            <a:off x="670634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B79444C2-FFD1-45D9-7598-B2130DB932AD}"/>
              </a:ext>
            </a:extLst>
          </p:cNvPr>
          <p:cNvCxnSpPr>
            <a:cxnSpLocks/>
          </p:cNvCxnSpPr>
          <p:nvPr/>
        </p:nvCxnSpPr>
        <p:spPr>
          <a:xfrm>
            <a:off x="682350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14FE59D7-2FF9-ACDA-F68D-BBC0032B6FC9}"/>
              </a:ext>
            </a:extLst>
          </p:cNvPr>
          <p:cNvCxnSpPr>
            <a:cxnSpLocks/>
          </p:cNvCxnSpPr>
          <p:nvPr/>
        </p:nvCxnSpPr>
        <p:spPr>
          <a:xfrm>
            <a:off x="694065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75FE9519-E657-675E-E2F6-250BFB6FCC8A}"/>
              </a:ext>
            </a:extLst>
          </p:cNvPr>
          <p:cNvCxnSpPr>
            <a:cxnSpLocks/>
          </p:cNvCxnSpPr>
          <p:nvPr/>
        </p:nvCxnSpPr>
        <p:spPr>
          <a:xfrm>
            <a:off x="705781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10814686-AAEC-2EEA-57D1-EA84EA37824C}"/>
              </a:ext>
            </a:extLst>
          </p:cNvPr>
          <p:cNvCxnSpPr>
            <a:cxnSpLocks/>
          </p:cNvCxnSpPr>
          <p:nvPr/>
        </p:nvCxnSpPr>
        <p:spPr>
          <a:xfrm>
            <a:off x="717496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53CC87C3-27AD-8583-1C37-2DCD6230749F}"/>
              </a:ext>
            </a:extLst>
          </p:cNvPr>
          <p:cNvCxnSpPr>
            <a:cxnSpLocks/>
          </p:cNvCxnSpPr>
          <p:nvPr/>
        </p:nvCxnSpPr>
        <p:spPr>
          <a:xfrm>
            <a:off x="729212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AEE695CC-112D-8383-2222-21A439FC62C4}"/>
              </a:ext>
            </a:extLst>
          </p:cNvPr>
          <p:cNvCxnSpPr>
            <a:cxnSpLocks/>
          </p:cNvCxnSpPr>
          <p:nvPr/>
        </p:nvCxnSpPr>
        <p:spPr>
          <a:xfrm>
            <a:off x="740927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5BD4B92D-E467-288D-74A4-6AEF87C06375}"/>
              </a:ext>
            </a:extLst>
          </p:cNvPr>
          <p:cNvCxnSpPr>
            <a:cxnSpLocks/>
          </p:cNvCxnSpPr>
          <p:nvPr/>
        </p:nvCxnSpPr>
        <p:spPr>
          <a:xfrm>
            <a:off x="752643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093A4828-3036-2C1C-BF2B-72F73C62127F}"/>
              </a:ext>
            </a:extLst>
          </p:cNvPr>
          <p:cNvCxnSpPr>
            <a:cxnSpLocks/>
          </p:cNvCxnSpPr>
          <p:nvPr/>
        </p:nvCxnSpPr>
        <p:spPr>
          <a:xfrm>
            <a:off x="764358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4B8940F-85A8-DD57-C6C1-C44C36F63232}"/>
              </a:ext>
            </a:extLst>
          </p:cNvPr>
          <p:cNvCxnSpPr>
            <a:cxnSpLocks/>
          </p:cNvCxnSpPr>
          <p:nvPr/>
        </p:nvCxnSpPr>
        <p:spPr>
          <a:xfrm>
            <a:off x="553479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8ABBD509-DB0A-F77F-C310-D5C4A44A39A9}"/>
              </a:ext>
            </a:extLst>
          </p:cNvPr>
          <p:cNvCxnSpPr>
            <a:cxnSpLocks/>
          </p:cNvCxnSpPr>
          <p:nvPr/>
        </p:nvCxnSpPr>
        <p:spPr>
          <a:xfrm>
            <a:off x="565195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9B1B5B74-AD6B-60DD-E719-1E3C3ED175B1}"/>
              </a:ext>
            </a:extLst>
          </p:cNvPr>
          <p:cNvCxnSpPr>
            <a:cxnSpLocks/>
          </p:cNvCxnSpPr>
          <p:nvPr/>
        </p:nvCxnSpPr>
        <p:spPr>
          <a:xfrm>
            <a:off x="576910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FB807629-2733-0190-7F11-5A5C212C42B2}"/>
              </a:ext>
            </a:extLst>
          </p:cNvPr>
          <p:cNvCxnSpPr>
            <a:cxnSpLocks/>
          </p:cNvCxnSpPr>
          <p:nvPr/>
        </p:nvCxnSpPr>
        <p:spPr>
          <a:xfrm>
            <a:off x="588626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93ED4A94-2B1E-56BD-2D0A-F183E3595312}"/>
              </a:ext>
            </a:extLst>
          </p:cNvPr>
          <p:cNvCxnSpPr>
            <a:cxnSpLocks/>
          </p:cNvCxnSpPr>
          <p:nvPr/>
        </p:nvCxnSpPr>
        <p:spPr>
          <a:xfrm>
            <a:off x="600341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82DEB0C2-AD72-1DA6-CD64-C30209748CEC}"/>
              </a:ext>
            </a:extLst>
          </p:cNvPr>
          <p:cNvCxnSpPr>
            <a:cxnSpLocks/>
          </p:cNvCxnSpPr>
          <p:nvPr/>
        </p:nvCxnSpPr>
        <p:spPr>
          <a:xfrm>
            <a:off x="612057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583BC7EE-7351-3511-46DA-D9AE00AFA6CF}"/>
              </a:ext>
            </a:extLst>
          </p:cNvPr>
          <p:cNvCxnSpPr>
            <a:cxnSpLocks/>
          </p:cNvCxnSpPr>
          <p:nvPr/>
        </p:nvCxnSpPr>
        <p:spPr>
          <a:xfrm>
            <a:off x="623772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B9DF1F15-96B9-244C-79E8-1BB127145FDC}"/>
              </a:ext>
            </a:extLst>
          </p:cNvPr>
          <p:cNvCxnSpPr>
            <a:cxnSpLocks/>
          </p:cNvCxnSpPr>
          <p:nvPr/>
        </p:nvCxnSpPr>
        <p:spPr>
          <a:xfrm>
            <a:off x="635488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0F0F6A32-490E-5BB1-B1BE-B8C5824F1BBC}"/>
              </a:ext>
            </a:extLst>
          </p:cNvPr>
          <p:cNvCxnSpPr>
            <a:cxnSpLocks/>
          </p:cNvCxnSpPr>
          <p:nvPr/>
        </p:nvCxnSpPr>
        <p:spPr>
          <a:xfrm>
            <a:off x="647203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293D5084-8841-4D0E-8035-CE45663E7CCA}"/>
              </a:ext>
            </a:extLst>
          </p:cNvPr>
          <p:cNvCxnSpPr>
            <a:cxnSpLocks/>
          </p:cNvCxnSpPr>
          <p:nvPr/>
        </p:nvCxnSpPr>
        <p:spPr>
          <a:xfrm>
            <a:off x="436324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27D2A723-6936-A801-ACD7-9358411D193F}"/>
              </a:ext>
            </a:extLst>
          </p:cNvPr>
          <p:cNvCxnSpPr>
            <a:cxnSpLocks/>
          </p:cNvCxnSpPr>
          <p:nvPr/>
        </p:nvCxnSpPr>
        <p:spPr>
          <a:xfrm>
            <a:off x="448040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33AEAD79-167A-38B8-556F-12D582688DBA}"/>
              </a:ext>
            </a:extLst>
          </p:cNvPr>
          <p:cNvCxnSpPr>
            <a:cxnSpLocks/>
          </p:cNvCxnSpPr>
          <p:nvPr/>
        </p:nvCxnSpPr>
        <p:spPr>
          <a:xfrm>
            <a:off x="459755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CB69997F-1B67-4EFA-DD4B-1A7131C8D788}"/>
              </a:ext>
            </a:extLst>
          </p:cNvPr>
          <p:cNvCxnSpPr>
            <a:cxnSpLocks/>
          </p:cNvCxnSpPr>
          <p:nvPr/>
        </p:nvCxnSpPr>
        <p:spPr>
          <a:xfrm>
            <a:off x="471471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6DC52328-43CB-5460-9DA9-6CF1CB7170E3}"/>
              </a:ext>
            </a:extLst>
          </p:cNvPr>
          <p:cNvCxnSpPr>
            <a:cxnSpLocks/>
          </p:cNvCxnSpPr>
          <p:nvPr/>
        </p:nvCxnSpPr>
        <p:spPr>
          <a:xfrm>
            <a:off x="483186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62E3CED7-758C-2840-3DE5-CBE143B01B50}"/>
              </a:ext>
            </a:extLst>
          </p:cNvPr>
          <p:cNvCxnSpPr>
            <a:cxnSpLocks/>
          </p:cNvCxnSpPr>
          <p:nvPr/>
        </p:nvCxnSpPr>
        <p:spPr>
          <a:xfrm>
            <a:off x="494902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FFC01A53-94B4-4E84-000D-140B33F52AA8}"/>
              </a:ext>
            </a:extLst>
          </p:cNvPr>
          <p:cNvCxnSpPr>
            <a:cxnSpLocks/>
          </p:cNvCxnSpPr>
          <p:nvPr/>
        </p:nvCxnSpPr>
        <p:spPr>
          <a:xfrm>
            <a:off x="506617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96153950-F778-ABF3-FC45-DC2E92F95849}"/>
              </a:ext>
            </a:extLst>
          </p:cNvPr>
          <p:cNvCxnSpPr>
            <a:cxnSpLocks/>
          </p:cNvCxnSpPr>
          <p:nvPr/>
        </p:nvCxnSpPr>
        <p:spPr>
          <a:xfrm>
            <a:off x="518333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8A057166-794C-A664-9584-CEC6122B8E48}"/>
              </a:ext>
            </a:extLst>
          </p:cNvPr>
          <p:cNvCxnSpPr>
            <a:cxnSpLocks/>
          </p:cNvCxnSpPr>
          <p:nvPr/>
        </p:nvCxnSpPr>
        <p:spPr>
          <a:xfrm>
            <a:off x="530048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86AABA11-F40D-3B54-B019-16026611D708}"/>
              </a:ext>
            </a:extLst>
          </p:cNvPr>
          <p:cNvCxnSpPr>
            <a:cxnSpLocks/>
          </p:cNvCxnSpPr>
          <p:nvPr/>
        </p:nvCxnSpPr>
        <p:spPr>
          <a:xfrm>
            <a:off x="319169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7DF10BC-8F33-B8EA-4448-4086B1F528A4}"/>
              </a:ext>
            </a:extLst>
          </p:cNvPr>
          <p:cNvCxnSpPr>
            <a:cxnSpLocks/>
          </p:cNvCxnSpPr>
          <p:nvPr/>
        </p:nvCxnSpPr>
        <p:spPr>
          <a:xfrm>
            <a:off x="330885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53AF8286-F15E-9BAB-E6D5-66FBA3452AB2}"/>
              </a:ext>
            </a:extLst>
          </p:cNvPr>
          <p:cNvCxnSpPr>
            <a:cxnSpLocks/>
          </p:cNvCxnSpPr>
          <p:nvPr/>
        </p:nvCxnSpPr>
        <p:spPr>
          <a:xfrm>
            <a:off x="342600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6EE9C579-1897-01DE-9E37-96A96E36B4DD}"/>
              </a:ext>
            </a:extLst>
          </p:cNvPr>
          <p:cNvCxnSpPr>
            <a:cxnSpLocks/>
          </p:cNvCxnSpPr>
          <p:nvPr/>
        </p:nvCxnSpPr>
        <p:spPr>
          <a:xfrm>
            <a:off x="354316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5FF5BFFD-83A3-D5FB-9F50-E08989782A73}"/>
              </a:ext>
            </a:extLst>
          </p:cNvPr>
          <p:cNvCxnSpPr>
            <a:cxnSpLocks/>
          </p:cNvCxnSpPr>
          <p:nvPr/>
        </p:nvCxnSpPr>
        <p:spPr>
          <a:xfrm>
            <a:off x="366031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623F700D-D559-624A-68D8-FCD4053579F6}"/>
              </a:ext>
            </a:extLst>
          </p:cNvPr>
          <p:cNvCxnSpPr>
            <a:cxnSpLocks/>
          </p:cNvCxnSpPr>
          <p:nvPr/>
        </p:nvCxnSpPr>
        <p:spPr>
          <a:xfrm>
            <a:off x="377747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BCB9A3FA-381C-2A82-0F88-2661FCC52C7B}"/>
              </a:ext>
            </a:extLst>
          </p:cNvPr>
          <p:cNvCxnSpPr>
            <a:cxnSpLocks/>
          </p:cNvCxnSpPr>
          <p:nvPr/>
        </p:nvCxnSpPr>
        <p:spPr>
          <a:xfrm>
            <a:off x="389462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E33A6EED-2CA3-7579-29EC-94B3F3B5A6CE}"/>
              </a:ext>
            </a:extLst>
          </p:cNvPr>
          <p:cNvCxnSpPr>
            <a:cxnSpLocks/>
          </p:cNvCxnSpPr>
          <p:nvPr/>
        </p:nvCxnSpPr>
        <p:spPr>
          <a:xfrm>
            <a:off x="401178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EA4C2FEA-9832-7D95-65FC-7ABA6D34CDCA}"/>
              </a:ext>
            </a:extLst>
          </p:cNvPr>
          <p:cNvCxnSpPr>
            <a:cxnSpLocks/>
          </p:cNvCxnSpPr>
          <p:nvPr/>
        </p:nvCxnSpPr>
        <p:spPr>
          <a:xfrm>
            <a:off x="412893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037445F2-8DBD-AC20-4096-E60BCD1C9685}"/>
              </a:ext>
            </a:extLst>
          </p:cNvPr>
          <p:cNvCxnSpPr>
            <a:cxnSpLocks/>
          </p:cNvCxnSpPr>
          <p:nvPr/>
        </p:nvCxnSpPr>
        <p:spPr>
          <a:xfrm>
            <a:off x="2254458" y="5293046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3D319FE0-98B0-995B-B884-F0AC91FCDB6E}"/>
              </a:ext>
            </a:extLst>
          </p:cNvPr>
          <p:cNvCxnSpPr>
            <a:cxnSpLocks/>
          </p:cNvCxnSpPr>
          <p:nvPr/>
        </p:nvCxnSpPr>
        <p:spPr>
          <a:xfrm>
            <a:off x="2020148" y="5293047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CA77A62A-BAF3-59D3-2EAF-7DEE3349490A}"/>
              </a:ext>
            </a:extLst>
          </p:cNvPr>
          <p:cNvCxnSpPr>
            <a:cxnSpLocks/>
          </p:cNvCxnSpPr>
          <p:nvPr/>
        </p:nvCxnSpPr>
        <p:spPr>
          <a:xfrm>
            <a:off x="248876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B51F246F-E7B0-FA43-30F7-D422A12E9FFC}"/>
              </a:ext>
            </a:extLst>
          </p:cNvPr>
          <p:cNvCxnSpPr>
            <a:cxnSpLocks/>
          </p:cNvCxnSpPr>
          <p:nvPr/>
        </p:nvCxnSpPr>
        <p:spPr>
          <a:xfrm>
            <a:off x="213730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B36424AE-9DD5-E7B6-2823-178A40355B5B}"/>
              </a:ext>
            </a:extLst>
          </p:cNvPr>
          <p:cNvCxnSpPr>
            <a:cxnSpLocks/>
          </p:cNvCxnSpPr>
          <p:nvPr/>
        </p:nvCxnSpPr>
        <p:spPr>
          <a:xfrm>
            <a:off x="237161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706C4905-6203-E4FF-2F20-921022876613}"/>
              </a:ext>
            </a:extLst>
          </p:cNvPr>
          <p:cNvCxnSpPr>
            <a:cxnSpLocks/>
          </p:cNvCxnSpPr>
          <p:nvPr/>
        </p:nvCxnSpPr>
        <p:spPr>
          <a:xfrm>
            <a:off x="2605923" y="5293047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E84F0397-0DFA-D6A1-B9C3-ACD880E067A9}"/>
              </a:ext>
            </a:extLst>
          </p:cNvPr>
          <p:cNvCxnSpPr>
            <a:cxnSpLocks/>
          </p:cNvCxnSpPr>
          <p:nvPr/>
        </p:nvCxnSpPr>
        <p:spPr>
          <a:xfrm>
            <a:off x="272307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39BD5199-A1B6-3076-0E56-C110B66FCEB0}"/>
              </a:ext>
            </a:extLst>
          </p:cNvPr>
          <p:cNvCxnSpPr>
            <a:cxnSpLocks/>
          </p:cNvCxnSpPr>
          <p:nvPr/>
        </p:nvCxnSpPr>
        <p:spPr>
          <a:xfrm>
            <a:off x="284023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0A442443-0BD9-6CE7-7868-CF431474116A}"/>
              </a:ext>
            </a:extLst>
          </p:cNvPr>
          <p:cNvCxnSpPr>
            <a:cxnSpLocks/>
          </p:cNvCxnSpPr>
          <p:nvPr/>
        </p:nvCxnSpPr>
        <p:spPr>
          <a:xfrm>
            <a:off x="295738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1" name="Table 4">
            <a:extLst>
              <a:ext uri="{FF2B5EF4-FFF2-40B4-BE49-F238E27FC236}">
                <a16:creationId xmlns:a16="http://schemas.microsoft.com/office/drawing/2014/main" id="{F7524A0E-EA50-EE29-111B-4B5FA99646C6}"/>
              </a:ext>
            </a:extLst>
          </p:cNvPr>
          <p:cNvGraphicFramePr>
            <a:graphicFrameLocks noGrp="1"/>
          </p:cNvGraphicFramePr>
          <p:nvPr/>
        </p:nvGraphicFramePr>
        <p:xfrm>
          <a:off x="1304842" y="5468908"/>
          <a:ext cx="1056875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306">
                  <a:extLst>
                    <a:ext uri="{9D8B030D-6E8A-4147-A177-3AD203B41FA5}">
                      <a16:colId xmlns:a16="http://schemas.microsoft.com/office/drawing/2014/main" val="3857981658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355731126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1637529817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1654181960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3102990006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2674872199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1415106241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2322589989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27689454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0K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67233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7A0ADFD-36C9-B6A7-D6E8-99414F2EFB4A}"/>
              </a:ext>
            </a:extLst>
          </p:cNvPr>
          <p:cNvSpPr txBox="1"/>
          <p:nvPr/>
        </p:nvSpPr>
        <p:spPr>
          <a:xfrm rot="16200000">
            <a:off x="-692464" y="3739484"/>
            <a:ext cx="305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Avg. max. errors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5F05A3-5981-2C66-35EA-5BBC25EA40F9}"/>
              </a:ext>
            </a:extLst>
          </p:cNvPr>
          <p:cNvSpPr txBox="1"/>
          <p:nvPr/>
        </p:nvSpPr>
        <p:spPr>
          <a:xfrm>
            <a:off x="1911307" y="5937097"/>
            <a:ext cx="937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P/E cycle count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F01EA9-1898-4790-67A1-9990DCC10A7E}"/>
              </a:ext>
            </a:extLst>
          </p:cNvPr>
          <p:cNvCxnSpPr/>
          <p:nvPr/>
        </p:nvCxnSpPr>
        <p:spPr>
          <a:xfrm>
            <a:off x="1911307" y="2825393"/>
            <a:ext cx="9372365" cy="0"/>
          </a:xfrm>
          <a:prstGeom prst="line">
            <a:avLst/>
          </a:prstGeom>
          <a:ln w="50800">
            <a:solidFill>
              <a:srgbClr val="6F47E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73A5A2-94CE-C6A2-599C-E25364DB3CB1}"/>
              </a:ext>
            </a:extLst>
          </p:cNvPr>
          <p:cNvSpPr txBox="1"/>
          <p:nvPr/>
        </p:nvSpPr>
        <p:spPr>
          <a:xfrm>
            <a:off x="1950222" y="2745994"/>
            <a:ext cx="399083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Maximum correctable errors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737F1C1-5898-F80E-F959-4A8A1007B793}"/>
              </a:ext>
            </a:extLst>
          </p:cNvPr>
          <p:cNvGrpSpPr/>
          <p:nvPr/>
        </p:nvGrpSpPr>
        <p:grpSpPr>
          <a:xfrm>
            <a:off x="3392395" y="2026718"/>
            <a:ext cx="5407210" cy="461665"/>
            <a:chOff x="6496835" y="948610"/>
            <a:chExt cx="5407210" cy="46166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B005F6D-A369-B5BA-BDBF-4F8084DB1B01}"/>
                </a:ext>
              </a:extLst>
            </p:cNvPr>
            <p:cNvGrpSpPr/>
            <p:nvPr/>
          </p:nvGrpSpPr>
          <p:grpSpPr>
            <a:xfrm>
              <a:off x="6496835" y="948610"/>
              <a:ext cx="1466409" cy="461665"/>
              <a:chOff x="6496835" y="948610"/>
              <a:chExt cx="1466409" cy="461665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66EED97B-08E9-EA67-D688-A2A25D78A41F}"/>
                  </a:ext>
                </a:extLst>
              </p:cNvPr>
              <p:cNvGrpSpPr/>
              <p:nvPr/>
            </p:nvGrpSpPr>
            <p:grpSpPr>
              <a:xfrm>
                <a:off x="6496835" y="1100988"/>
                <a:ext cx="281605" cy="156909"/>
                <a:chOff x="6496835" y="1112772"/>
                <a:chExt cx="281605" cy="156909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8BE15012-C69B-32AC-4725-65F0DA0E94D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96835" y="1191226"/>
                  <a:ext cx="281605" cy="0"/>
                </a:xfrm>
                <a:prstGeom prst="line">
                  <a:avLst/>
                </a:prstGeom>
                <a:ln w="50800">
                  <a:solidFill>
                    <a:srgbClr val="E02B35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Oval 33">
                  <a:extLst>
                    <a:ext uri="{FF2B5EF4-FFF2-40B4-BE49-F238E27FC236}">
                      <a16:creationId xmlns:a16="http://schemas.microsoft.com/office/drawing/2014/main" id="{8A8F783D-E42B-DCEF-67E5-F27E8B414786}"/>
                    </a:ext>
                  </a:extLst>
                </p:cNvPr>
                <p:cNvSpPr/>
                <p:nvPr/>
              </p:nvSpPr>
              <p:spPr>
                <a:xfrm>
                  <a:off x="6559183" y="1112772"/>
                  <a:ext cx="156909" cy="156909"/>
                </a:xfrm>
                <a:prstGeom prst="ellipse">
                  <a:avLst/>
                </a:prstGeom>
                <a:solidFill>
                  <a:srgbClr val="E02B35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en-KR"/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1D98CAF-6952-BFD2-0834-9291E431C6E2}"/>
                  </a:ext>
                </a:extLst>
              </p:cNvPr>
              <p:cNvSpPr txBox="1"/>
              <p:nvPr/>
            </p:nvSpPr>
            <p:spPr>
              <a:xfrm>
                <a:off x="6733420" y="948610"/>
                <a:ext cx="1229824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Baseline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1AD1AC07-5612-25E9-A436-971EA1F9E07D}"/>
                </a:ext>
              </a:extLst>
            </p:cNvPr>
            <p:cNvGrpSpPr/>
            <p:nvPr/>
          </p:nvGrpSpPr>
          <p:grpSpPr>
            <a:xfrm>
              <a:off x="8580952" y="948610"/>
              <a:ext cx="1588237" cy="461665"/>
              <a:chOff x="6496835" y="948610"/>
              <a:chExt cx="1588237" cy="461665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BCE591C0-D6C0-E8E7-D0AF-8BF0E5C34BB1}"/>
                  </a:ext>
                </a:extLst>
              </p:cNvPr>
              <p:cNvGrpSpPr/>
              <p:nvPr/>
            </p:nvGrpSpPr>
            <p:grpSpPr>
              <a:xfrm>
                <a:off x="6496835" y="1100988"/>
                <a:ext cx="281605" cy="156909"/>
                <a:chOff x="6496835" y="1112772"/>
                <a:chExt cx="281605" cy="156909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D36F4012-8EED-E621-0DA3-0392F4DF076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96835" y="1191226"/>
                  <a:ext cx="281605" cy="0"/>
                </a:xfrm>
                <a:prstGeom prst="line">
                  <a:avLst/>
                </a:prstGeom>
                <a:ln w="50800">
                  <a:solidFill>
                    <a:srgbClr val="59A89C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Triangle 29">
                  <a:extLst>
                    <a:ext uri="{FF2B5EF4-FFF2-40B4-BE49-F238E27FC236}">
                      <a16:creationId xmlns:a16="http://schemas.microsoft.com/office/drawing/2014/main" id="{DF4650ED-FF4D-E486-024A-AB1A1813F7E8}"/>
                    </a:ext>
                  </a:extLst>
                </p:cNvPr>
                <p:cNvSpPr/>
                <p:nvPr/>
              </p:nvSpPr>
              <p:spPr>
                <a:xfrm>
                  <a:off x="6559183" y="1112772"/>
                  <a:ext cx="156909" cy="156909"/>
                </a:xfrm>
                <a:prstGeom prst="triangle">
                  <a:avLst/>
                </a:prstGeom>
                <a:solidFill>
                  <a:srgbClr val="59A89C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en-KR"/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16E0733-787F-F6AF-073C-78402C50F204}"/>
                  </a:ext>
                </a:extLst>
              </p:cNvPr>
              <p:cNvSpPr txBox="1"/>
              <p:nvPr/>
            </p:nvSpPr>
            <p:spPr>
              <a:xfrm>
                <a:off x="6733420" y="948610"/>
                <a:ext cx="1351652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AERO</a:t>
                </a:r>
                <a:r>
                  <a:rPr lang="en-KR" sz="24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CONS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AF7C302-77EF-6CFE-5E93-7F63FBC59077}"/>
                </a:ext>
              </a:extLst>
            </p:cNvPr>
            <p:cNvGrpSpPr/>
            <p:nvPr/>
          </p:nvGrpSpPr>
          <p:grpSpPr>
            <a:xfrm>
              <a:off x="10786898" y="948610"/>
              <a:ext cx="1117147" cy="461665"/>
              <a:chOff x="6496835" y="948610"/>
              <a:chExt cx="1117147" cy="461665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095E349A-7EC2-19F2-AF75-A0EF0EA1EB5F}"/>
                  </a:ext>
                </a:extLst>
              </p:cNvPr>
              <p:cNvGrpSpPr/>
              <p:nvPr/>
            </p:nvGrpSpPr>
            <p:grpSpPr>
              <a:xfrm>
                <a:off x="6496835" y="1100988"/>
                <a:ext cx="281605" cy="156909"/>
                <a:chOff x="6496835" y="1112772"/>
                <a:chExt cx="281605" cy="156909"/>
              </a:xfrm>
            </p:grpSpPr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8804B39D-6819-2F30-31D7-A0F38E7DF6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96835" y="1191226"/>
                  <a:ext cx="281605" cy="0"/>
                </a:xfrm>
                <a:prstGeom prst="line">
                  <a:avLst/>
                </a:prstGeom>
                <a:ln w="50800">
                  <a:solidFill>
                    <a:srgbClr val="A559A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A67D2A79-A2B1-2EA1-73D9-A7C3B82B97FC}"/>
                    </a:ext>
                  </a:extLst>
                </p:cNvPr>
                <p:cNvSpPr/>
                <p:nvPr/>
              </p:nvSpPr>
              <p:spPr>
                <a:xfrm>
                  <a:off x="6559183" y="1112772"/>
                  <a:ext cx="156909" cy="156909"/>
                </a:xfrm>
                <a:prstGeom prst="rect">
                  <a:avLst/>
                </a:prstGeom>
                <a:solidFill>
                  <a:srgbClr val="A559AA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en-KR"/>
                </a:p>
              </p:txBody>
            </p:sp>
          </p:grp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A534131-8BC9-868B-F141-81EBC394E241}"/>
                  </a:ext>
                </a:extLst>
              </p:cNvPr>
              <p:cNvSpPr txBox="1"/>
              <p:nvPr/>
            </p:nvSpPr>
            <p:spPr>
              <a:xfrm>
                <a:off x="6733420" y="948610"/>
                <a:ext cx="880562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AERO</a:t>
                </a:r>
              </a:p>
            </p:txBody>
          </p:sp>
        </p:grpSp>
      </p:grp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3D59A4C-6038-3406-B2B6-62AD823E3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3347" y="6311898"/>
            <a:ext cx="2743200" cy="365125"/>
          </a:xfrm>
        </p:spPr>
        <p:txBody>
          <a:bodyPr/>
          <a:lstStyle/>
          <a:p>
            <a:r>
              <a:rPr lang="en-KR" dirty="0"/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41475176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CC458-6B3A-4D3A-056C-A3773CED1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Result: SSD Lifetime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2AAAE34-5FD9-390D-8B38-3B5ABDAC92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52911634"/>
              </p:ext>
            </p:extLst>
          </p:nvPr>
        </p:nvGraphicFramePr>
        <p:xfrm>
          <a:off x="1266484" y="1802180"/>
          <a:ext cx="10645470" cy="3834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0CC8E5-50D0-791D-E6E8-A5A75DFA2AB3}"/>
              </a:ext>
            </a:extLst>
          </p:cNvPr>
          <p:cNvCxnSpPr>
            <a:cxnSpLocks/>
          </p:cNvCxnSpPr>
          <p:nvPr/>
        </p:nvCxnSpPr>
        <p:spPr>
          <a:xfrm>
            <a:off x="11283672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A99C55-0557-531F-59F4-139A919814AE}"/>
              </a:ext>
            </a:extLst>
          </p:cNvPr>
          <p:cNvCxnSpPr>
            <a:cxnSpLocks/>
          </p:cNvCxnSpPr>
          <p:nvPr/>
        </p:nvCxnSpPr>
        <p:spPr>
          <a:xfrm>
            <a:off x="1010384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C03DF8-9645-F6C8-D8D3-08C1BA3B21CF}"/>
              </a:ext>
            </a:extLst>
          </p:cNvPr>
          <p:cNvCxnSpPr>
            <a:cxnSpLocks/>
          </p:cNvCxnSpPr>
          <p:nvPr/>
        </p:nvCxnSpPr>
        <p:spPr>
          <a:xfrm>
            <a:off x="893229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288EDF-A832-E99F-F177-2EA3E47AFA7A}"/>
              </a:ext>
            </a:extLst>
          </p:cNvPr>
          <p:cNvCxnSpPr>
            <a:cxnSpLocks/>
          </p:cNvCxnSpPr>
          <p:nvPr/>
        </p:nvCxnSpPr>
        <p:spPr>
          <a:xfrm>
            <a:off x="776074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BF3A57E-FA10-CE95-ADCD-688E32945A8D}"/>
              </a:ext>
            </a:extLst>
          </p:cNvPr>
          <p:cNvCxnSpPr>
            <a:cxnSpLocks/>
          </p:cNvCxnSpPr>
          <p:nvPr/>
        </p:nvCxnSpPr>
        <p:spPr>
          <a:xfrm>
            <a:off x="658919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779845-963F-576C-E266-5F4066400870}"/>
              </a:ext>
            </a:extLst>
          </p:cNvPr>
          <p:cNvCxnSpPr>
            <a:cxnSpLocks/>
          </p:cNvCxnSpPr>
          <p:nvPr/>
        </p:nvCxnSpPr>
        <p:spPr>
          <a:xfrm>
            <a:off x="541764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A6D2792-1055-5992-FCFB-07591EA26F55}"/>
              </a:ext>
            </a:extLst>
          </p:cNvPr>
          <p:cNvCxnSpPr>
            <a:cxnSpLocks/>
          </p:cNvCxnSpPr>
          <p:nvPr/>
        </p:nvCxnSpPr>
        <p:spPr>
          <a:xfrm>
            <a:off x="424609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4935DF-6453-6B5F-1FB5-6E81CC20B8FA}"/>
              </a:ext>
            </a:extLst>
          </p:cNvPr>
          <p:cNvCxnSpPr>
            <a:cxnSpLocks/>
          </p:cNvCxnSpPr>
          <p:nvPr/>
        </p:nvCxnSpPr>
        <p:spPr>
          <a:xfrm>
            <a:off x="307454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6B120A-F0F3-BDF8-8B6F-DFC41F62ED19}"/>
              </a:ext>
            </a:extLst>
          </p:cNvPr>
          <p:cNvCxnSpPr>
            <a:cxnSpLocks/>
          </p:cNvCxnSpPr>
          <p:nvPr/>
        </p:nvCxnSpPr>
        <p:spPr>
          <a:xfrm>
            <a:off x="190299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E976DBF-A346-E6D2-3912-5B7308F14FA8}"/>
              </a:ext>
            </a:extLst>
          </p:cNvPr>
          <p:cNvCxnSpPr>
            <a:cxnSpLocks/>
          </p:cNvCxnSpPr>
          <p:nvPr/>
        </p:nvCxnSpPr>
        <p:spPr>
          <a:xfrm>
            <a:off x="787789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14ECAE2-439D-2B7D-507F-D311EFE3F3E8}"/>
              </a:ext>
            </a:extLst>
          </p:cNvPr>
          <p:cNvCxnSpPr>
            <a:cxnSpLocks/>
          </p:cNvCxnSpPr>
          <p:nvPr/>
        </p:nvCxnSpPr>
        <p:spPr>
          <a:xfrm>
            <a:off x="799505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E8D843D-A689-1090-9FBF-1002375EA484}"/>
              </a:ext>
            </a:extLst>
          </p:cNvPr>
          <p:cNvCxnSpPr>
            <a:cxnSpLocks/>
          </p:cNvCxnSpPr>
          <p:nvPr/>
        </p:nvCxnSpPr>
        <p:spPr>
          <a:xfrm>
            <a:off x="811220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89446C0-FC84-3F85-4E1E-27F1A2A853F6}"/>
              </a:ext>
            </a:extLst>
          </p:cNvPr>
          <p:cNvCxnSpPr>
            <a:cxnSpLocks/>
          </p:cNvCxnSpPr>
          <p:nvPr/>
        </p:nvCxnSpPr>
        <p:spPr>
          <a:xfrm>
            <a:off x="822936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CF0A46B-B5F4-C0EC-2EE7-337494E2422E}"/>
              </a:ext>
            </a:extLst>
          </p:cNvPr>
          <p:cNvCxnSpPr>
            <a:cxnSpLocks/>
          </p:cNvCxnSpPr>
          <p:nvPr/>
        </p:nvCxnSpPr>
        <p:spPr>
          <a:xfrm>
            <a:off x="834651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2FC7E50-E12B-13A7-4EED-C30F933F407A}"/>
              </a:ext>
            </a:extLst>
          </p:cNvPr>
          <p:cNvCxnSpPr>
            <a:cxnSpLocks/>
          </p:cNvCxnSpPr>
          <p:nvPr/>
        </p:nvCxnSpPr>
        <p:spPr>
          <a:xfrm>
            <a:off x="846367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526041A-AE2C-CE56-0DDE-FEB4832736E0}"/>
              </a:ext>
            </a:extLst>
          </p:cNvPr>
          <p:cNvCxnSpPr>
            <a:cxnSpLocks/>
          </p:cNvCxnSpPr>
          <p:nvPr/>
        </p:nvCxnSpPr>
        <p:spPr>
          <a:xfrm>
            <a:off x="858082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59920CD-58B5-8F05-441D-ED216D9D70D8}"/>
              </a:ext>
            </a:extLst>
          </p:cNvPr>
          <p:cNvCxnSpPr>
            <a:cxnSpLocks/>
          </p:cNvCxnSpPr>
          <p:nvPr/>
        </p:nvCxnSpPr>
        <p:spPr>
          <a:xfrm>
            <a:off x="869798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632FAB8-751C-CE48-61E0-E0717458104D}"/>
              </a:ext>
            </a:extLst>
          </p:cNvPr>
          <p:cNvCxnSpPr>
            <a:cxnSpLocks/>
          </p:cNvCxnSpPr>
          <p:nvPr/>
        </p:nvCxnSpPr>
        <p:spPr>
          <a:xfrm>
            <a:off x="881513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D03C753-BF8F-074B-EE61-B67852875190}"/>
              </a:ext>
            </a:extLst>
          </p:cNvPr>
          <p:cNvCxnSpPr>
            <a:cxnSpLocks/>
          </p:cNvCxnSpPr>
          <p:nvPr/>
        </p:nvCxnSpPr>
        <p:spPr>
          <a:xfrm>
            <a:off x="904944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338F4539-04CF-C591-3735-213737185D0A}"/>
              </a:ext>
            </a:extLst>
          </p:cNvPr>
          <p:cNvCxnSpPr>
            <a:cxnSpLocks/>
          </p:cNvCxnSpPr>
          <p:nvPr/>
        </p:nvCxnSpPr>
        <p:spPr>
          <a:xfrm>
            <a:off x="916660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06F2C7F-FF1B-6000-51BC-C3040342E956}"/>
              </a:ext>
            </a:extLst>
          </p:cNvPr>
          <p:cNvCxnSpPr>
            <a:cxnSpLocks/>
          </p:cNvCxnSpPr>
          <p:nvPr/>
        </p:nvCxnSpPr>
        <p:spPr>
          <a:xfrm>
            <a:off x="928375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0B15A032-DA29-F969-E81C-44FFED6ED4E1}"/>
              </a:ext>
            </a:extLst>
          </p:cNvPr>
          <p:cNvCxnSpPr>
            <a:cxnSpLocks/>
          </p:cNvCxnSpPr>
          <p:nvPr/>
        </p:nvCxnSpPr>
        <p:spPr>
          <a:xfrm>
            <a:off x="940091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C3C2137-3848-F35C-3A82-C5FCD063C880}"/>
              </a:ext>
            </a:extLst>
          </p:cNvPr>
          <p:cNvCxnSpPr>
            <a:cxnSpLocks/>
          </p:cNvCxnSpPr>
          <p:nvPr/>
        </p:nvCxnSpPr>
        <p:spPr>
          <a:xfrm>
            <a:off x="951806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406DB1E2-6A48-9438-E5E6-4682C70AE309}"/>
              </a:ext>
            </a:extLst>
          </p:cNvPr>
          <p:cNvCxnSpPr>
            <a:cxnSpLocks/>
          </p:cNvCxnSpPr>
          <p:nvPr/>
        </p:nvCxnSpPr>
        <p:spPr>
          <a:xfrm>
            <a:off x="963522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BBB60B9C-351C-C971-0770-4C72F964AA1E}"/>
              </a:ext>
            </a:extLst>
          </p:cNvPr>
          <p:cNvCxnSpPr>
            <a:cxnSpLocks/>
          </p:cNvCxnSpPr>
          <p:nvPr/>
        </p:nvCxnSpPr>
        <p:spPr>
          <a:xfrm>
            <a:off x="975237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700F2FB0-DE9E-B04E-CA2F-BDBA22EFA744}"/>
              </a:ext>
            </a:extLst>
          </p:cNvPr>
          <p:cNvCxnSpPr>
            <a:cxnSpLocks/>
          </p:cNvCxnSpPr>
          <p:nvPr/>
        </p:nvCxnSpPr>
        <p:spPr>
          <a:xfrm>
            <a:off x="986953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AAB165AA-C5AD-6640-7A91-8A27B090C705}"/>
              </a:ext>
            </a:extLst>
          </p:cNvPr>
          <p:cNvCxnSpPr>
            <a:cxnSpLocks/>
          </p:cNvCxnSpPr>
          <p:nvPr/>
        </p:nvCxnSpPr>
        <p:spPr>
          <a:xfrm>
            <a:off x="998668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014C5FE3-1076-B19A-2A63-3DECE0877913}"/>
              </a:ext>
            </a:extLst>
          </p:cNvPr>
          <p:cNvCxnSpPr>
            <a:cxnSpLocks/>
          </p:cNvCxnSpPr>
          <p:nvPr/>
        </p:nvCxnSpPr>
        <p:spPr>
          <a:xfrm>
            <a:off x="1022099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4F2EA0A6-61FB-410E-FE11-C05E0C3609B0}"/>
              </a:ext>
            </a:extLst>
          </p:cNvPr>
          <p:cNvCxnSpPr>
            <a:cxnSpLocks/>
          </p:cNvCxnSpPr>
          <p:nvPr/>
        </p:nvCxnSpPr>
        <p:spPr>
          <a:xfrm>
            <a:off x="1033815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237A825A-1842-8DAC-1C04-8EF49DBBDB7D}"/>
              </a:ext>
            </a:extLst>
          </p:cNvPr>
          <p:cNvCxnSpPr>
            <a:cxnSpLocks/>
          </p:cNvCxnSpPr>
          <p:nvPr/>
        </p:nvCxnSpPr>
        <p:spPr>
          <a:xfrm>
            <a:off x="1045530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5B2D2F8D-D2B5-D2BE-F494-D0BAAF62FEEA}"/>
              </a:ext>
            </a:extLst>
          </p:cNvPr>
          <p:cNvCxnSpPr>
            <a:cxnSpLocks/>
          </p:cNvCxnSpPr>
          <p:nvPr/>
        </p:nvCxnSpPr>
        <p:spPr>
          <a:xfrm>
            <a:off x="1057246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6CFC4F75-72DE-2E20-2BBE-FD1617F12D5A}"/>
              </a:ext>
            </a:extLst>
          </p:cNvPr>
          <p:cNvCxnSpPr>
            <a:cxnSpLocks/>
          </p:cNvCxnSpPr>
          <p:nvPr/>
        </p:nvCxnSpPr>
        <p:spPr>
          <a:xfrm>
            <a:off x="1068961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F6AB27B0-890E-1A8D-A9A3-2E53EB1EA0C2}"/>
              </a:ext>
            </a:extLst>
          </p:cNvPr>
          <p:cNvCxnSpPr>
            <a:cxnSpLocks/>
          </p:cNvCxnSpPr>
          <p:nvPr/>
        </p:nvCxnSpPr>
        <p:spPr>
          <a:xfrm>
            <a:off x="1080677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09082ED-594F-36B8-631C-E2AA34866BB9}"/>
              </a:ext>
            </a:extLst>
          </p:cNvPr>
          <p:cNvCxnSpPr>
            <a:cxnSpLocks/>
          </p:cNvCxnSpPr>
          <p:nvPr/>
        </p:nvCxnSpPr>
        <p:spPr>
          <a:xfrm>
            <a:off x="1092392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4DF2F0D7-F249-7250-B480-E70B8619AB5B}"/>
              </a:ext>
            </a:extLst>
          </p:cNvPr>
          <p:cNvCxnSpPr>
            <a:cxnSpLocks/>
          </p:cNvCxnSpPr>
          <p:nvPr/>
        </p:nvCxnSpPr>
        <p:spPr>
          <a:xfrm>
            <a:off x="1104108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F61CD68-054E-B188-504C-85B9A92A9275}"/>
              </a:ext>
            </a:extLst>
          </p:cNvPr>
          <p:cNvCxnSpPr>
            <a:cxnSpLocks/>
          </p:cNvCxnSpPr>
          <p:nvPr/>
        </p:nvCxnSpPr>
        <p:spPr>
          <a:xfrm>
            <a:off x="1115823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93A78310-3A58-CA89-3289-8BFCE1CAE91D}"/>
              </a:ext>
            </a:extLst>
          </p:cNvPr>
          <p:cNvCxnSpPr>
            <a:cxnSpLocks/>
          </p:cNvCxnSpPr>
          <p:nvPr/>
        </p:nvCxnSpPr>
        <p:spPr>
          <a:xfrm>
            <a:off x="670634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B79444C2-FFD1-45D9-7598-B2130DB932AD}"/>
              </a:ext>
            </a:extLst>
          </p:cNvPr>
          <p:cNvCxnSpPr>
            <a:cxnSpLocks/>
          </p:cNvCxnSpPr>
          <p:nvPr/>
        </p:nvCxnSpPr>
        <p:spPr>
          <a:xfrm>
            <a:off x="682350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14FE59D7-2FF9-ACDA-F68D-BBC0032B6FC9}"/>
              </a:ext>
            </a:extLst>
          </p:cNvPr>
          <p:cNvCxnSpPr>
            <a:cxnSpLocks/>
          </p:cNvCxnSpPr>
          <p:nvPr/>
        </p:nvCxnSpPr>
        <p:spPr>
          <a:xfrm>
            <a:off x="694065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75FE9519-E657-675E-E2F6-250BFB6FCC8A}"/>
              </a:ext>
            </a:extLst>
          </p:cNvPr>
          <p:cNvCxnSpPr>
            <a:cxnSpLocks/>
          </p:cNvCxnSpPr>
          <p:nvPr/>
        </p:nvCxnSpPr>
        <p:spPr>
          <a:xfrm>
            <a:off x="705781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10814686-AAEC-2EEA-57D1-EA84EA37824C}"/>
              </a:ext>
            </a:extLst>
          </p:cNvPr>
          <p:cNvCxnSpPr>
            <a:cxnSpLocks/>
          </p:cNvCxnSpPr>
          <p:nvPr/>
        </p:nvCxnSpPr>
        <p:spPr>
          <a:xfrm>
            <a:off x="717496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53CC87C3-27AD-8583-1C37-2DCD6230749F}"/>
              </a:ext>
            </a:extLst>
          </p:cNvPr>
          <p:cNvCxnSpPr>
            <a:cxnSpLocks/>
          </p:cNvCxnSpPr>
          <p:nvPr/>
        </p:nvCxnSpPr>
        <p:spPr>
          <a:xfrm>
            <a:off x="729212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AEE695CC-112D-8383-2222-21A439FC62C4}"/>
              </a:ext>
            </a:extLst>
          </p:cNvPr>
          <p:cNvCxnSpPr>
            <a:cxnSpLocks/>
          </p:cNvCxnSpPr>
          <p:nvPr/>
        </p:nvCxnSpPr>
        <p:spPr>
          <a:xfrm>
            <a:off x="740927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5BD4B92D-E467-288D-74A4-6AEF87C06375}"/>
              </a:ext>
            </a:extLst>
          </p:cNvPr>
          <p:cNvCxnSpPr>
            <a:cxnSpLocks/>
          </p:cNvCxnSpPr>
          <p:nvPr/>
        </p:nvCxnSpPr>
        <p:spPr>
          <a:xfrm>
            <a:off x="752643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093A4828-3036-2C1C-BF2B-72F73C62127F}"/>
              </a:ext>
            </a:extLst>
          </p:cNvPr>
          <p:cNvCxnSpPr>
            <a:cxnSpLocks/>
          </p:cNvCxnSpPr>
          <p:nvPr/>
        </p:nvCxnSpPr>
        <p:spPr>
          <a:xfrm>
            <a:off x="764358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4B8940F-85A8-DD57-C6C1-C44C36F63232}"/>
              </a:ext>
            </a:extLst>
          </p:cNvPr>
          <p:cNvCxnSpPr>
            <a:cxnSpLocks/>
          </p:cNvCxnSpPr>
          <p:nvPr/>
        </p:nvCxnSpPr>
        <p:spPr>
          <a:xfrm>
            <a:off x="553479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8ABBD509-DB0A-F77F-C310-D5C4A44A39A9}"/>
              </a:ext>
            </a:extLst>
          </p:cNvPr>
          <p:cNvCxnSpPr>
            <a:cxnSpLocks/>
          </p:cNvCxnSpPr>
          <p:nvPr/>
        </p:nvCxnSpPr>
        <p:spPr>
          <a:xfrm>
            <a:off x="565195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9B1B5B74-AD6B-60DD-E719-1E3C3ED175B1}"/>
              </a:ext>
            </a:extLst>
          </p:cNvPr>
          <p:cNvCxnSpPr>
            <a:cxnSpLocks/>
          </p:cNvCxnSpPr>
          <p:nvPr/>
        </p:nvCxnSpPr>
        <p:spPr>
          <a:xfrm>
            <a:off x="576910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FB807629-2733-0190-7F11-5A5C212C42B2}"/>
              </a:ext>
            </a:extLst>
          </p:cNvPr>
          <p:cNvCxnSpPr>
            <a:cxnSpLocks/>
          </p:cNvCxnSpPr>
          <p:nvPr/>
        </p:nvCxnSpPr>
        <p:spPr>
          <a:xfrm>
            <a:off x="588626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93ED4A94-2B1E-56BD-2D0A-F183E3595312}"/>
              </a:ext>
            </a:extLst>
          </p:cNvPr>
          <p:cNvCxnSpPr>
            <a:cxnSpLocks/>
          </p:cNvCxnSpPr>
          <p:nvPr/>
        </p:nvCxnSpPr>
        <p:spPr>
          <a:xfrm>
            <a:off x="600341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82DEB0C2-AD72-1DA6-CD64-C30209748CEC}"/>
              </a:ext>
            </a:extLst>
          </p:cNvPr>
          <p:cNvCxnSpPr>
            <a:cxnSpLocks/>
          </p:cNvCxnSpPr>
          <p:nvPr/>
        </p:nvCxnSpPr>
        <p:spPr>
          <a:xfrm>
            <a:off x="612057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583BC7EE-7351-3511-46DA-D9AE00AFA6CF}"/>
              </a:ext>
            </a:extLst>
          </p:cNvPr>
          <p:cNvCxnSpPr>
            <a:cxnSpLocks/>
          </p:cNvCxnSpPr>
          <p:nvPr/>
        </p:nvCxnSpPr>
        <p:spPr>
          <a:xfrm>
            <a:off x="623772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B9DF1F15-96B9-244C-79E8-1BB127145FDC}"/>
              </a:ext>
            </a:extLst>
          </p:cNvPr>
          <p:cNvCxnSpPr>
            <a:cxnSpLocks/>
          </p:cNvCxnSpPr>
          <p:nvPr/>
        </p:nvCxnSpPr>
        <p:spPr>
          <a:xfrm>
            <a:off x="635488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0F0F6A32-490E-5BB1-B1BE-B8C5824F1BBC}"/>
              </a:ext>
            </a:extLst>
          </p:cNvPr>
          <p:cNvCxnSpPr>
            <a:cxnSpLocks/>
          </p:cNvCxnSpPr>
          <p:nvPr/>
        </p:nvCxnSpPr>
        <p:spPr>
          <a:xfrm>
            <a:off x="647203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293D5084-8841-4D0E-8035-CE45663E7CCA}"/>
              </a:ext>
            </a:extLst>
          </p:cNvPr>
          <p:cNvCxnSpPr>
            <a:cxnSpLocks/>
          </p:cNvCxnSpPr>
          <p:nvPr/>
        </p:nvCxnSpPr>
        <p:spPr>
          <a:xfrm>
            <a:off x="436324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27D2A723-6936-A801-ACD7-9358411D193F}"/>
              </a:ext>
            </a:extLst>
          </p:cNvPr>
          <p:cNvCxnSpPr>
            <a:cxnSpLocks/>
          </p:cNvCxnSpPr>
          <p:nvPr/>
        </p:nvCxnSpPr>
        <p:spPr>
          <a:xfrm>
            <a:off x="448040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33AEAD79-167A-38B8-556F-12D582688DBA}"/>
              </a:ext>
            </a:extLst>
          </p:cNvPr>
          <p:cNvCxnSpPr>
            <a:cxnSpLocks/>
          </p:cNvCxnSpPr>
          <p:nvPr/>
        </p:nvCxnSpPr>
        <p:spPr>
          <a:xfrm>
            <a:off x="459755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CB69997F-1B67-4EFA-DD4B-1A7131C8D788}"/>
              </a:ext>
            </a:extLst>
          </p:cNvPr>
          <p:cNvCxnSpPr>
            <a:cxnSpLocks/>
          </p:cNvCxnSpPr>
          <p:nvPr/>
        </p:nvCxnSpPr>
        <p:spPr>
          <a:xfrm>
            <a:off x="471471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6DC52328-43CB-5460-9DA9-6CF1CB7170E3}"/>
              </a:ext>
            </a:extLst>
          </p:cNvPr>
          <p:cNvCxnSpPr>
            <a:cxnSpLocks/>
          </p:cNvCxnSpPr>
          <p:nvPr/>
        </p:nvCxnSpPr>
        <p:spPr>
          <a:xfrm>
            <a:off x="483186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62E3CED7-758C-2840-3DE5-CBE143B01B50}"/>
              </a:ext>
            </a:extLst>
          </p:cNvPr>
          <p:cNvCxnSpPr>
            <a:cxnSpLocks/>
          </p:cNvCxnSpPr>
          <p:nvPr/>
        </p:nvCxnSpPr>
        <p:spPr>
          <a:xfrm>
            <a:off x="494902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FFC01A53-94B4-4E84-000D-140B33F52AA8}"/>
              </a:ext>
            </a:extLst>
          </p:cNvPr>
          <p:cNvCxnSpPr>
            <a:cxnSpLocks/>
          </p:cNvCxnSpPr>
          <p:nvPr/>
        </p:nvCxnSpPr>
        <p:spPr>
          <a:xfrm>
            <a:off x="506617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96153950-F778-ABF3-FC45-DC2E92F95849}"/>
              </a:ext>
            </a:extLst>
          </p:cNvPr>
          <p:cNvCxnSpPr>
            <a:cxnSpLocks/>
          </p:cNvCxnSpPr>
          <p:nvPr/>
        </p:nvCxnSpPr>
        <p:spPr>
          <a:xfrm>
            <a:off x="518333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8A057166-794C-A664-9584-CEC6122B8E48}"/>
              </a:ext>
            </a:extLst>
          </p:cNvPr>
          <p:cNvCxnSpPr>
            <a:cxnSpLocks/>
          </p:cNvCxnSpPr>
          <p:nvPr/>
        </p:nvCxnSpPr>
        <p:spPr>
          <a:xfrm>
            <a:off x="530048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86AABA11-F40D-3B54-B019-16026611D708}"/>
              </a:ext>
            </a:extLst>
          </p:cNvPr>
          <p:cNvCxnSpPr>
            <a:cxnSpLocks/>
          </p:cNvCxnSpPr>
          <p:nvPr/>
        </p:nvCxnSpPr>
        <p:spPr>
          <a:xfrm>
            <a:off x="319169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7DF10BC-8F33-B8EA-4448-4086B1F528A4}"/>
              </a:ext>
            </a:extLst>
          </p:cNvPr>
          <p:cNvCxnSpPr>
            <a:cxnSpLocks/>
          </p:cNvCxnSpPr>
          <p:nvPr/>
        </p:nvCxnSpPr>
        <p:spPr>
          <a:xfrm>
            <a:off x="330885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53AF8286-F15E-9BAB-E6D5-66FBA3452AB2}"/>
              </a:ext>
            </a:extLst>
          </p:cNvPr>
          <p:cNvCxnSpPr>
            <a:cxnSpLocks/>
          </p:cNvCxnSpPr>
          <p:nvPr/>
        </p:nvCxnSpPr>
        <p:spPr>
          <a:xfrm>
            <a:off x="342600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6EE9C579-1897-01DE-9E37-96A96E36B4DD}"/>
              </a:ext>
            </a:extLst>
          </p:cNvPr>
          <p:cNvCxnSpPr>
            <a:cxnSpLocks/>
          </p:cNvCxnSpPr>
          <p:nvPr/>
        </p:nvCxnSpPr>
        <p:spPr>
          <a:xfrm>
            <a:off x="354316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5FF5BFFD-83A3-D5FB-9F50-E08989782A73}"/>
              </a:ext>
            </a:extLst>
          </p:cNvPr>
          <p:cNvCxnSpPr>
            <a:cxnSpLocks/>
          </p:cNvCxnSpPr>
          <p:nvPr/>
        </p:nvCxnSpPr>
        <p:spPr>
          <a:xfrm>
            <a:off x="366031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623F700D-D559-624A-68D8-FCD4053579F6}"/>
              </a:ext>
            </a:extLst>
          </p:cNvPr>
          <p:cNvCxnSpPr>
            <a:cxnSpLocks/>
          </p:cNvCxnSpPr>
          <p:nvPr/>
        </p:nvCxnSpPr>
        <p:spPr>
          <a:xfrm>
            <a:off x="377747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BCB9A3FA-381C-2A82-0F88-2661FCC52C7B}"/>
              </a:ext>
            </a:extLst>
          </p:cNvPr>
          <p:cNvCxnSpPr>
            <a:cxnSpLocks/>
          </p:cNvCxnSpPr>
          <p:nvPr/>
        </p:nvCxnSpPr>
        <p:spPr>
          <a:xfrm>
            <a:off x="389462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E33A6EED-2CA3-7579-29EC-94B3F3B5A6CE}"/>
              </a:ext>
            </a:extLst>
          </p:cNvPr>
          <p:cNvCxnSpPr>
            <a:cxnSpLocks/>
          </p:cNvCxnSpPr>
          <p:nvPr/>
        </p:nvCxnSpPr>
        <p:spPr>
          <a:xfrm>
            <a:off x="401178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EA4C2FEA-9832-7D95-65FC-7ABA6D34CDCA}"/>
              </a:ext>
            </a:extLst>
          </p:cNvPr>
          <p:cNvCxnSpPr>
            <a:cxnSpLocks/>
          </p:cNvCxnSpPr>
          <p:nvPr/>
        </p:nvCxnSpPr>
        <p:spPr>
          <a:xfrm>
            <a:off x="412893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037445F2-8DBD-AC20-4096-E60BCD1C9685}"/>
              </a:ext>
            </a:extLst>
          </p:cNvPr>
          <p:cNvCxnSpPr>
            <a:cxnSpLocks/>
          </p:cNvCxnSpPr>
          <p:nvPr/>
        </p:nvCxnSpPr>
        <p:spPr>
          <a:xfrm>
            <a:off x="2254458" y="5293046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3D319FE0-98B0-995B-B884-F0AC91FCDB6E}"/>
              </a:ext>
            </a:extLst>
          </p:cNvPr>
          <p:cNvCxnSpPr>
            <a:cxnSpLocks/>
          </p:cNvCxnSpPr>
          <p:nvPr/>
        </p:nvCxnSpPr>
        <p:spPr>
          <a:xfrm>
            <a:off x="2020148" y="5293047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CA77A62A-BAF3-59D3-2EAF-7DEE3349490A}"/>
              </a:ext>
            </a:extLst>
          </p:cNvPr>
          <p:cNvCxnSpPr>
            <a:cxnSpLocks/>
          </p:cNvCxnSpPr>
          <p:nvPr/>
        </p:nvCxnSpPr>
        <p:spPr>
          <a:xfrm>
            <a:off x="248876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B51F246F-E7B0-FA43-30F7-D422A12E9FFC}"/>
              </a:ext>
            </a:extLst>
          </p:cNvPr>
          <p:cNvCxnSpPr>
            <a:cxnSpLocks/>
          </p:cNvCxnSpPr>
          <p:nvPr/>
        </p:nvCxnSpPr>
        <p:spPr>
          <a:xfrm>
            <a:off x="213730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B36424AE-9DD5-E7B6-2823-178A40355B5B}"/>
              </a:ext>
            </a:extLst>
          </p:cNvPr>
          <p:cNvCxnSpPr>
            <a:cxnSpLocks/>
          </p:cNvCxnSpPr>
          <p:nvPr/>
        </p:nvCxnSpPr>
        <p:spPr>
          <a:xfrm>
            <a:off x="237161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706C4905-6203-E4FF-2F20-921022876613}"/>
              </a:ext>
            </a:extLst>
          </p:cNvPr>
          <p:cNvCxnSpPr>
            <a:cxnSpLocks/>
          </p:cNvCxnSpPr>
          <p:nvPr/>
        </p:nvCxnSpPr>
        <p:spPr>
          <a:xfrm>
            <a:off x="2605923" y="5293047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E84F0397-0DFA-D6A1-B9C3-ACD880E067A9}"/>
              </a:ext>
            </a:extLst>
          </p:cNvPr>
          <p:cNvCxnSpPr>
            <a:cxnSpLocks/>
          </p:cNvCxnSpPr>
          <p:nvPr/>
        </p:nvCxnSpPr>
        <p:spPr>
          <a:xfrm>
            <a:off x="272307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39BD5199-A1B6-3076-0E56-C110B66FCEB0}"/>
              </a:ext>
            </a:extLst>
          </p:cNvPr>
          <p:cNvCxnSpPr>
            <a:cxnSpLocks/>
          </p:cNvCxnSpPr>
          <p:nvPr/>
        </p:nvCxnSpPr>
        <p:spPr>
          <a:xfrm>
            <a:off x="284023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0A442443-0BD9-6CE7-7868-CF431474116A}"/>
              </a:ext>
            </a:extLst>
          </p:cNvPr>
          <p:cNvCxnSpPr>
            <a:cxnSpLocks/>
          </p:cNvCxnSpPr>
          <p:nvPr/>
        </p:nvCxnSpPr>
        <p:spPr>
          <a:xfrm>
            <a:off x="295738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1" name="Table 4">
            <a:extLst>
              <a:ext uri="{FF2B5EF4-FFF2-40B4-BE49-F238E27FC236}">
                <a16:creationId xmlns:a16="http://schemas.microsoft.com/office/drawing/2014/main" id="{F7524A0E-EA50-EE29-111B-4B5FA99646C6}"/>
              </a:ext>
            </a:extLst>
          </p:cNvPr>
          <p:cNvGraphicFramePr>
            <a:graphicFrameLocks noGrp="1"/>
          </p:cNvGraphicFramePr>
          <p:nvPr/>
        </p:nvGraphicFramePr>
        <p:xfrm>
          <a:off x="1304842" y="5468908"/>
          <a:ext cx="1056875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306">
                  <a:extLst>
                    <a:ext uri="{9D8B030D-6E8A-4147-A177-3AD203B41FA5}">
                      <a16:colId xmlns:a16="http://schemas.microsoft.com/office/drawing/2014/main" val="3857981658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355731126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1637529817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1654181960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3102990006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2674872199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1415106241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2322589989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27689454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0K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67233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7A0ADFD-36C9-B6A7-D6E8-99414F2EFB4A}"/>
              </a:ext>
            </a:extLst>
          </p:cNvPr>
          <p:cNvSpPr txBox="1"/>
          <p:nvPr/>
        </p:nvSpPr>
        <p:spPr>
          <a:xfrm rot="16200000">
            <a:off x="-692464" y="3739484"/>
            <a:ext cx="305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Avg. max. errors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5F05A3-5981-2C66-35EA-5BBC25EA40F9}"/>
              </a:ext>
            </a:extLst>
          </p:cNvPr>
          <p:cNvSpPr txBox="1"/>
          <p:nvPr/>
        </p:nvSpPr>
        <p:spPr>
          <a:xfrm>
            <a:off x="1911307" y="5937097"/>
            <a:ext cx="937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P/E cycle count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F01EA9-1898-4790-67A1-9990DCC10A7E}"/>
              </a:ext>
            </a:extLst>
          </p:cNvPr>
          <p:cNvCxnSpPr/>
          <p:nvPr/>
        </p:nvCxnSpPr>
        <p:spPr>
          <a:xfrm>
            <a:off x="1911307" y="2825393"/>
            <a:ext cx="9372365" cy="0"/>
          </a:xfrm>
          <a:prstGeom prst="line">
            <a:avLst/>
          </a:prstGeom>
          <a:ln w="50800">
            <a:solidFill>
              <a:srgbClr val="6F47E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2273A5A2-94CE-C6A2-599C-E25364DB3CB1}"/>
              </a:ext>
            </a:extLst>
          </p:cNvPr>
          <p:cNvSpPr txBox="1"/>
          <p:nvPr/>
        </p:nvSpPr>
        <p:spPr>
          <a:xfrm>
            <a:off x="1950222" y="2745994"/>
            <a:ext cx="399083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Maximum correctable errors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70864FC-89B7-D669-5BB5-D283556E3E42}"/>
              </a:ext>
            </a:extLst>
          </p:cNvPr>
          <p:cNvSpPr/>
          <p:nvPr/>
        </p:nvSpPr>
        <p:spPr>
          <a:xfrm>
            <a:off x="7914264" y="2619700"/>
            <a:ext cx="411386" cy="411386"/>
          </a:xfrm>
          <a:prstGeom prst="ellipse">
            <a:avLst/>
          </a:prstGeom>
          <a:ln w="50800">
            <a:solidFill>
              <a:srgbClr val="6F47E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DCE0FA0-9A86-448E-4160-C6963FA73345}"/>
              </a:ext>
            </a:extLst>
          </p:cNvPr>
          <p:cNvSpPr/>
          <p:nvPr/>
        </p:nvSpPr>
        <p:spPr>
          <a:xfrm>
            <a:off x="9780995" y="2619700"/>
            <a:ext cx="411386" cy="411386"/>
          </a:xfrm>
          <a:prstGeom prst="ellipse">
            <a:avLst/>
          </a:prstGeom>
          <a:ln w="50800">
            <a:solidFill>
              <a:srgbClr val="6F47E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F2AB5B9-8C18-99C2-DB73-12F13F18133C}"/>
              </a:ext>
            </a:extLst>
          </p:cNvPr>
          <p:cNvSpPr/>
          <p:nvPr/>
        </p:nvSpPr>
        <p:spPr>
          <a:xfrm>
            <a:off x="10611075" y="2619700"/>
            <a:ext cx="411386" cy="411386"/>
          </a:xfrm>
          <a:prstGeom prst="ellipse">
            <a:avLst/>
          </a:prstGeom>
          <a:ln w="50800">
            <a:solidFill>
              <a:srgbClr val="6F47E5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A9A66F1-E4EF-6282-BEDA-063C3FC1F7C0}"/>
              </a:ext>
            </a:extLst>
          </p:cNvPr>
          <p:cNvCxnSpPr>
            <a:cxnSpLocks/>
            <a:stCxn id="33" idx="0"/>
            <a:endCxn id="9" idx="5"/>
          </p:cNvCxnSpPr>
          <p:nvPr/>
        </p:nvCxnSpPr>
        <p:spPr>
          <a:xfrm flipH="1" flipV="1">
            <a:off x="8265404" y="2970840"/>
            <a:ext cx="1177264" cy="1031667"/>
          </a:xfrm>
          <a:prstGeom prst="straightConnector1">
            <a:avLst/>
          </a:prstGeom>
          <a:ln w="50800">
            <a:solidFill>
              <a:srgbClr val="6F47E5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696FC4B-12CE-EE13-E501-07B422C7EDFB}"/>
              </a:ext>
            </a:extLst>
          </p:cNvPr>
          <p:cNvCxnSpPr>
            <a:cxnSpLocks/>
            <a:stCxn id="33" idx="0"/>
            <a:endCxn id="10" idx="4"/>
          </p:cNvCxnSpPr>
          <p:nvPr/>
        </p:nvCxnSpPr>
        <p:spPr>
          <a:xfrm flipV="1">
            <a:off x="9442668" y="3031086"/>
            <a:ext cx="544020" cy="971421"/>
          </a:xfrm>
          <a:prstGeom prst="straightConnector1">
            <a:avLst/>
          </a:prstGeom>
          <a:ln w="50800">
            <a:solidFill>
              <a:srgbClr val="6F47E5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35FA4A2-F4AF-2B9D-8C3D-236BF670E940}"/>
              </a:ext>
            </a:extLst>
          </p:cNvPr>
          <p:cNvCxnSpPr>
            <a:cxnSpLocks/>
            <a:stCxn id="33" idx="0"/>
            <a:endCxn id="12" idx="4"/>
          </p:cNvCxnSpPr>
          <p:nvPr/>
        </p:nvCxnSpPr>
        <p:spPr>
          <a:xfrm flipV="1">
            <a:off x="9442668" y="3031086"/>
            <a:ext cx="1374100" cy="971421"/>
          </a:xfrm>
          <a:prstGeom prst="straightConnector1">
            <a:avLst/>
          </a:prstGeom>
          <a:ln w="50800">
            <a:solidFill>
              <a:srgbClr val="6F47E5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F269664-7F93-52C8-F021-D614735918F7}"/>
              </a:ext>
            </a:extLst>
          </p:cNvPr>
          <p:cNvSpPr txBox="1"/>
          <p:nvPr/>
        </p:nvSpPr>
        <p:spPr>
          <a:xfrm>
            <a:off x="7961408" y="4002507"/>
            <a:ext cx="29625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The end of lifetime</a:t>
            </a: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DFFA4228-7D36-D34B-3941-DE44BF5C4FB9}"/>
              </a:ext>
            </a:extLst>
          </p:cNvPr>
          <p:cNvGrpSpPr/>
          <p:nvPr/>
        </p:nvGrpSpPr>
        <p:grpSpPr>
          <a:xfrm>
            <a:off x="3392395" y="2026718"/>
            <a:ext cx="5407210" cy="461665"/>
            <a:chOff x="6496835" y="948610"/>
            <a:chExt cx="5407210" cy="461665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859361B0-5BBC-C06F-FBA8-7F55241D7EF4}"/>
                </a:ext>
              </a:extLst>
            </p:cNvPr>
            <p:cNvGrpSpPr/>
            <p:nvPr/>
          </p:nvGrpSpPr>
          <p:grpSpPr>
            <a:xfrm>
              <a:off x="6496835" y="948610"/>
              <a:ext cx="1466409" cy="461665"/>
              <a:chOff x="6496835" y="948610"/>
              <a:chExt cx="1466409" cy="461665"/>
            </a:xfrm>
          </p:grpSpPr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8A616E68-F058-A0EA-7CF5-E2B8F60BC294}"/>
                  </a:ext>
                </a:extLst>
              </p:cNvPr>
              <p:cNvGrpSpPr/>
              <p:nvPr/>
            </p:nvGrpSpPr>
            <p:grpSpPr>
              <a:xfrm>
                <a:off x="6496835" y="1100988"/>
                <a:ext cx="281605" cy="156909"/>
                <a:chOff x="6496835" y="1112772"/>
                <a:chExt cx="281605" cy="156909"/>
              </a:xfrm>
            </p:grpSpPr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7ED090BC-AE43-603C-EA77-930318EBAC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96835" y="1191226"/>
                  <a:ext cx="281605" cy="0"/>
                </a:xfrm>
                <a:prstGeom prst="line">
                  <a:avLst/>
                </a:prstGeom>
                <a:ln w="50800">
                  <a:solidFill>
                    <a:srgbClr val="E02B35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9" name="Oval 48">
                  <a:extLst>
                    <a:ext uri="{FF2B5EF4-FFF2-40B4-BE49-F238E27FC236}">
                      <a16:creationId xmlns:a16="http://schemas.microsoft.com/office/drawing/2014/main" id="{7E886B83-1140-D701-1DF8-10FF13E65991}"/>
                    </a:ext>
                  </a:extLst>
                </p:cNvPr>
                <p:cNvSpPr/>
                <p:nvPr/>
              </p:nvSpPr>
              <p:spPr>
                <a:xfrm>
                  <a:off x="6559183" y="1112772"/>
                  <a:ext cx="156909" cy="156909"/>
                </a:xfrm>
                <a:prstGeom prst="ellipse">
                  <a:avLst/>
                </a:prstGeom>
                <a:solidFill>
                  <a:srgbClr val="E02B35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en-KR"/>
                </a:p>
              </p:txBody>
            </p:sp>
          </p:grpSp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7A7389F7-9D84-FB82-A6FD-DA3BBA83B0DC}"/>
                  </a:ext>
                </a:extLst>
              </p:cNvPr>
              <p:cNvSpPr txBox="1"/>
              <p:nvPr/>
            </p:nvSpPr>
            <p:spPr>
              <a:xfrm>
                <a:off x="6733420" y="948610"/>
                <a:ext cx="1229824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Baseline</a:t>
                </a:r>
              </a:p>
            </p:txBody>
          </p:sp>
        </p:grpSp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64DDEADA-24CB-8A8D-C059-98EE834D5678}"/>
                </a:ext>
              </a:extLst>
            </p:cNvPr>
            <p:cNvGrpSpPr/>
            <p:nvPr/>
          </p:nvGrpSpPr>
          <p:grpSpPr>
            <a:xfrm>
              <a:off x="8580952" y="948610"/>
              <a:ext cx="1588237" cy="461665"/>
              <a:chOff x="6496835" y="948610"/>
              <a:chExt cx="1588237" cy="461665"/>
            </a:xfrm>
          </p:grpSpPr>
          <p:grpSp>
            <p:nvGrpSpPr>
              <p:cNvPr id="75" name="Group 74">
                <a:extLst>
                  <a:ext uri="{FF2B5EF4-FFF2-40B4-BE49-F238E27FC236}">
                    <a16:creationId xmlns:a16="http://schemas.microsoft.com/office/drawing/2014/main" id="{5CFD10F2-214B-2263-5B1D-89571965E054}"/>
                  </a:ext>
                </a:extLst>
              </p:cNvPr>
              <p:cNvGrpSpPr/>
              <p:nvPr/>
            </p:nvGrpSpPr>
            <p:grpSpPr>
              <a:xfrm>
                <a:off x="6496835" y="1100988"/>
                <a:ext cx="281605" cy="156909"/>
                <a:chOff x="6496835" y="1112772"/>
                <a:chExt cx="281605" cy="156909"/>
              </a:xfrm>
            </p:grpSpPr>
            <p:cxnSp>
              <p:nvCxnSpPr>
                <p:cNvPr id="77" name="Straight Connector 76">
                  <a:extLst>
                    <a:ext uri="{FF2B5EF4-FFF2-40B4-BE49-F238E27FC236}">
                      <a16:creationId xmlns:a16="http://schemas.microsoft.com/office/drawing/2014/main" id="{C13B5ADD-889B-409B-95C4-FBEF6ADD8A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96835" y="1191226"/>
                  <a:ext cx="281605" cy="0"/>
                </a:xfrm>
                <a:prstGeom prst="line">
                  <a:avLst/>
                </a:prstGeom>
                <a:ln w="50800">
                  <a:solidFill>
                    <a:srgbClr val="59A89C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8" name="Triangle 77">
                  <a:extLst>
                    <a:ext uri="{FF2B5EF4-FFF2-40B4-BE49-F238E27FC236}">
                      <a16:creationId xmlns:a16="http://schemas.microsoft.com/office/drawing/2014/main" id="{E3AB82AB-6981-2A14-0D32-653D78030914}"/>
                    </a:ext>
                  </a:extLst>
                </p:cNvPr>
                <p:cNvSpPr/>
                <p:nvPr/>
              </p:nvSpPr>
              <p:spPr>
                <a:xfrm>
                  <a:off x="6559183" y="1112772"/>
                  <a:ext cx="156909" cy="156909"/>
                </a:xfrm>
                <a:prstGeom prst="triangle">
                  <a:avLst/>
                </a:prstGeom>
                <a:solidFill>
                  <a:srgbClr val="59A89C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en-KR"/>
                </a:p>
              </p:txBody>
            </p:sp>
          </p:grpSp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6CB66987-EB43-106A-6CFA-0E46BCDC1D25}"/>
                  </a:ext>
                </a:extLst>
              </p:cNvPr>
              <p:cNvSpPr txBox="1"/>
              <p:nvPr/>
            </p:nvSpPr>
            <p:spPr>
              <a:xfrm>
                <a:off x="6733420" y="948610"/>
                <a:ext cx="1351652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AERO</a:t>
                </a:r>
                <a:r>
                  <a:rPr lang="en-KR" sz="24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CONS</a:t>
                </a:r>
              </a:p>
            </p:txBody>
          </p:sp>
        </p:grpSp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BD568B5B-F13A-1A03-DF0C-2A80C8A846B2}"/>
                </a:ext>
              </a:extLst>
            </p:cNvPr>
            <p:cNvGrpSpPr/>
            <p:nvPr/>
          </p:nvGrpSpPr>
          <p:grpSpPr>
            <a:xfrm>
              <a:off x="10786898" y="948610"/>
              <a:ext cx="1117147" cy="461665"/>
              <a:chOff x="6496835" y="948610"/>
              <a:chExt cx="1117147" cy="461665"/>
            </a:xfrm>
          </p:grpSpPr>
          <p:grpSp>
            <p:nvGrpSpPr>
              <p:cNvPr id="80" name="Group 79">
                <a:extLst>
                  <a:ext uri="{FF2B5EF4-FFF2-40B4-BE49-F238E27FC236}">
                    <a16:creationId xmlns:a16="http://schemas.microsoft.com/office/drawing/2014/main" id="{10BEDF6D-B98A-209A-B4D5-44F97F1CD19F}"/>
                  </a:ext>
                </a:extLst>
              </p:cNvPr>
              <p:cNvGrpSpPr/>
              <p:nvPr/>
            </p:nvGrpSpPr>
            <p:grpSpPr>
              <a:xfrm>
                <a:off x="6496835" y="1100988"/>
                <a:ext cx="281605" cy="156909"/>
                <a:chOff x="6496835" y="1112772"/>
                <a:chExt cx="281605" cy="156909"/>
              </a:xfrm>
            </p:grpSpPr>
            <p:cxnSp>
              <p:nvCxnSpPr>
                <p:cNvPr id="82" name="Straight Connector 81">
                  <a:extLst>
                    <a:ext uri="{FF2B5EF4-FFF2-40B4-BE49-F238E27FC236}">
                      <a16:creationId xmlns:a16="http://schemas.microsoft.com/office/drawing/2014/main" id="{1FEB2A80-1D3D-7B64-F8FF-74556C7EA9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96835" y="1191226"/>
                  <a:ext cx="281605" cy="0"/>
                </a:xfrm>
                <a:prstGeom prst="line">
                  <a:avLst/>
                </a:prstGeom>
                <a:ln w="50800">
                  <a:solidFill>
                    <a:srgbClr val="A559A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3" name="Rectangle 82">
                  <a:extLst>
                    <a:ext uri="{FF2B5EF4-FFF2-40B4-BE49-F238E27FC236}">
                      <a16:creationId xmlns:a16="http://schemas.microsoft.com/office/drawing/2014/main" id="{A33FCAC9-91C9-BAAB-AD18-EB743268C89A}"/>
                    </a:ext>
                  </a:extLst>
                </p:cNvPr>
                <p:cNvSpPr/>
                <p:nvPr/>
              </p:nvSpPr>
              <p:spPr>
                <a:xfrm>
                  <a:off x="6559183" y="1112772"/>
                  <a:ext cx="156909" cy="156909"/>
                </a:xfrm>
                <a:prstGeom prst="rect">
                  <a:avLst/>
                </a:prstGeom>
                <a:solidFill>
                  <a:srgbClr val="A559AA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en-KR"/>
                </a:p>
              </p:txBody>
            </p:sp>
          </p:grp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4214771-D026-49A8-EDBA-D2CBD97C65A0}"/>
                  </a:ext>
                </a:extLst>
              </p:cNvPr>
              <p:cNvSpPr txBox="1"/>
              <p:nvPr/>
            </p:nvSpPr>
            <p:spPr>
              <a:xfrm>
                <a:off x="6733420" y="948610"/>
                <a:ext cx="880562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AERO</a:t>
                </a:r>
              </a:p>
            </p:txBody>
          </p:sp>
        </p:grpSp>
      </p:grp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53E8D4D-8A0C-9D71-20B4-A2E95211D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3347" y="6311898"/>
            <a:ext cx="2743200" cy="365125"/>
          </a:xfrm>
        </p:spPr>
        <p:txBody>
          <a:bodyPr/>
          <a:lstStyle/>
          <a:p>
            <a:r>
              <a:rPr lang="en-KR" dirty="0"/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11233473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CC458-6B3A-4D3A-056C-A3773CED1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Result: SSD Lifetime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2AAAE34-5FD9-390D-8B38-3B5ABDAC92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6820245"/>
              </p:ext>
            </p:extLst>
          </p:nvPr>
        </p:nvGraphicFramePr>
        <p:xfrm>
          <a:off x="1266484" y="1802180"/>
          <a:ext cx="10645470" cy="3834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0CC8E5-50D0-791D-E6E8-A5A75DFA2AB3}"/>
              </a:ext>
            </a:extLst>
          </p:cNvPr>
          <p:cNvCxnSpPr>
            <a:cxnSpLocks/>
          </p:cNvCxnSpPr>
          <p:nvPr/>
        </p:nvCxnSpPr>
        <p:spPr>
          <a:xfrm>
            <a:off x="11283672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A99C55-0557-531F-59F4-139A919814AE}"/>
              </a:ext>
            </a:extLst>
          </p:cNvPr>
          <p:cNvCxnSpPr>
            <a:cxnSpLocks/>
          </p:cNvCxnSpPr>
          <p:nvPr/>
        </p:nvCxnSpPr>
        <p:spPr>
          <a:xfrm>
            <a:off x="1010384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C03DF8-9645-F6C8-D8D3-08C1BA3B21CF}"/>
              </a:ext>
            </a:extLst>
          </p:cNvPr>
          <p:cNvCxnSpPr>
            <a:cxnSpLocks/>
          </p:cNvCxnSpPr>
          <p:nvPr/>
        </p:nvCxnSpPr>
        <p:spPr>
          <a:xfrm>
            <a:off x="893229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288EDF-A832-E99F-F177-2EA3E47AFA7A}"/>
              </a:ext>
            </a:extLst>
          </p:cNvPr>
          <p:cNvCxnSpPr>
            <a:cxnSpLocks/>
          </p:cNvCxnSpPr>
          <p:nvPr/>
        </p:nvCxnSpPr>
        <p:spPr>
          <a:xfrm>
            <a:off x="776074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BF3A57E-FA10-CE95-ADCD-688E32945A8D}"/>
              </a:ext>
            </a:extLst>
          </p:cNvPr>
          <p:cNvCxnSpPr>
            <a:cxnSpLocks/>
          </p:cNvCxnSpPr>
          <p:nvPr/>
        </p:nvCxnSpPr>
        <p:spPr>
          <a:xfrm>
            <a:off x="658919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779845-963F-576C-E266-5F4066400870}"/>
              </a:ext>
            </a:extLst>
          </p:cNvPr>
          <p:cNvCxnSpPr>
            <a:cxnSpLocks/>
          </p:cNvCxnSpPr>
          <p:nvPr/>
        </p:nvCxnSpPr>
        <p:spPr>
          <a:xfrm>
            <a:off x="541764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A6D2792-1055-5992-FCFB-07591EA26F55}"/>
              </a:ext>
            </a:extLst>
          </p:cNvPr>
          <p:cNvCxnSpPr>
            <a:cxnSpLocks/>
          </p:cNvCxnSpPr>
          <p:nvPr/>
        </p:nvCxnSpPr>
        <p:spPr>
          <a:xfrm>
            <a:off x="424609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4935DF-6453-6B5F-1FB5-6E81CC20B8FA}"/>
              </a:ext>
            </a:extLst>
          </p:cNvPr>
          <p:cNvCxnSpPr>
            <a:cxnSpLocks/>
          </p:cNvCxnSpPr>
          <p:nvPr/>
        </p:nvCxnSpPr>
        <p:spPr>
          <a:xfrm>
            <a:off x="307454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6B120A-F0F3-BDF8-8B6F-DFC41F62ED19}"/>
              </a:ext>
            </a:extLst>
          </p:cNvPr>
          <p:cNvCxnSpPr>
            <a:cxnSpLocks/>
          </p:cNvCxnSpPr>
          <p:nvPr/>
        </p:nvCxnSpPr>
        <p:spPr>
          <a:xfrm>
            <a:off x="190299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E976DBF-A346-E6D2-3912-5B7308F14FA8}"/>
              </a:ext>
            </a:extLst>
          </p:cNvPr>
          <p:cNvCxnSpPr>
            <a:cxnSpLocks/>
          </p:cNvCxnSpPr>
          <p:nvPr/>
        </p:nvCxnSpPr>
        <p:spPr>
          <a:xfrm>
            <a:off x="787789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14ECAE2-439D-2B7D-507F-D311EFE3F3E8}"/>
              </a:ext>
            </a:extLst>
          </p:cNvPr>
          <p:cNvCxnSpPr>
            <a:cxnSpLocks/>
          </p:cNvCxnSpPr>
          <p:nvPr/>
        </p:nvCxnSpPr>
        <p:spPr>
          <a:xfrm>
            <a:off x="799505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E8D843D-A689-1090-9FBF-1002375EA484}"/>
              </a:ext>
            </a:extLst>
          </p:cNvPr>
          <p:cNvCxnSpPr>
            <a:cxnSpLocks/>
          </p:cNvCxnSpPr>
          <p:nvPr/>
        </p:nvCxnSpPr>
        <p:spPr>
          <a:xfrm>
            <a:off x="811220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89446C0-FC84-3F85-4E1E-27F1A2A853F6}"/>
              </a:ext>
            </a:extLst>
          </p:cNvPr>
          <p:cNvCxnSpPr>
            <a:cxnSpLocks/>
          </p:cNvCxnSpPr>
          <p:nvPr/>
        </p:nvCxnSpPr>
        <p:spPr>
          <a:xfrm>
            <a:off x="822936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CF0A46B-B5F4-C0EC-2EE7-337494E2422E}"/>
              </a:ext>
            </a:extLst>
          </p:cNvPr>
          <p:cNvCxnSpPr>
            <a:cxnSpLocks/>
          </p:cNvCxnSpPr>
          <p:nvPr/>
        </p:nvCxnSpPr>
        <p:spPr>
          <a:xfrm>
            <a:off x="834651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2FC7E50-E12B-13A7-4EED-C30F933F407A}"/>
              </a:ext>
            </a:extLst>
          </p:cNvPr>
          <p:cNvCxnSpPr>
            <a:cxnSpLocks/>
          </p:cNvCxnSpPr>
          <p:nvPr/>
        </p:nvCxnSpPr>
        <p:spPr>
          <a:xfrm>
            <a:off x="846367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526041A-AE2C-CE56-0DDE-FEB4832736E0}"/>
              </a:ext>
            </a:extLst>
          </p:cNvPr>
          <p:cNvCxnSpPr>
            <a:cxnSpLocks/>
          </p:cNvCxnSpPr>
          <p:nvPr/>
        </p:nvCxnSpPr>
        <p:spPr>
          <a:xfrm>
            <a:off x="858082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59920CD-58B5-8F05-441D-ED216D9D70D8}"/>
              </a:ext>
            </a:extLst>
          </p:cNvPr>
          <p:cNvCxnSpPr>
            <a:cxnSpLocks/>
          </p:cNvCxnSpPr>
          <p:nvPr/>
        </p:nvCxnSpPr>
        <p:spPr>
          <a:xfrm>
            <a:off x="869798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632FAB8-751C-CE48-61E0-E0717458104D}"/>
              </a:ext>
            </a:extLst>
          </p:cNvPr>
          <p:cNvCxnSpPr>
            <a:cxnSpLocks/>
          </p:cNvCxnSpPr>
          <p:nvPr/>
        </p:nvCxnSpPr>
        <p:spPr>
          <a:xfrm>
            <a:off x="881513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D03C753-BF8F-074B-EE61-B67852875190}"/>
              </a:ext>
            </a:extLst>
          </p:cNvPr>
          <p:cNvCxnSpPr>
            <a:cxnSpLocks/>
          </p:cNvCxnSpPr>
          <p:nvPr/>
        </p:nvCxnSpPr>
        <p:spPr>
          <a:xfrm>
            <a:off x="904944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338F4539-04CF-C591-3735-213737185D0A}"/>
              </a:ext>
            </a:extLst>
          </p:cNvPr>
          <p:cNvCxnSpPr>
            <a:cxnSpLocks/>
          </p:cNvCxnSpPr>
          <p:nvPr/>
        </p:nvCxnSpPr>
        <p:spPr>
          <a:xfrm>
            <a:off x="916660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06F2C7F-FF1B-6000-51BC-C3040342E956}"/>
              </a:ext>
            </a:extLst>
          </p:cNvPr>
          <p:cNvCxnSpPr>
            <a:cxnSpLocks/>
          </p:cNvCxnSpPr>
          <p:nvPr/>
        </p:nvCxnSpPr>
        <p:spPr>
          <a:xfrm>
            <a:off x="928375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0B15A032-DA29-F969-E81C-44FFED6ED4E1}"/>
              </a:ext>
            </a:extLst>
          </p:cNvPr>
          <p:cNvCxnSpPr>
            <a:cxnSpLocks/>
          </p:cNvCxnSpPr>
          <p:nvPr/>
        </p:nvCxnSpPr>
        <p:spPr>
          <a:xfrm>
            <a:off x="940091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C3C2137-3848-F35C-3A82-C5FCD063C880}"/>
              </a:ext>
            </a:extLst>
          </p:cNvPr>
          <p:cNvCxnSpPr>
            <a:cxnSpLocks/>
          </p:cNvCxnSpPr>
          <p:nvPr/>
        </p:nvCxnSpPr>
        <p:spPr>
          <a:xfrm>
            <a:off x="951806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406DB1E2-6A48-9438-E5E6-4682C70AE309}"/>
              </a:ext>
            </a:extLst>
          </p:cNvPr>
          <p:cNvCxnSpPr>
            <a:cxnSpLocks/>
          </p:cNvCxnSpPr>
          <p:nvPr/>
        </p:nvCxnSpPr>
        <p:spPr>
          <a:xfrm>
            <a:off x="963522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BBB60B9C-351C-C971-0770-4C72F964AA1E}"/>
              </a:ext>
            </a:extLst>
          </p:cNvPr>
          <p:cNvCxnSpPr>
            <a:cxnSpLocks/>
          </p:cNvCxnSpPr>
          <p:nvPr/>
        </p:nvCxnSpPr>
        <p:spPr>
          <a:xfrm>
            <a:off x="975237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700F2FB0-DE9E-B04E-CA2F-BDBA22EFA744}"/>
              </a:ext>
            </a:extLst>
          </p:cNvPr>
          <p:cNvCxnSpPr>
            <a:cxnSpLocks/>
          </p:cNvCxnSpPr>
          <p:nvPr/>
        </p:nvCxnSpPr>
        <p:spPr>
          <a:xfrm>
            <a:off x="986953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AAB165AA-C5AD-6640-7A91-8A27B090C705}"/>
              </a:ext>
            </a:extLst>
          </p:cNvPr>
          <p:cNvCxnSpPr>
            <a:cxnSpLocks/>
          </p:cNvCxnSpPr>
          <p:nvPr/>
        </p:nvCxnSpPr>
        <p:spPr>
          <a:xfrm>
            <a:off x="998668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014C5FE3-1076-B19A-2A63-3DECE0877913}"/>
              </a:ext>
            </a:extLst>
          </p:cNvPr>
          <p:cNvCxnSpPr>
            <a:cxnSpLocks/>
          </p:cNvCxnSpPr>
          <p:nvPr/>
        </p:nvCxnSpPr>
        <p:spPr>
          <a:xfrm>
            <a:off x="1022099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4F2EA0A6-61FB-410E-FE11-C05E0C3609B0}"/>
              </a:ext>
            </a:extLst>
          </p:cNvPr>
          <p:cNvCxnSpPr>
            <a:cxnSpLocks/>
          </p:cNvCxnSpPr>
          <p:nvPr/>
        </p:nvCxnSpPr>
        <p:spPr>
          <a:xfrm>
            <a:off x="1033815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237A825A-1842-8DAC-1C04-8EF49DBBDB7D}"/>
              </a:ext>
            </a:extLst>
          </p:cNvPr>
          <p:cNvCxnSpPr>
            <a:cxnSpLocks/>
          </p:cNvCxnSpPr>
          <p:nvPr/>
        </p:nvCxnSpPr>
        <p:spPr>
          <a:xfrm>
            <a:off x="1045530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5B2D2F8D-D2B5-D2BE-F494-D0BAAF62FEEA}"/>
              </a:ext>
            </a:extLst>
          </p:cNvPr>
          <p:cNvCxnSpPr>
            <a:cxnSpLocks/>
          </p:cNvCxnSpPr>
          <p:nvPr/>
        </p:nvCxnSpPr>
        <p:spPr>
          <a:xfrm>
            <a:off x="1057246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6CFC4F75-72DE-2E20-2BBE-FD1617F12D5A}"/>
              </a:ext>
            </a:extLst>
          </p:cNvPr>
          <p:cNvCxnSpPr>
            <a:cxnSpLocks/>
          </p:cNvCxnSpPr>
          <p:nvPr/>
        </p:nvCxnSpPr>
        <p:spPr>
          <a:xfrm>
            <a:off x="1068961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F6AB27B0-890E-1A8D-A9A3-2E53EB1EA0C2}"/>
              </a:ext>
            </a:extLst>
          </p:cNvPr>
          <p:cNvCxnSpPr>
            <a:cxnSpLocks/>
          </p:cNvCxnSpPr>
          <p:nvPr/>
        </p:nvCxnSpPr>
        <p:spPr>
          <a:xfrm>
            <a:off x="1080677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09082ED-594F-36B8-631C-E2AA34866BB9}"/>
              </a:ext>
            </a:extLst>
          </p:cNvPr>
          <p:cNvCxnSpPr>
            <a:cxnSpLocks/>
          </p:cNvCxnSpPr>
          <p:nvPr/>
        </p:nvCxnSpPr>
        <p:spPr>
          <a:xfrm>
            <a:off x="1092392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4DF2F0D7-F249-7250-B480-E70B8619AB5B}"/>
              </a:ext>
            </a:extLst>
          </p:cNvPr>
          <p:cNvCxnSpPr>
            <a:cxnSpLocks/>
          </p:cNvCxnSpPr>
          <p:nvPr/>
        </p:nvCxnSpPr>
        <p:spPr>
          <a:xfrm>
            <a:off x="1104108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F61CD68-054E-B188-504C-85B9A92A9275}"/>
              </a:ext>
            </a:extLst>
          </p:cNvPr>
          <p:cNvCxnSpPr>
            <a:cxnSpLocks/>
          </p:cNvCxnSpPr>
          <p:nvPr/>
        </p:nvCxnSpPr>
        <p:spPr>
          <a:xfrm>
            <a:off x="1115823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93A78310-3A58-CA89-3289-8BFCE1CAE91D}"/>
              </a:ext>
            </a:extLst>
          </p:cNvPr>
          <p:cNvCxnSpPr>
            <a:cxnSpLocks/>
          </p:cNvCxnSpPr>
          <p:nvPr/>
        </p:nvCxnSpPr>
        <p:spPr>
          <a:xfrm>
            <a:off x="670634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B79444C2-FFD1-45D9-7598-B2130DB932AD}"/>
              </a:ext>
            </a:extLst>
          </p:cNvPr>
          <p:cNvCxnSpPr>
            <a:cxnSpLocks/>
          </p:cNvCxnSpPr>
          <p:nvPr/>
        </p:nvCxnSpPr>
        <p:spPr>
          <a:xfrm>
            <a:off x="682350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14FE59D7-2FF9-ACDA-F68D-BBC0032B6FC9}"/>
              </a:ext>
            </a:extLst>
          </p:cNvPr>
          <p:cNvCxnSpPr>
            <a:cxnSpLocks/>
          </p:cNvCxnSpPr>
          <p:nvPr/>
        </p:nvCxnSpPr>
        <p:spPr>
          <a:xfrm>
            <a:off x="694065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75FE9519-E657-675E-E2F6-250BFB6FCC8A}"/>
              </a:ext>
            </a:extLst>
          </p:cNvPr>
          <p:cNvCxnSpPr>
            <a:cxnSpLocks/>
          </p:cNvCxnSpPr>
          <p:nvPr/>
        </p:nvCxnSpPr>
        <p:spPr>
          <a:xfrm>
            <a:off x="705781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10814686-AAEC-2EEA-57D1-EA84EA37824C}"/>
              </a:ext>
            </a:extLst>
          </p:cNvPr>
          <p:cNvCxnSpPr>
            <a:cxnSpLocks/>
          </p:cNvCxnSpPr>
          <p:nvPr/>
        </p:nvCxnSpPr>
        <p:spPr>
          <a:xfrm>
            <a:off x="717496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53CC87C3-27AD-8583-1C37-2DCD6230749F}"/>
              </a:ext>
            </a:extLst>
          </p:cNvPr>
          <p:cNvCxnSpPr>
            <a:cxnSpLocks/>
          </p:cNvCxnSpPr>
          <p:nvPr/>
        </p:nvCxnSpPr>
        <p:spPr>
          <a:xfrm>
            <a:off x="729212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AEE695CC-112D-8383-2222-21A439FC62C4}"/>
              </a:ext>
            </a:extLst>
          </p:cNvPr>
          <p:cNvCxnSpPr>
            <a:cxnSpLocks/>
          </p:cNvCxnSpPr>
          <p:nvPr/>
        </p:nvCxnSpPr>
        <p:spPr>
          <a:xfrm>
            <a:off x="740927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5BD4B92D-E467-288D-74A4-6AEF87C06375}"/>
              </a:ext>
            </a:extLst>
          </p:cNvPr>
          <p:cNvCxnSpPr>
            <a:cxnSpLocks/>
          </p:cNvCxnSpPr>
          <p:nvPr/>
        </p:nvCxnSpPr>
        <p:spPr>
          <a:xfrm>
            <a:off x="752643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093A4828-3036-2C1C-BF2B-72F73C62127F}"/>
              </a:ext>
            </a:extLst>
          </p:cNvPr>
          <p:cNvCxnSpPr>
            <a:cxnSpLocks/>
          </p:cNvCxnSpPr>
          <p:nvPr/>
        </p:nvCxnSpPr>
        <p:spPr>
          <a:xfrm>
            <a:off x="764358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4B8940F-85A8-DD57-C6C1-C44C36F63232}"/>
              </a:ext>
            </a:extLst>
          </p:cNvPr>
          <p:cNvCxnSpPr>
            <a:cxnSpLocks/>
          </p:cNvCxnSpPr>
          <p:nvPr/>
        </p:nvCxnSpPr>
        <p:spPr>
          <a:xfrm>
            <a:off x="553479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8ABBD509-DB0A-F77F-C310-D5C4A44A39A9}"/>
              </a:ext>
            </a:extLst>
          </p:cNvPr>
          <p:cNvCxnSpPr>
            <a:cxnSpLocks/>
          </p:cNvCxnSpPr>
          <p:nvPr/>
        </p:nvCxnSpPr>
        <p:spPr>
          <a:xfrm>
            <a:off x="565195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9B1B5B74-AD6B-60DD-E719-1E3C3ED175B1}"/>
              </a:ext>
            </a:extLst>
          </p:cNvPr>
          <p:cNvCxnSpPr>
            <a:cxnSpLocks/>
          </p:cNvCxnSpPr>
          <p:nvPr/>
        </p:nvCxnSpPr>
        <p:spPr>
          <a:xfrm>
            <a:off x="576910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FB807629-2733-0190-7F11-5A5C212C42B2}"/>
              </a:ext>
            </a:extLst>
          </p:cNvPr>
          <p:cNvCxnSpPr>
            <a:cxnSpLocks/>
          </p:cNvCxnSpPr>
          <p:nvPr/>
        </p:nvCxnSpPr>
        <p:spPr>
          <a:xfrm>
            <a:off x="588626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93ED4A94-2B1E-56BD-2D0A-F183E3595312}"/>
              </a:ext>
            </a:extLst>
          </p:cNvPr>
          <p:cNvCxnSpPr>
            <a:cxnSpLocks/>
          </p:cNvCxnSpPr>
          <p:nvPr/>
        </p:nvCxnSpPr>
        <p:spPr>
          <a:xfrm>
            <a:off x="600341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82DEB0C2-AD72-1DA6-CD64-C30209748CEC}"/>
              </a:ext>
            </a:extLst>
          </p:cNvPr>
          <p:cNvCxnSpPr>
            <a:cxnSpLocks/>
          </p:cNvCxnSpPr>
          <p:nvPr/>
        </p:nvCxnSpPr>
        <p:spPr>
          <a:xfrm>
            <a:off x="612057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583BC7EE-7351-3511-46DA-D9AE00AFA6CF}"/>
              </a:ext>
            </a:extLst>
          </p:cNvPr>
          <p:cNvCxnSpPr>
            <a:cxnSpLocks/>
          </p:cNvCxnSpPr>
          <p:nvPr/>
        </p:nvCxnSpPr>
        <p:spPr>
          <a:xfrm>
            <a:off x="623772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B9DF1F15-96B9-244C-79E8-1BB127145FDC}"/>
              </a:ext>
            </a:extLst>
          </p:cNvPr>
          <p:cNvCxnSpPr>
            <a:cxnSpLocks/>
          </p:cNvCxnSpPr>
          <p:nvPr/>
        </p:nvCxnSpPr>
        <p:spPr>
          <a:xfrm>
            <a:off x="635488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0F0F6A32-490E-5BB1-B1BE-B8C5824F1BBC}"/>
              </a:ext>
            </a:extLst>
          </p:cNvPr>
          <p:cNvCxnSpPr>
            <a:cxnSpLocks/>
          </p:cNvCxnSpPr>
          <p:nvPr/>
        </p:nvCxnSpPr>
        <p:spPr>
          <a:xfrm>
            <a:off x="647203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293D5084-8841-4D0E-8035-CE45663E7CCA}"/>
              </a:ext>
            </a:extLst>
          </p:cNvPr>
          <p:cNvCxnSpPr>
            <a:cxnSpLocks/>
          </p:cNvCxnSpPr>
          <p:nvPr/>
        </p:nvCxnSpPr>
        <p:spPr>
          <a:xfrm>
            <a:off x="436324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27D2A723-6936-A801-ACD7-9358411D193F}"/>
              </a:ext>
            </a:extLst>
          </p:cNvPr>
          <p:cNvCxnSpPr>
            <a:cxnSpLocks/>
          </p:cNvCxnSpPr>
          <p:nvPr/>
        </p:nvCxnSpPr>
        <p:spPr>
          <a:xfrm>
            <a:off x="448040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33AEAD79-167A-38B8-556F-12D582688DBA}"/>
              </a:ext>
            </a:extLst>
          </p:cNvPr>
          <p:cNvCxnSpPr>
            <a:cxnSpLocks/>
          </p:cNvCxnSpPr>
          <p:nvPr/>
        </p:nvCxnSpPr>
        <p:spPr>
          <a:xfrm>
            <a:off x="459755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CB69997F-1B67-4EFA-DD4B-1A7131C8D788}"/>
              </a:ext>
            </a:extLst>
          </p:cNvPr>
          <p:cNvCxnSpPr>
            <a:cxnSpLocks/>
          </p:cNvCxnSpPr>
          <p:nvPr/>
        </p:nvCxnSpPr>
        <p:spPr>
          <a:xfrm>
            <a:off x="471471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6DC52328-43CB-5460-9DA9-6CF1CB7170E3}"/>
              </a:ext>
            </a:extLst>
          </p:cNvPr>
          <p:cNvCxnSpPr>
            <a:cxnSpLocks/>
          </p:cNvCxnSpPr>
          <p:nvPr/>
        </p:nvCxnSpPr>
        <p:spPr>
          <a:xfrm>
            <a:off x="483186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62E3CED7-758C-2840-3DE5-CBE143B01B50}"/>
              </a:ext>
            </a:extLst>
          </p:cNvPr>
          <p:cNvCxnSpPr>
            <a:cxnSpLocks/>
          </p:cNvCxnSpPr>
          <p:nvPr/>
        </p:nvCxnSpPr>
        <p:spPr>
          <a:xfrm>
            <a:off x="494902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FFC01A53-94B4-4E84-000D-140B33F52AA8}"/>
              </a:ext>
            </a:extLst>
          </p:cNvPr>
          <p:cNvCxnSpPr>
            <a:cxnSpLocks/>
          </p:cNvCxnSpPr>
          <p:nvPr/>
        </p:nvCxnSpPr>
        <p:spPr>
          <a:xfrm>
            <a:off x="506617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96153950-F778-ABF3-FC45-DC2E92F95849}"/>
              </a:ext>
            </a:extLst>
          </p:cNvPr>
          <p:cNvCxnSpPr>
            <a:cxnSpLocks/>
          </p:cNvCxnSpPr>
          <p:nvPr/>
        </p:nvCxnSpPr>
        <p:spPr>
          <a:xfrm>
            <a:off x="518333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8A057166-794C-A664-9584-CEC6122B8E48}"/>
              </a:ext>
            </a:extLst>
          </p:cNvPr>
          <p:cNvCxnSpPr>
            <a:cxnSpLocks/>
          </p:cNvCxnSpPr>
          <p:nvPr/>
        </p:nvCxnSpPr>
        <p:spPr>
          <a:xfrm>
            <a:off x="530048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86AABA11-F40D-3B54-B019-16026611D708}"/>
              </a:ext>
            </a:extLst>
          </p:cNvPr>
          <p:cNvCxnSpPr>
            <a:cxnSpLocks/>
          </p:cNvCxnSpPr>
          <p:nvPr/>
        </p:nvCxnSpPr>
        <p:spPr>
          <a:xfrm>
            <a:off x="319169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7DF10BC-8F33-B8EA-4448-4086B1F528A4}"/>
              </a:ext>
            </a:extLst>
          </p:cNvPr>
          <p:cNvCxnSpPr>
            <a:cxnSpLocks/>
          </p:cNvCxnSpPr>
          <p:nvPr/>
        </p:nvCxnSpPr>
        <p:spPr>
          <a:xfrm>
            <a:off x="330885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53AF8286-F15E-9BAB-E6D5-66FBA3452AB2}"/>
              </a:ext>
            </a:extLst>
          </p:cNvPr>
          <p:cNvCxnSpPr>
            <a:cxnSpLocks/>
          </p:cNvCxnSpPr>
          <p:nvPr/>
        </p:nvCxnSpPr>
        <p:spPr>
          <a:xfrm>
            <a:off x="342600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6EE9C579-1897-01DE-9E37-96A96E36B4DD}"/>
              </a:ext>
            </a:extLst>
          </p:cNvPr>
          <p:cNvCxnSpPr>
            <a:cxnSpLocks/>
          </p:cNvCxnSpPr>
          <p:nvPr/>
        </p:nvCxnSpPr>
        <p:spPr>
          <a:xfrm>
            <a:off x="354316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5FF5BFFD-83A3-D5FB-9F50-E08989782A73}"/>
              </a:ext>
            </a:extLst>
          </p:cNvPr>
          <p:cNvCxnSpPr>
            <a:cxnSpLocks/>
          </p:cNvCxnSpPr>
          <p:nvPr/>
        </p:nvCxnSpPr>
        <p:spPr>
          <a:xfrm>
            <a:off x="366031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623F700D-D559-624A-68D8-FCD4053579F6}"/>
              </a:ext>
            </a:extLst>
          </p:cNvPr>
          <p:cNvCxnSpPr>
            <a:cxnSpLocks/>
          </p:cNvCxnSpPr>
          <p:nvPr/>
        </p:nvCxnSpPr>
        <p:spPr>
          <a:xfrm>
            <a:off x="377747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BCB9A3FA-381C-2A82-0F88-2661FCC52C7B}"/>
              </a:ext>
            </a:extLst>
          </p:cNvPr>
          <p:cNvCxnSpPr>
            <a:cxnSpLocks/>
          </p:cNvCxnSpPr>
          <p:nvPr/>
        </p:nvCxnSpPr>
        <p:spPr>
          <a:xfrm>
            <a:off x="389462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E33A6EED-2CA3-7579-29EC-94B3F3B5A6CE}"/>
              </a:ext>
            </a:extLst>
          </p:cNvPr>
          <p:cNvCxnSpPr>
            <a:cxnSpLocks/>
          </p:cNvCxnSpPr>
          <p:nvPr/>
        </p:nvCxnSpPr>
        <p:spPr>
          <a:xfrm>
            <a:off x="401178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EA4C2FEA-9832-7D95-65FC-7ABA6D34CDCA}"/>
              </a:ext>
            </a:extLst>
          </p:cNvPr>
          <p:cNvCxnSpPr>
            <a:cxnSpLocks/>
          </p:cNvCxnSpPr>
          <p:nvPr/>
        </p:nvCxnSpPr>
        <p:spPr>
          <a:xfrm>
            <a:off x="412893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037445F2-8DBD-AC20-4096-E60BCD1C9685}"/>
              </a:ext>
            </a:extLst>
          </p:cNvPr>
          <p:cNvCxnSpPr>
            <a:cxnSpLocks/>
          </p:cNvCxnSpPr>
          <p:nvPr/>
        </p:nvCxnSpPr>
        <p:spPr>
          <a:xfrm>
            <a:off x="2254458" y="5293046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3D319FE0-98B0-995B-B884-F0AC91FCDB6E}"/>
              </a:ext>
            </a:extLst>
          </p:cNvPr>
          <p:cNvCxnSpPr>
            <a:cxnSpLocks/>
          </p:cNvCxnSpPr>
          <p:nvPr/>
        </p:nvCxnSpPr>
        <p:spPr>
          <a:xfrm>
            <a:off x="2020148" y="5293047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CA77A62A-BAF3-59D3-2EAF-7DEE3349490A}"/>
              </a:ext>
            </a:extLst>
          </p:cNvPr>
          <p:cNvCxnSpPr>
            <a:cxnSpLocks/>
          </p:cNvCxnSpPr>
          <p:nvPr/>
        </p:nvCxnSpPr>
        <p:spPr>
          <a:xfrm>
            <a:off x="248876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B51F246F-E7B0-FA43-30F7-D422A12E9FFC}"/>
              </a:ext>
            </a:extLst>
          </p:cNvPr>
          <p:cNvCxnSpPr>
            <a:cxnSpLocks/>
          </p:cNvCxnSpPr>
          <p:nvPr/>
        </p:nvCxnSpPr>
        <p:spPr>
          <a:xfrm>
            <a:off x="213730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B36424AE-9DD5-E7B6-2823-178A40355B5B}"/>
              </a:ext>
            </a:extLst>
          </p:cNvPr>
          <p:cNvCxnSpPr>
            <a:cxnSpLocks/>
          </p:cNvCxnSpPr>
          <p:nvPr/>
        </p:nvCxnSpPr>
        <p:spPr>
          <a:xfrm>
            <a:off x="237161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706C4905-6203-E4FF-2F20-921022876613}"/>
              </a:ext>
            </a:extLst>
          </p:cNvPr>
          <p:cNvCxnSpPr>
            <a:cxnSpLocks/>
          </p:cNvCxnSpPr>
          <p:nvPr/>
        </p:nvCxnSpPr>
        <p:spPr>
          <a:xfrm>
            <a:off x="2605923" y="5293047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E84F0397-0DFA-D6A1-B9C3-ACD880E067A9}"/>
              </a:ext>
            </a:extLst>
          </p:cNvPr>
          <p:cNvCxnSpPr>
            <a:cxnSpLocks/>
          </p:cNvCxnSpPr>
          <p:nvPr/>
        </p:nvCxnSpPr>
        <p:spPr>
          <a:xfrm>
            <a:off x="272307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39BD5199-A1B6-3076-0E56-C110B66FCEB0}"/>
              </a:ext>
            </a:extLst>
          </p:cNvPr>
          <p:cNvCxnSpPr>
            <a:cxnSpLocks/>
          </p:cNvCxnSpPr>
          <p:nvPr/>
        </p:nvCxnSpPr>
        <p:spPr>
          <a:xfrm>
            <a:off x="284023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0A442443-0BD9-6CE7-7868-CF431474116A}"/>
              </a:ext>
            </a:extLst>
          </p:cNvPr>
          <p:cNvCxnSpPr>
            <a:cxnSpLocks/>
          </p:cNvCxnSpPr>
          <p:nvPr/>
        </p:nvCxnSpPr>
        <p:spPr>
          <a:xfrm>
            <a:off x="295738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1" name="Table 4">
            <a:extLst>
              <a:ext uri="{FF2B5EF4-FFF2-40B4-BE49-F238E27FC236}">
                <a16:creationId xmlns:a16="http://schemas.microsoft.com/office/drawing/2014/main" id="{F7524A0E-EA50-EE29-111B-4B5FA99646C6}"/>
              </a:ext>
            </a:extLst>
          </p:cNvPr>
          <p:cNvGraphicFramePr>
            <a:graphicFrameLocks noGrp="1"/>
          </p:cNvGraphicFramePr>
          <p:nvPr/>
        </p:nvGraphicFramePr>
        <p:xfrm>
          <a:off x="1304842" y="5468908"/>
          <a:ext cx="1056875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306">
                  <a:extLst>
                    <a:ext uri="{9D8B030D-6E8A-4147-A177-3AD203B41FA5}">
                      <a16:colId xmlns:a16="http://schemas.microsoft.com/office/drawing/2014/main" val="3857981658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355731126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1637529817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1654181960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3102990006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2674872199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1415106241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2322589989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27689454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0K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67233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7A0ADFD-36C9-B6A7-D6E8-99414F2EFB4A}"/>
              </a:ext>
            </a:extLst>
          </p:cNvPr>
          <p:cNvSpPr txBox="1"/>
          <p:nvPr/>
        </p:nvSpPr>
        <p:spPr>
          <a:xfrm rot="16200000">
            <a:off x="-692464" y="3739484"/>
            <a:ext cx="305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Avg. max. errors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5F05A3-5981-2C66-35EA-5BBC25EA40F9}"/>
              </a:ext>
            </a:extLst>
          </p:cNvPr>
          <p:cNvSpPr txBox="1"/>
          <p:nvPr/>
        </p:nvSpPr>
        <p:spPr>
          <a:xfrm>
            <a:off x="1911307" y="5937097"/>
            <a:ext cx="937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P/E cycle count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E22D9CA-F8CE-AF8D-0B26-A1AD07D0CBBA}"/>
              </a:ext>
            </a:extLst>
          </p:cNvPr>
          <p:cNvCxnSpPr/>
          <p:nvPr/>
        </p:nvCxnSpPr>
        <p:spPr>
          <a:xfrm>
            <a:off x="1911307" y="2825393"/>
            <a:ext cx="9372365" cy="0"/>
          </a:xfrm>
          <a:prstGeom prst="line">
            <a:avLst/>
          </a:prstGeom>
          <a:ln w="50800">
            <a:solidFill>
              <a:srgbClr val="6F47E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D19B9AE-4C52-E3B0-5E38-5ECEF9FDFC43}"/>
              </a:ext>
            </a:extLst>
          </p:cNvPr>
          <p:cNvSpPr txBox="1"/>
          <p:nvPr/>
        </p:nvSpPr>
        <p:spPr>
          <a:xfrm>
            <a:off x="1950222" y="2745994"/>
            <a:ext cx="399083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Maximum correctable errors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C64A2F-7697-823B-B23E-90B93695F917}"/>
              </a:ext>
            </a:extLst>
          </p:cNvPr>
          <p:cNvSpPr txBox="1"/>
          <p:nvPr/>
        </p:nvSpPr>
        <p:spPr>
          <a:xfrm>
            <a:off x="4995815" y="4441236"/>
            <a:ext cx="2218172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59A89C"/>
                </a:solidFill>
                <a:latin typeface="Cambria" panose="02040503050406030204" pitchFamily="18" charset="0"/>
              </a:rPr>
              <a:t>Slowly increase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122BC8-6ED9-F1B0-7E73-44CCD5DC8FCA}"/>
              </a:ext>
            </a:extLst>
          </p:cNvPr>
          <p:cNvCxnSpPr/>
          <p:nvPr/>
        </p:nvCxnSpPr>
        <p:spPr>
          <a:xfrm>
            <a:off x="8112208" y="2825393"/>
            <a:ext cx="0" cy="2593828"/>
          </a:xfrm>
          <a:prstGeom prst="line">
            <a:avLst/>
          </a:prstGeom>
          <a:ln w="50800">
            <a:solidFill>
              <a:srgbClr val="E02B3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C5A68F-AEEE-3ABD-89F7-168C8E9EAE96}"/>
              </a:ext>
            </a:extLst>
          </p:cNvPr>
          <p:cNvCxnSpPr/>
          <p:nvPr/>
        </p:nvCxnSpPr>
        <p:spPr>
          <a:xfrm>
            <a:off x="9986688" y="2825393"/>
            <a:ext cx="0" cy="2593828"/>
          </a:xfrm>
          <a:prstGeom prst="line">
            <a:avLst/>
          </a:prstGeom>
          <a:ln w="50800">
            <a:solidFill>
              <a:srgbClr val="59A89C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961151F-E3C3-52AB-7704-9EF6DC28C5D0}"/>
              </a:ext>
            </a:extLst>
          </p:cNvPr>
          <p:cNvCxnSpPr>
            <a:cxnSpLocks/>
          </p:cNvCxnSpPr>
          <p:nvPr/>
        </p:nvCxnSpPr>
        <p:spPr>
          <a:xfrm>
            <a:off x="8112208" y="4161692"/>
            <a:ext cx="1874480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7A750E8E-611A-8402-52E8-378D59751D56}"/>
              </a:ext>
            </a:extLst>
          </p:cNvPr>
          <p:cNvSpPr txBox="1"/>
          <p:nvPr/>
        </p:nvSpPr>
        <p:spPr>
          <a:xfrm>
            <a:off x="8650140" y="4204674"/>
            <a:ext cx="79861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30%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32D1D12-4077-E324-1B57-F0779BCC1F19}"/>
              </a:ext>
            </a:extLst>
          </p:cNvPr>
          <p:cNvGrpSpPr/>
          <p:nvPr/>
        </p:nvGrpSpPr>
        <p:grpSpPr>
          <a:xfrm>
            <a:off x="3392395" y="2026718"/>
            <a:ext cx="5407210" cy="461665"/>
            <a:chOff x="6496835" y="948610"/>
            <a:chExt cx="5407210" cy="461665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CAB0285-ECB6-E1EB-E6C9-DE9C29AF70BE}"/>
                </a:ext>
              </a:extLst>
            </p:cNvPr>
            <p:cNvGrpSpPr/>
            <p:nvPr/>
          </p:nvGrpSpPr>
          <p:grpSpPr>
            <a:xfrm>
              <a:off x="6496835" y="948610"/>
              <a:ext cx="1466409" cy="461665"/>
              <a:chOff x="6496835" y="948610"/>
              <a:chExt cx="1466409" cy="461665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EC6EB8E9-CDEC-2D85-EFFE-E262D966D8EC}"/>
                  </a:ext>
                </a:extLst>
              </p:cNvPr>
              <p:cNvGrpSpPr/>
              <p:nvPr/>
            </p:nvGrpSpPr>
            <p:grpSpPr>
              <a:xfrm>
                <a:off x="6496835" y="1100988"/>
                <a:ext cx="281605" cy="156909"/>
                <a:chOff x="6496835" y="1112772"/>
                <a:chExt cx="281605" cy="156909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AC9558E7-4C6E-5ACF-A1E9-EDD26474D04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96835" y="1191226"/>
                  <a:ext cx="281605" cy="0"/>
                </a:xfrm>
                <a:prstGeom prst="line">
                  <a:avLst/>
                </a:prstGeom>
                <a:ln w="50800">
                  <a:solidFill>
                    <a:srgbClr val="E02B35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C4597FA1-F56B-CEF8-FBF4-739860D898DB}"/>
                    </a:ext>
                  </a:extLst>
                </p:cNvPr>
                <p:cNvSpPr/>
                <p:nvPr/>
              </p:nvSpPr>
              <p:spPr>
                <a:xfrm>
                  <a:off x="6559183" y="1112772"/>
                  <a:ext cx="156909" cy="156909"/>
                </a:xfrm>
                <a:prstGeom prst="ellipse">
                  <a:avLst/>
                </a:prstGeom>
                <a:solidFill>
                  <a:srgbClr val="E02B35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en-KR"/>
                </a:p>
              </p:txBody>
            </p:sp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9CECFDB-7BFD-D17E-2CE6-08FD4E810D4C}"/>
                  </a:ext>
                </a:extLst>
              </p:cNvPr>
              <p:cNvSpPr txBox="1"/>
              <p:nvPr/>
            </p:nvSpPr>
            <p:spPr>
              <a:xfrm>
                <a:off x="6733420" y="948610"/>
                <a:ext cx="1229824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Baseline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22B23A8-0944-E56E-6B0E-934A251B4CDF}"/>
                </a:ext>
              </a:extLst>
            </p:cNvPr>
            <p:cNvGrpSpPr/>
            <p:nvPr/>
          </p:nvGrpSpPr>
          <p:grpSpPr>
            <a:xfrm>
              <a:off x="8580952" y="948610"/>
              <a:ext cx="1588237" cy="461665"/>
              <a:chOff x="6496835" y="948610"/>
              <a:chExt cx="1588237" cy="461665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344A7500-37E9-18BC-6791-8F49743D61FD}"/>
                  </a:ext>
                </a:extLst>
              </p:cNvPr>
              <p:cNvGrpSpPr/>
              <p:nvPr/>
            </p:nvGrpSpPr>
            <p:grpSpPr>
              <a:xfrm>
                <a:off x="6496835" y="1100988"/>
                <a:ext cx="281605" cy="156909"/>
                <a:chOff x="6496835" y="1112772"/>
                <a:chExt cx="281605" cy="156909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12D03E3B-15FB-8080-FC6D-88CA094D1DA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96835" y="1191226"/>
                  <a:ext cx="281605" cy="0"/>
                </a:xfrm>
                <a:prstGeom prst="line">
                  <a:avLst/>
                </a:prstGeom>
                <a:ln w="50800">
                  <a:solidFill>
                    <a:srgbClr val="59A89C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riangle 34">
                  <a:extLst>
                    <a:ext uri="{FF2B5EF4-FFF2-40B4-BE49-F238E27FC236}">
                      <a16:creationId xmlns:a16="http://schemas.microsoft.com/office/drawing/2014/main" id="{B53A5A1E-69BF-CF92-6307-CC6A7940BBF7}"/>
                    </a:ext>
                  </a:extLst>
                </p:cNvPr>
                <p:cNvSpPr/>
                <p:nvPr/>
              </p:nvSpPr>
              <p:spPr>
                <a:xfrm>
                  <a:off x="6559183" y="1112772"/>
                  <a:ext cx="156909" cy="156909"/>
                </a:xfrm>
                <a:prstGeom prst="triangle">
                  <a:avLst/>
                </a:prstGeom>
                <a:solidFill>
                  <a:srgbClr val="59A89C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en-KR"/>
                </a:p>
              </p:txBody>
            </p: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49ED920E-9C69-3C67-D810-80F05AA722C8}"/>
                  </a:ext>
                </a:extLst>
              </p:cNvPr>
              <p:cNvSpPr txBox="1"/>
              <p:nvPr/>
            </p:nvSpPr>
            <p:spPr>
              <a:xfrm>
                <a:off x="6733420" y="948610"/>
                <a:ext cx="1351652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AERO</a:t>
                </a:r>
                <a:r>
                  <a:rPr lang="en-KR" sz="24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CONS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1DCA0D25-4944-1998-DC46-D075B0091057}"/>
                </a:ext>
              </a:extLst>
            </p:cNvPr>
            <p:cNvGrpSpPr/>
            <p:nvPr/>
          </p:nvGrpSpPr>
          <p:grpSpPr>
            <a:xfrm>
              <a:off x="10786898" y="948610"/>
              <a:ext cx="1117147" cy="461665"/>
              <a:chOff x="6496835" y="948610"/>
              <a:chExt cx="1117147" cy="461665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8DFEC663-A3FA-F2A8-4A12-D2C4B1CAD0F2}"/>
                  </a:ext>
                </a:extLst>
              </p:cNvPr>
              <p:cNvGrpSpPr/>
              <p:nvPr/>
            </p:nvGrpSpPr>
            <p:grpSpPr>
              <a:xfrm>
                <a:off x="6496835" y="1100988"/>
                <a:ext cx="281605" cy="156909"/>
                <a:chOff x="6496835" y="1112772"/>
                <a:chExt cx="281605" cy="156909"/>
              </a:xfrm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B0C5CCCA-0B7E-0451-5C11-AD4CD82A6A7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96835" y="1191226"/>
                  <a:ext cx="281605" cy="0"/>
                </a:xfrm>
                <a:prstGeom prst="line">
                  <a:avLst/>
                </a:prstGeom>
                <a:ln w="50800">
                  <a:solidFill>
                    <a:srgbClr val="F7F0F7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7C25A23A-37FB-1B55-38A5-85B7BB2D3B21}"/>
                    </a:ext>
                  </a:extLst>
                </p:cNvPr>
                <p:cNvSpPr/>
                <p:nvPr/>
              </p:nvSpPr>
              <p:spPr>
                <a:xfrm>
                  <a:off x="6559183" y="1112772"/>
                  <a:ext cx="156909" cy="156909"/>
                </a:xfrm>
                <a:prstGeom prst="rect">
                  <a:avLst/>
                </a:prstGeom>
                <a:solidFill>
                  <a:srgbClr val="F7F0F7"/>
                </a:solidFill>
                <a:ln w="25400">
                  <a:solidFill>
                    <a:srgbClr val="DED9DE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en-KR"/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6250763-6844-A8FC-F18E-65D65A33F9A2}"/>
                  </a:ext>
                </a:extLst>
              </p:cNvPr>
              <p:cNvSpPr txBox="1"/>
              <p:nvPr/>
            </p:nvSpPr>
            <p:spPr>
              <a:xfrm>
                <a:off x="6733420" y="948610"/>
                <a:ext cx="880562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KR" sz="2400" dirty="0">
                    <a:solidFill>
                      <a:schemeClr val="tx1">
                        <a:alpha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AERO</a:t>
                </a:r>
              </a:p>
            </p:txBody>
          </p:sp>
        </p:grpSp>
      </p:grp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2AF24960-581F-C320-910F-17C42D461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3347" y="6311898"/>
            <a:ext cx="2743200" cy="365125"/>
          </a:xfrm>
        </p:spPr>
        <p:txBody>
          <a:bodyPr/>
          <a:lstStyle/>
          <a:p>
            <a:r>
              <a:rPr lang="en-KR" dirty="0"/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141045904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CC458-6B3A-4D3A-056C-A3773CED1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Result: SSD Lifetime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F6FED-96C5-625F-DDDA-5F40B5542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K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2AAAE34-5FD9-390D-8B38-3B5ABDAC92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7370302"/>
              </p:ext>
            </p:extLst>
          </p:nvPr>
        </p:nvGraphicFramePr>
        <p:xfrm>
          <a:off x="1266484" y="1802180"/>
          <a:ext cx="10645470" cy="3834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0CC8E5-50D0-791D-E6E8-A5A75DFA2AB3}"/>
              </a:ext>
            </a:extLst>
          </p:cNvPr>
          <p:cNvCxnSpPr>
            <a:cxnSpLocks/>
          </p:cNvCxnSpPr>
          <p:nvPr/>
        </p:nvCxnSpPr>
        <p:spPr>
          <a:xfrm>
            <a:off x="11283672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A99C55-0557-531F-59F4-139A919814AE}"/>
              </a:ext>
            </a:extLst>
          </p:cNvPr>
          <p:cNvCxnSpPr>
            <a:cxnSpLocks/>
          </p:cNvCxnSpPr>
          <p:nvPr/>
        </p:nvCxnSpPr>
        <p:spPr>
          <a:xfrm>
            <a:off x="1010384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C03DF8-9645-F6C8-D8D3-08C1BA3B21CF}"/>
              </a:ext>
            </a:extLst>
          </p:cNvPr>
          <p:cNvCxnSpPr>
            <a:cxnSpLocks/>
          </p:cNvCxnSpPr>
          <p:nvPr/>
        </p:nvCxnSpPr>
        <p:spPr>
          <a:xfrm>
            <a:off x="893229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288EDF-A832-E99F-F177-2EA3E47AFA7A}"/>
              </a:ext>
            </a:extLst>
          </p:cNvPr>
          <p:cNvCxnSpPr>
            <a:cxnSpLocks/>
          </p:cNvCxnSpPr>
          <p:nvPr/>
        </p:nvCxnSpPr>
        <p:spPr>
          <a:xfrm>
            <a:off x="776074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BF3A57E-FA10-CE95-ADCD-688E32945A8D}"/>
              </a:ext>
            </a:extLst>
          </p:cNvPr>
          <p:cNvCxnSpPr>
            <a:cxnSpLocks/>
          </p:cNvCxnSpPr>
          <p:nvPr/>
        </p:nvCxnSpPr>
        <p:spPr>
          <a:xfrm>
            <a:off x="658919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779845-963F-576C-E266-5F4066400870}"/>
              </a:ext>
            </a:extLst>
          </p:cNvPr>
          <p:cNvCxnSpPr>
            <a:cxnSpLocks/>
          </p:cNvCxnSpPr>
          <p:nvPr/>
        </p:nvCxnSpPr>
        <p:spPr>
          <a:xfrm>
            <a:off x="541764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A6D2792-1055-5992-FCFB-07591EA26F55}"/>
              </a:ext>
            </a:extLst>
          </p:cNvPr>
          <p:cNvCxnSpPr>
            <a:cxnSpLocks/>
          </p:cNvCxnSpPr>
          <p:nvPr/>
        </p:nvCxnSpPr>
        <p:spPr>
          <a:xfrm>
            <a:off x="424609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4935DF-6453-6B5F-1FB5-6E81CC20B8FA}"/>
              </a:ext>
            </a:extLst>
          </p:cNvPr>
          <p:cNvCxnSpPr>
            <a:cxnSpLocks/>
          </p:cNvCxnSpPr>
          <p:nvPr/>
        </p:nvCxnSpPr>
        <p:spPr>
          <a:xfrm>
            <a:off x="307454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6B120A-F0F3-BDF8-8B6F-DFC41F62ED19}"/>
              </a:ext>
            </a:extLst>
          </p:cNvPr>
          <p:cNvCxnSpPr>
            <a:cxnSpLocks/>
          </p:cNvCxnSpPr>
          <p:nvPr/>
        </p:nvCxnSpPr>
        <p:spPr>
          <a:xfrm>
            <a:off x="190299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E976DBF-A346-E6D2-3912-5B7308F14FA8}"/>
              </a:ext>
            </a:extLst>
          </p:cNvPr>
          <p:cNvCxnSpPr>
            <a:cxnSpLocks/>
          </p:cNvCxnSpPr>
          <p:nvPr/>
        </p:nvCxnSpPr>
        <p:spPr>
          <a:xfrm>
            <a:off x="787789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14ECAE2-439D-2B7D-507F-D311EFE3F3E8}"/>
              </a:ext>
            </a:extLst>
          </p:cNvPr>
          <p:cNvCxnSpPr>
            <a:cxnSpLocks/>
          </p:cNvCxnSpPr>
          <p:nvPr/>
        </p:nvCxnSpPr>
        <p:spPr>
          <a:xfrm>
            <a:off x="799505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E8D843D-A689-1090-9FBF-1002375EA484}"/>
              </a:ext>
            </a:extLst>
          </p:cNvPr>
          <p:cNvCxnSpPr>
            <a:cxnSpLocks/>
          </p:cNvCxnSpPr>
          <p:nvPr/>
        </p:nvCxnSpPr>
        <p:spPr>
          <a:xfrm>
            <a:off x="811220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89446C0-FC84-3F85-4E1E-27F1A2A853F6}"/>
              </a:ext>
            </a:extLst>
          </p:cNvPr>
          <p:cNvCxnSpPr>
            <a:cxnSpLocks/>
          </p:cNvCxnSpPr>
          <p:nvPr/>
        </p:nvCxnSpPr>
        <p:spPr>
          <a:xfrm>
            <a:off x="822936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CF0A46B-B5F4-C0EC-2EE7-337494E2422E}"/>
              </a:ext>
            </a:extLst>
          </p:cNvPr>
          <p:cNvCxnSpPr>
            <a:cxnSpLocks/>
          </p:cNvCxnSpPr>
          <p:nvPr/>
        </p:nvCxnSpPr>
        <p:spPr>
          <a:xfrm>
            <a:off x="834651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2FC7E50-E12B-13A7-4EED-C30F933F407A}"/>
              </a:ext>
            </a:extLst>
          </p:cNvPr>
          <p:cNvCxnSpPr>
            <a:cxnSpLocks/>
          </p:cNvCxnSpPr>
          <p:nvPr/>
        </p:nvCxnSpPr>
        <p:spPr>
          <a:xfrm>
            <a:off x="846367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526041A-AE2C-CE56-0DDE-FEB4832736E0}"/>
              </a:ext>
            </a:extLst>
          </p:cNvPr>
          <p:cNvCxnSpPr>
            <a:cxnSpLocks/>
          </p:cNvCxnSpPr>
          <p:nvPr/>
        </p:nvCxnSpPr>
        <p:spPr>
          <a:xfrm>
            <a:off x="858082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59920CD-58B5-8F05-441D-ED216D9D70D8}"/>
              </a:ext>
            </a:extLst>
          </p:cNvPr>
          <p:cNvCxnSpPr>
            <a:cxnSpLocks/>
          </p:cNvCxnSpPr>
          <p:nvPr/>
        </p:nvCxnSpPr>
        <p:spPr>
          <a:xfrm>
            <a:off x="869798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632FAB8-751C-CE48-61E0-E0717458104D}"/>
              </a:ext>
            </a:extLst>
          </p:cNvPr>
          <p:cNvCxnSpPr>
            <a:cxnSpLocks/>
          </p:cNvCxnSpPr>
          <p:nvPr/>
        </p:nvCxnSpPr>
        <p:spPr>
          <a:xfrm>
            <a:off x="881513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D03C753-BF8F-074B-EE61-B67852875190}"/>
              </a:ext>
            </a:extLst>
          </p:cNvPr>
          <p:cNvCxnSpPr>
            <a:cxnSpLocks/>
          </p:cNvCxnSpPr>
          <p:nvPr/>
        </p:nvCxnSpPr>
        <p:spPr>
          <a:xfrm>
            <a:off x="904944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338F4539-04CF-C591-3735-213737185D0A}"/>
              </a:ext>
            </a:extLst>
          </p:cNvPr>
          <p:cNvCxnSpPr>
            <a:cxnSpLocks/>
          </p:cNvCxnSpPr>
          <p:nvPr/>
        </p:nvCxnSpPr>
        <p:spPr>
          <a:xfrm>
            <a:off x="916660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06F2C7F-FF1B-6000-51BC-C3040342E956}"/>
              </a:ext>
            </a:extLst>
          </p:cNvPr>
          <p:cNvCxnSpPr>
            <a:cxnSpLocks/>
          </p:cNvCxnSpPr>
          <p:nvPr/>
        </p:nvCxnSpPr>
        <p:spPr>
          <a:xfrm>
            <a:off x="928375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0B15A032-DA29-F969-E81C-44FFED6ED4E1}"/>
              </a:ext>
            </a:extLst>
          </p:cNvPr>
          <p:cNvCxnSpPr>
            <a:cxnSpLocks/>
          </p:cNvCxnSpPr>
          <p:nvPr/>
        </p:nvCxnSpPr>
        <p:spPr>
          <a:xfrm>
            <a:off x="940091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C3C2137-3848-F35C-3A82-C5FCD063C880}"/>
              </a:ext>
            </a:extLst>
          </p:cNvPr>
          <p:cNvCxnSpPr>
            <a:cxnSpLocks/>
          </p:cNvCxnSpPr>
          <p:nvPr/>
        </p:nvCxnSpPr>
        <p:spPr>
          <a:xfrm>
            <a:off x="951806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406DB1E2-6A48-9438-E5E6-4682C70AE309}"/>
              </a:ext>
            </a:extLst>
          </p:cNvPr>
          <p:cNvCxnSpPr>
            <a:cxnSpLocks/>
          </p:cNvCxnSpPr>
          <p:nvPr/>
        </p:nvCxnSpPr>
        <p:spPr>
          <a:xfrm>
            <a:off x="963522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BBB60B9C-351C-C971-0770-4C72F964AA1E}"/>
              </a:ext>
            </a:extLst>
          </p:cNvPr>
          <p:cNvCxnSpPr>
            <a:cxnSpLocks/>
          </p:cNvCxnSpPr>
          <p:nvPr/>
        </p:nvCxnSpPr>
        <p:spPr>
          <a:xfrm>
            <a:off x="975237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700F2FB0-DE9E-B04E-CA2F-BDBA22EFA744}"/>
              </a:ext>
            </a:extLst>
          </p:cNvPr>
          <p:cNvCxnSpPr>
            <a:cxnSpLocks/>
          </p:cNvCxnSpPr>
          <p:nvPr/>
        </p:nvCxnSpPr>
        <p:spPr>
          <a:xfrm>
            <a:off x="986953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AAB165AA-C5AD-6640-7A91-8A27B090C705}"/>
              </a:ext>
            </a:extLst>
          </p:cNvPr>
          <p:cNvCxnSpPr>
            <a:cxnSpLocks/>
          </p:cNvCxnSpPr>
          <p:nvPr/>
        </p:nvCxnSpPr>
        <p:spPr>
          <a:xfrm>
            <a:off x="998668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014C5FE3-1076-B19A-2A63-3DECE0877913}"/>
              </a:ext>
            </a:extLst>
          </p:cNvPr>
          <p:cNvCxnSpPr>
            <a:cxnSpLocks/>
          </p:cNvCxnSpPr>
          <p:nvPr/>
        </p:nvCxnSpPr>
        <p:spPr>
          <a:xfrm>
            <a:off x="1022099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4F2EA0A6-61FB-410E-FE11-C05E0C3609B0}"/>
              </a:ext>
            </a:extLst>
          </p:cNvPr>
          <p:cNvCxnSpPr>
            <a:cxnSpLocks/>
          </p:cNvCxnSpPr>
          <p:nvPr/>
        </p:nvCxnSpPr>
        <p:spPr>
          <a:xfrm>
            <a:off x="1033815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237A825A-1842-8DAC-1C04-8EF49DBBDB7D}"/>
              </a:ext>
            </a:extLst>
          </p:cNvPr>
          <p:cNvCxnSpPr>
            <a:cxnSpLocks/>
          </p:cNvCxnSpPr>
          <p:nvPr/>
        </p:nvCxnSpPr>
        <p:spPr>
          <a:xfrm>
            <a:off x="1045530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5B2D2F8D-D2B5-D2BE-F494-D0BAAF62FEEA}"/>
              </a:ext>
            </a:extLst>
          </p:cNvPr>
          <p:cNvCxnSpPr>
            <a:cxnSpLocks/>
          </p:cNvCxnSpPr>
          <p:nvPr/>
        </p:nvCxnSpPr>
        <p:spPr>
          <a:xfrm>
            <a:off x="1057246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6CFC4F75-72DE-2E20-2BBE-FD1617F12D5A}"/>
              </a:ext>
            </a:extLst>
          </p:cNvPr>
          <p:cNvCxnSpPr>
            <a:cxnSpLocks/>
          </p:cNvCxnSpPr>
          <p:nvPr/>
        </p:nvCxnSpPr>
        <p:spPr>
          <a:xfrm>
            <a:off x="1068961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F6AB27B0-890E-1A8D-A9A3-2E53EB1EA0C2}"/>
              </a:ext>
            </a:extLst>
          </p:cNvPr>
          <p:cNvCxnSpPr>
            <a:cxnSpLocks/>
          </p:cNvCxnSpPr>
          <p:nvPr/>
        </p:nvCxnSpPr>
        <p:spPr>
          <a:xfrm>
            <a:off x="1080677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09082ED-594F-36B8-631C-E2AA34866BB9}"/>
              </a:ext>
            </a:extLst>
          </p:cNvPr>
          <p:cNvCxnSpPr>
            <a:cxnSpLocks/>
          </p:cNvCxnSpPr>
          <p:nvPr/>
        </p:nvCxnSpPr>
        <p:spPr>
          <a:xfrm>
            <a:off x="1092392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4DF2F0D7-F249-7250-B480-E70B8619AB5B}"/>
              </a:ext>
            </a:extLst>
          </p:cNvPr>
          <p:cNvCxnSpPr>
            <a:cxnSpLocks/>
          </p:cNvCxnSpPr>
          <p:nvPr/>
        </p:nvCxnSpPr>
        <p:spPr>
          <a:xfrm>
            <a:off x="1104108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F61CD68-054E-B188-504C-85B9A92A9275}"/>
              </a:ext>
            </a:extLst>
          </p:cNvPr>
          <p:cNvCxnSpPr>
            <a:cxnSpLocks/>
          </p:cNvCxnSpPr>
          <p:nvPr/>
        </p:nvCxnSpPr>
        <p:spPr>
          <a:xfrm>
            <a:off x="1115823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93A78310-3A58-CA89-3289-8BFCE1CAE91D}"/>
              </a:ext>
            </a:extLst>
          </p:cNvPr>
          <p:cNvCxnSpPr>
            <a:cxnSpLocks/>
          </p:cNvCxnSpPr>
          <p:nvPr/>
        </p:nvCxnSpPr>
        <p:spPr>
          <a:xfrm>
            <a:off x="670634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B79444C2-FFD1-45D9-7598-B2130DB932AD}"/>
              </a:ext>
            </a:extLst>
          </p:cNvPr>
          <p:cNvCxnSpPr>
            <a:cxnSpLocks/>
          </p:cNvCxnSpPr>
          <p:nvPr/>
        </p:nvCxnSpPr>
        <p:spPr>
          <a:xfrm>
            <a:off x="682350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14FE59D7-2FF9-ACDA-F68D-BBC0032B6FC9}"/>
              </a:ext>
            </a:extLst>
          </p:cNvPr>
          <p:cNvCxnSpPr>
            <a:cxnSpLocks/>
          </p:cNvCxnSpPr>
          <p:nvPr/>
        </p:nvCxnSpPr>
        <p:spPr>
          <a:xfrm>
            <a:off x="694065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75FE9519-E657-675E-E2F6-250BFB6FCC8A}"/>
              </a:ext>
            </a:extLst>
          </p:cNvPr>
          <p:cNvCxnSpPr>
            <a:cxnSpLocks/>
          </p:cNvCxnSpPr>
          <p:nvPr/>
        </p:nvCxnSpPr>
        <p:spPr>
          <a:xfrm>
            <a:off x="705781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10814686-AAEC-2EEA-57D1-EA84EA37824C}"/>
              </a:ext>
            </a:extLst>
          </p:cNvPr>
          <p:cNvCxnSpPr>
            <a:cxnSpLocks/>
          </p:cNvCxnSpPr>
          <p:nvPr/>
        </p:nvCxnSpPr>
        <p:spPr>
          <a:xfrm>
            <a:off x="717496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53CC87C3-27AD-8583-1C37-2DCD6230749F}"/>
              </a:ext>
            </a:extLst>
          </p:cNvPr>
          <p:cNvCxnSpPr>
            <a:cxnSpLocks/>
          </p:cNvCxnSpPr>
          <p:nvPr/>
        </p:nvCxnSpPr>
        <p:spPr>
          <a:xfrm>
            <a:off x="729212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AEE695CC-112D-8383-2222-21A439FC62C4}"/>
              </a:ext>
            </a:extLst>
          </p:cNvPr>
          <p:cNvCxnSpPr>
            <a:cxnSpLocks/>
          </p:cNvCxnSpPr>
          <p:nvPr/>
        </p:nvCxnSpPr>
        <p:spPr>
          <a:xfrm>
            <a:off x="740927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5BD4B92D-E467-288D-74A4-6AEF87C06375}"/>
              </a:ext>
            </a:extLst>
          </p:cNvPr>
          <p:cNvCxnSpPr>
            <a:cxnSpLocks/>
          </p:cNvCxnSpPr>
          <p:nvPr/>
        </p:nvCxnSpPr>
        <p:spPr>
          <a:xfrm>
            <a:off x="752643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093A4828-3036-2C1C-BF2B-72F73C62127F}"/>
              </a:ext>
            </a:extLst>
          </p:cNvPr>
          <p:cNvCxnSpPr>
            <a:cxnSpLocks/>
          </p:cNvCxnSpPr>
          <p:nvPr/>
        </p:nvCxnSpPr>
        <p:spPr>
          <a:xfrm>
            <a:off x="764358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4B8940F-85A8-DD57-C6C1-C44C36F63232}"/>
              </a:ext>
            </a:extLst>
          </p:cNvPr>
          <p:cNvCxnSpPr>
            <a:cxnSpLocks/>
          </p:cNvCxnSpPr>
          <p:nvPr/>
        </p:nvCxnSpPr>
        <p:spPr>
          <a:xfrm>
            <a:off x="553479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8ABBD509-DB0A-F77F-C310-D5C4A44A39A9}"/>
              </a:ext>
            </a:extLst>
          </p:cNvPr>
          <p:cNvCxnSpPr>
            <a:cxnSpLocks/>
          </p:cNvCxnSpPr>
          <p:nvPr/>
        </p:nvCxnSpPr>
        <p:spPr>
          <a:xfrm>
            <a:off x="565195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9B1B5B74-AD6B-60DD-E719-1E3C3ED175B1}"/>
              </a:ext>
            </a:extLst>
          </p:cNvPr>
          <p:cNvCxnSpPr>
            <a:cxnSpLocks/>
          </p:cNvCxnSpPr>
          <p:nvPr/>
        </p:nvCxnSpPr>
        <p:spPr>
          <a:xfrm>
            <a:off x="576910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FB807629-2733-0190-7F11-5A5C212C42B2}"/>
              </a:ext>
            </a:extLst>
          </p:cNvPr>
          <p:cNvCxnSpPr>
            <a:cxnSpLocks/>
          </p:cNvCxnSpPr>
          <p:nvPr/>
        </p:nvCxnSpPr>
        <p:spPr>
          <a:xfrm>
            <a:off x="588626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93ED4A94-2B1E-56BD-2D0A-F183E3595312}"/>
              </a:ext>
            </a:extLst>
          </p:cNvPr>
          <p:cNvCxnSpPr>
            <a:cxnSpLocks/>
          </p:cNvCxnSpPr>
          <p:nvPr/>
        </p:nvCxnSpPr>
        <p:spPr>
          <a:xfrm>
            <a:off x="600341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82DEB0C2-AD72-1DA6-CD64-C30209748CEC}"/>
              </a:ext>
            </a:extLst>
          </p:cNvPr>
          <p:cNvCxnSpPr>
            <a:cxnSpLocks/>
          </p:cNvCxnSpPr>
          <p:nvPr/>
        </p:nvCxnSpPr>
        <p:spPr>
          <a:xfrm>
            <a:off x="612057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583BC7EE-7351-3511-46DA-D9AE00AFA6CF}"/>
              </a:ext>
            </a:extLst>
          </p:cNvPr>
          <p:cNvCxnSpPr>
            <a:cxnSpLocks/>
          </p:cNvCxnSpPr>
          <p:nvPr/>
        </p:nvCxnSpPr>
        <p:spPr>
          <a:xfrm>
            <a:off x="623772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B9DF1F15-96B9-244C-79E8-1BB127145FDC}"/>
              </a:ext>
            </a:extLst>
          </p:cNvPr>
          <p:cNvCxnSpPr>
            <a:cxnSpLocks/>
          </p:cNvCxnSpPr>
          <p:nvPr/>
        </p:nvCxnSpPr>
        <p:spPr>
          <a:xfrm>
            <a:off x="635488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0F0F6A32-490E-5BB1-B1BE-B8C5824F1BBC}"/>
              </a:ext>
            </a:extLst>
          </p:cNvPr>
          <p:cNvCxnSpPr>
            <a:cxnSpLocks/>
          </p:cNvCxnSpPr>
          <p:nvPr/>
        </p:nvCxnSpPr>
        <p:spPr>
          <a:xfrm>
            <a:off x="647203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293D5084-8841-4D0E-8035-CE45663E7CCA}"/>
              </a:ext>
            </a:extLst>
          </p:cNvPr>
          <p:cNvCxnSpPr>
            <a:cxnSpLocks/>
          </p:cNvCxnSpPr>
          <p:nvPr/>
        </p:nvCxnSpPr>
        <p:spPr>
          <a:xfrm>
            <a:off x="436324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27D2A723-6936-A801-ACD7-9358411D193F}"/>
              </a:ext>
            </a:extLst>
          </p:cNvPr>
          <p:cNvCxnSpPr>
            <a:cxnSpLocks/>
          </p:cNvCxnSpPr>
          <p:nvPr/>
        </p:nvCxnSpPr>
        <p:spPr>
          <a:xfrm>
            <a:off x="448040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33AEAD79-167A-38B8-556F-12D582688DBA}"/>
              </a:ext>
            </a:extLst>
          </p:cNvPr>
          <p:cNvCxnSpPr>
            <a:cxnSpLocks/>
          </p:cNvCxnSpPr>
          <p:nvPr/>
        </p:nvCxnSpPr>
        <p:spPr>
          <a:xfrm>
            <a:off x="459755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CB69997F-1B67-4EFA-DD4B-1A7131C8D788}"/>
              </a:ext>
            </a:extLst>
          </p:cNvPr>
          <p:cNvCxnSpPr>
            <a:cxnSpLocks/>
          </p:cNvCxnSpPr>
          <p:nvPr/>
        </p:nvCxnSpPr>
        <p:spPr>
          <a:xfrm>
            <a:off x="471471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6DC52328-43CB-5460-9DA9-6CF1CB7170E3}"/>
              </a:ext>
            </a:extLst>
          </p:cNvPr>
          <p:cNvCxnSpPr>
            <a:cxnSpLocks/>
          </p:cNvCxnSpPr>
          <p:nvPr/>
        </p:nvCxnSpPr>
        <p:spPr>
          <a:xfrm>
            <a:off x="483186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62E3CED7-758C-2840-3DE5-CBE143B01B50}"/>
              </a:ext>
            </a:extLst>
          </p:cNvPr>
          <p:cNvCxnSpPr>
            <a:cxnSpLocks/>
          </p:cNvCxnSpPr>
          <p:nvPr/>
        </p:nvCxnSpPr>
        <p:spPr>
          <a:xfrm>
            <a:off x="494902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FFC01A53-94B4-4E84-000D-140B33F52AA8}"/>
              </a:ext>
            </a:extLst>
          </p:cNvPr>
          <p:cNvCxnSpPr>
            <a:cxnSpLocks/>
          </p:cNvCxnSpPr>
          <p:nvPr/>
        </p:nvCxnSpPr>
        <p:spPr>
          <a:xfrm>
            <a:off x="506617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96153950-F778-ABF3-FC45-DC2E92F95849}"/>
              </a:ext>
            </a:extLst>
          </p:cNvPr>
          <p:cNvCxnSpPr>
            <a:cxnSpLocks/>
          </p:cNvCxnSpPr>
          <p:nvPr/>
        </p:nvCxnSpPr>
        <p:spPr>
          <a:xfrm>
            <a:off x="518333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8A057166-794C-A664-9584-CEC6122B8E48}"/>
              </a:ext>
            </a:extLst>
          </p:cNvPr>
          <p:cNvCxnSpPr>
            <a:cxnSpLocks/>
          </p:cNvCxnSpPr>
          <p:nvPr/>
        </p:nvCxnSpPr>
        <p:spPr>
          <a:xfrm>
            <a:off x="530048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86AABA11-F40D-3B54-B019-16026611D708}"/>
              </a:ext>
            </a:extLst>
          </p:cNvPr>
          <p:cNvCxnSpPr>
            <a:cxnSpLocks/>
          </p:cNvCxnSpPr>
          <p:nvPr/>
        </p:nvCxnSpPr>
        <p:spPr>
          <a:xfrm>
            <a:off x="319169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7DF10BC-8F33-B8EA-4448-4086B1F528A4}"/>
              </a:ext>
            </a:extLst>
          </p:cNvPr>
          <p:cNvCxnSpPr>
            <a:cxnSpLocks/>
          </p:cNvCxnSpPr>
          <p:nvPr/>
        </p:nvCxnSpPr>
        <p:spPr>
          <a:xfrm>
            <a:off x="330885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53AF8286-F15E-9BAB-E6D5-66FBA3452AB2}"/>
              </a:ext>
            </a:extLst>
          </p:cNvPr>
          <p:cNvCxnSpPr>
            <a:cxnSpLocks/>
          </p:cNvCxnSpPr>
          <p:nvPr/>
        </p:nvCxnSpPr>
        <p:spPr>
          <a:xfrm>
            <a:off x="342600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6EE9C579-1897-01DE-9E37-96A96E36B4DD}"/>
              </a:ext>
            </a:extLst>
          </p:cNvPr>
          <p:cNvCxnSpPr>
            <a:cxnSpLocks/>
          </p:cNvCxnSpPr>
          <p:nvPr/>
        </p:nvCxnSpPr>
        <p:spPr>
          <a:xfrm>
            <a:off x="354316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5FF5BFFD-83A3-D5FB-9F50-E08989782A73}"/>
              </a:ext>
            </a:extLst>
          </p:cNvPr>
          <p:cNvCxnSpPr>
            <a:cxnSpLocks/>
          </p:cNvCxnSpPr>
          <p:nvPr/>
        </p:nvCxnSpPr>
        <p:spPr>
          <a:xfrm>
            <a:off x="366031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623F700D-D559-624A-68D8-FCD4053579F6}"/>
              </a:ext>
            </a:extLst>
          </p:cNvPr>
          <p:cNvCxnSpPr>
            <a:cxnSpLocks/>
          </p:cNvCxnSpPr>
          <p:nvPr/>
        </p:nvCxnSpPr>
        <p:spPr>
          <a:xfrm>
            <a:off x="377747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BCB9A3FA-381C-2A82-0F88-2661FCC52C7B}"/>
              </a:ext>
            </a:extLst>
          </p:cNvPr>
          <p:cNvCxnSpPr>
            <a:cxnSpLocks/>
          </p:cNvCxnSpPr>
          <p:nvPr/>
        </p:nvCxnSpPr>
        <p:spPr>
          <a:xfrm>
            <a:off x="389462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E33A6EED-2CA3-7579-29EC-94B3F3B5A6CE}"/>
              </a:ext>
            </a:extLst>
          </p:cNvPr>
          <p:cNvCxnSpPr>
            <a:cxnSpLocks/>
          </p:cNvCxnSpPr>
          <p:nvPr/>
        </p:nvCxnSpPr>
        <p:spPr>
          <a:xfrm>
            <a:off x="401178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EA4C2FEA-9832-7D95-65FC-7ABA6D34CDCA}"/>
              </a:ext>
            </a:extLst>
          </p:cNvPr>
          <p:cNvCxnSpPr>
            <a:cxnSpLocks/>
          </p:cNvCxnSpPr>
          <p:nvPr/>
        </p:nvCxnSpPr>
        <p:spPr>
          <a:xfrm>
            <a:off x="412893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037445F2-8DBD-AC20-4096-E60BCD1C9685}"/>
              </a:ext>
            </a:extLst>
          </p:cNvPr>
          <p:cNvCxnSpPr>
            <a:cxnSpLocks/>
          </p:cNvCxnSpPr>
          <p:nvPr/>
        </p:nvCxnSpPr>
        <p:spPr>
          <a:xfrm>
            <a:off x="2254458" y="5293046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3D319FE0-98B0-995B-B884-F0AC91FCDB6E}"/>
              </a:ext>
            </a:extLst>
          </p:cNvPr>
          <p:cNvCxnSpPr>
            <a:cxnSpLocks/>
          </p:cNvCxnSpPr>
          <p:nvPr/>
        </p:nvCxnSpPr>
        <p:spPr>
          <a:xfrm>
            <a:off x="2020148" y="5293047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CA77A62A-BAF3-59D3-2EAF-7DEE3349490A}"/>
              </a:ext>
            </a:extLst>
          </p:cNvPr>
          <p:cNvCxnSpPr>
            <a:cxnSpLocks/>
          </p:cNvCxnSpPr>
          <p:nvPr/>
        </p:nvCxnSpPr>
        <p:spPr>
          <a:xfrm>
            <a:off x="248876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B51F246F-E7B0-FA43-30F7-D422A12E9FFC}"/>
              </a:ext>
            </a:extLst>
          </p:cNvPr>
          <p:cNvCxnSpPr>
            <a:cxnSpLocks/>
          </p:cNvCxnSpPr>
          <p:nvPr/>
        </p:nvCxnSpPr>
        <p:spPr>
          <a:xfrm>
            <a:off x="213730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B36424AE-9DD5-E7B6-2823-178A40355B5B}"/>
              </a:ext>
            </a:extLst>
          </p:cNvPr>
          <p:cNvCxnSpPr>
            <a:cxnSpLocks/>
          </p:cNvCxnSpPr>
          <p:nvPr/>
        </p:nvCxnSpPr>
        <p:spPr>
          <a:xfrm>
            <a:off x="237161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706C4905-6203-E4FF-2F20-921022876613}"/>
              </a:ext>
            </a:extLst>
          </p:cNvPr>
          <p:cNvCxnSpPr>
            <a:cxnSpLocks/>
          </p:cNvCxnSpPr>
          <p:nvPr/>
        </p:nvCxnSpPr>
        <p:spPr>
          <a:xfrm>
            <a:off x="2605923" y="5293047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E84F0397-0DFA-D6A1-B9C3-ACD880E067A9}"/>
              </a:ext>
            </a:extLst>
          </p:cNvPr>
          <p:cNvCxnSpPr>
            <a:cxnSpLocks/>
          </p:cNvCxnSpPr>
          <p:nvPr/>
        </p:nvCxnSpPr>
        <p:spPr>
          <a:xfrm>
            <a:off x="272307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39BD5199-A1B6-3076-0E56-C110B66FCEB0}"/>
              </a:ext>
            </a:extLst>
          </p:cNvPr>
          <p:cNvCxnSpPr>
            <a:cxnSpLocks/>
          </p:cNvCxnSpPr>
          <p:nvPr/>
        </p:nvCxnSpPr>
        <p:spPr>
          <a:xfrm>
            <a:off x="284023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0A442443-0BD9-6CE7-7868-CF431474116A}"/>
              </a:ext>
            </a:extLst>
          </p:cNvPr>
          <p:cNvCxnSpPr>
            <a:cxnSpLocks/>
          </p:cNvCxnSpPr>
          <p:nvPr/>
        </p:nvCxnSpPr>
        <p:spPr>
          <a:xfrm>
            <a:off x="295738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1" name="Table 4">
            <a:extLst>
              <a:ext uri="{FF2B5EF4-FFF2-40B4-BE49-F238E27FC236}">
                <a16:creationId xmlns:a16="http://schemas.microsoft.com/office/drawing/2014/main" id="{F7524A0E-EA50-EE29-111B-4B5FA99646C6}"/>
              </a:ext>
            </a:extLst>
          </p:cNvPr>
          <p:cNvGraphicFramePr>
            <a:graphicFrameLocks noGrp="1"/>
          </p:cNvGraphicFramePr>
          <p:nvPr/>
        </p:nvGraphicFramePr>
        <p:xfrm>
          <a:off x="1304842" y="5468908"/>
          <a:ext cx="1056875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306">
                  <a:extLst>
                    <a:ext uri="{9D8B030D-6E8A-4147-A177-3AD203B41FA5}">
                      <a16:colId xmlns:a16="http://schemas.microsoft.com/office/drawing/2014/main" val="3857981658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355731126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1637529817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1654181960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3102990006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2674872199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1415106241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2322589989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27689454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0K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67233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7A0ADFD-36C9-B6A7-D6E8-99414F2EFB4A}"/>
              </a:ext>
            </a:extLst>
          </p:cNvPr>
          <p:cNvSpPr txBox="1"/>
          <p:nvPr/>
        </p:nvSpPr>
        <p:spPr>
          <a:xfrm rot="16200000">
            <a:off x="-692464" y="3739484"/>
            <a:ext cx="305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Avg. max. errors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5F05A3-5981-2C66-35EA-5BBC25EA40F9}"/>
              </a:ext>
            </a:extLst>
          </p:cNvPr>
          <p:cNvSpPr txBox="1"/>
          <p:nvPr/>
        </p:nvSpPr>
        <p:spPr>
          <a:xfrm>
            <a:off x="1911307" y="5937097"/>
            <a:ext cx="937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P/E cycle count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F01EA9-1898-4790-67A1-9990DCC10A7E}"/>
              </a:ext>
            </a:extLst>
          </p:cNvPr>
          <p:cNvCxnSpPr/>
          <p:nvPr/>
        </p:nvCxnSpPr>
        <p:spPr>
          <a:xfrm>
            <a:off x="1911307" y="2825393"/>
            <a:ext cx="9372365" cy="0"/>
          </a:xfrm>
          <a:prstGeom prst="line">
            <a:avLst/>
          </a:prstGeom>
          <a:ln w="50800">
            <a:solidFill>
              <a:srgbClr val="6F47E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E6800FDF-FE44-085A-5AA7-1CF3E7EBD35B}"/>
              </a:ext>
            </a:extLst>
          </p:cNvPr>
          <p:cNvSpPr txBox="1"/>
          <p:nvPr/>
        </p:nvSpPr>
        <p:spPr>
          <a:xfrm>
            <a:off x="2959760" y="4585577"/>
            <a:ext cx="518674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A559AA"/>
                </a:solidFill>
                <a:latin typeface="Cambria" panose="02040503050406030204" pitchFamily="18" charset="0"/>
              </a:rPr>
              <a:t>High errors due to incomplete erasure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2BE23A6-05A8-3F1D-8E6C-80D10FDE5360}"/>
              </a:ext>
            </a:extLst>
          </p:cNvPr>
          <p:cNvSpPr/>
          <p:nvPr/>
        </p:nvSpPr>
        <p:spPr>
          <a:xfrm>
            <a:off x="1629375" y="3222621"/>
            <a:ext cx="613227" cy="613227"/>
          </a:xfrm>
          <a:prstGeom prst="ellipse">
            <a:avLst/>
          </a:prstGeom>
          <a:ln w="50800" cmpd="sng">
            <a:solidFill>
              <a:srgbClr val="A559AA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F6A9D20-25C6-2B01-8FD4-7586970B0BAC}"/>
              </a:ext>
            </a:extLst>
          </p:cNvPr>
          <p:cNvCxnSpPr>
            <a:cxnSpLocks/>
            <a:stCxn id="10" idx="5"/>
          </p:cNvCxnSpPr>
          <p:nvPr/>
        </p:nvCxnSpPr>
        <p:spPr>
          <a:xfrm>
            <a:off x="2152797" y="3746043"/>
            <a:ext cx="687436" cy="896295"/>
          </a:xfrm>
          <a:prstGeom prst="straightConnector1">
            <a:avLst/>
          </a:prstGeom>
          <a:ln w="50800">
            <a:solidFill>
              <a:srgbClr val="A559AA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2FDACB41-A941-2ABE-D78A-9BE07E140342}"/>
              </a:ext>
            </a:extLst>
          </p:cNvPr>
          <p:cNvSpPr txBox="1"/>
          <p:nvPr/>
        </p:nvSpPr>
        <p:spPr>
          <a:xfrm>
            <a:off x="1950222" y="2745994"/>
            <a:ext cx="399083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Maximum correctable errors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76558F2-A713-3BB1-97EC-2DCE47C13B4F}"/>
              </a:ext>
            </a:extLst>
          </p:cNvPr>
          <p:cNvGrpSpPr/>
          <p:nvPr/>
        </p:nvGrpSpPr>
        <p:grpSpPr>
          <a:xfrm>
            <a:off x="3392395" y="2026718"/>
            <a:ext cx="5407210" cy="461665"/>
            <a:chOff x="6496835" y="948610"/>
            <a:chExt cx="5407210" cy="461665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8D2747B8-CC9E-BB3C-3B75-A36F82C33FB7}"/>
                </a:ext>
              </a:extLst>
            </p:cNvPr>
            <p:cNvGrpSpPr/>
            <p:nvPr/>
          </p:nvGrpSpPr>
          <p:grpSpPr>
            <a:xfrm>
              <a:off x="6496835" y="948610"/>
              <a:ext cx="1466409" cy="461665"/>
              <a:chOff x="6496835" y="948610"/>
              <a:chExt cx="1466409" cy="461665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A669F273-7A65-F855-2942-49B8D4931A4A}"/>
                  </a:ext>
                </a:extLst>
              </p:cNvPr>
              <p:cNvGrpSpPr/>
              <p:nvPr/>
            </p:nvGrpSpPr>
            <p:grpSpPr>
              <a:xfrm>
                <a:off x="6496835" y="1100988"/>
                <a:ext cx="281605" cy="156909"/>
                <a:chOff x="6496835" y="1112772"/>
                <a:chExt cx="281605" cy="156909"/>
              </a:xfrm>
            </p:grpSpPr>
            <p:cxnSp>
              <p:nvCxnSpPr>
                <p:cNvPr id="36" name="Straight Connector 35">
                  <a:extLst>
                    <a:ext uri="{FF2B5EF4-FFF2-40B4-BE49-F238E27FC236}">
                      <a16:creationId xmlns:a16="http://schemas.microsoft.com/office/drawing/2014/main" id="{B85855E3-8F7F-23E3-003E-D7AB620A42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96835" y="1191226"/>
                  <a:ext cx="281605" cy="0"/>
                </a:xfrm>
                <a:prstGeom prst="line">
                  <a:avLst/>
                </a:prstGeom>
                <a:ln w="50800">
                  <a:solidFill>
                    <a:srgbClr val="E02B35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1300C636-D6B5-AA0A-0C5A-4AEA4327B0C0}"/>
                    </a:ext>
                  </a:extLst>
                </p:cNvPr>
                <p:cNvSpPr/>
                <p:nvPr/>
              </p:nvSpPr>
              <p:spPr>
                <a:xfrm>
                  <a:off x="6559183" y="1112772"/>
                  <a:ext cx="156909" cy="156909"/>
                </a:xfrm>
                <a:prstGeom prst="ellipse">
                  <a:avLst/>
                </a:prstGeom>
                <a:solidFill>
                  <a:srgbClr val="E02B35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en-KR"/>
                </a:p>
              </p:txBody>
            </p:sp>
          </p:grp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06FD900-FBDC-9707-29F1-AE511550A379}"/>
                  </a:ext>
                </a:extLst>
              </p:cNvPr>
              <p:cNvSpPr txBox="1"/>
              <p:nvPr/>
            </p:nvSpPr>
            <p:spPr>
              <a:xfrm>
                <a:off x="6733420" y="948610"/>
                <a:ext cx="1229824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Baseline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70102ED-826C-69EB-BCAE-F4EDBB223D34}"/>
                </a:ext>
              </a:extLst>
            </p:cNvPr>
            <p:cNvGrpSpPr/>
            <p:nvPr/>
          </p:nvGrpSpPr>
          <p:grpSpPr>
            <a:xfrm>
              <a:off x="8580952" y="948610"/>
              <a:ext cx="1588237" cy="461665"/>
              <a:chOff x="6496835" y="948610"/>
              <a:chExt cx="1588237" cy="461665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EB5C9E37-9EEA-8D11-8854-09FA7D733A53}"/>
                  </a:ext>
                </a:extLst>
              </p:cNvPr>
              <p:cNvGrpSpPr/>
              <p:nvPr/>
            </p:nvGrpSpPr>
            <p:grpSpPr>
              <a:xfrm>
                <a:off x="6496835" y="1100988"/>
                <a:ext cx="281605" cy="156909"/>
                <a:chOff x="6496835" y="1112772"/>
                <a:chExt cx="281605" cy="156909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710EC20D-0134-B1A9-B940-863A1AC7F2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96835" y="1191226"/>
                  <a:ext cx="281605" cy="0"/>
                </a:xfrm>
                <a:prstGeom prst="line">
                  <a:avLst/>
                </a:prstGeom>
                <a:ln w="50800">
                  <a:solidFill>
                    <a:srgbClr val="59A89C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3" name="Triangle 32">
                  <a:extLst>
                    <a:ext uri="{FF2B5EF4-FFF2-40B4-BE49-F238E27FC236}">
                      <a16:creationId xmlns:a16="http://schemas.microsoft.com/office/drawing/2014/main" id="{3234D662-0537-FD6B-4286-89184EF5B404}"/>
                    </a:ext>
                  </a:extLst>
                </p:cNvPr>
                <p:cNvSpPr/>
                <p:nvPr/>
              </p:nvSpPr>
              <p:spPr>
                <a:xfrm>
                  <a:off x="6559183" y="1112772"/>
                  <a:ext cx="156909" cy="156909"/>
                </a:xfrm>
                <a:prstGeom prst="triangle">
                  <a:avLst/>
                </a:prstGeom>
                <a:solidFill>
                  <a:srgbClr val="59A89C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en-KR"/>
                </a:p>
              </p:txBody>
            </p:sp>
          </p:grp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C0B4FBB-55CF-6CB2-E803-69440950A15F}"/>
                  </a:ext>
                </a:extLst>
              </p:cNvPr>
              <p:cNvSpPr txBox="1"/>
              <p:nvPr/>
            </p:nvSpPr>
            <p:spPr>
              <a:xfrm>
                <a:off x="6733420" y="948610"/>
                <a:ext cx="1351652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AERO</a:t>
                </a:r>
                <a:r>
                  <a:rPr lang="en-KR" sz="24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CONS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49D507DB-06D8-D333-AFF6-001CE2A720A4}"/>
                </a:ext>
              </a:extLst>
            </p:cNvPr>
            <p:cNvGrpSpPr/>
            <p:nvPr/>
          </p:nvGrpSpPr>
          <p:grpSpPr>
            <a:xfrm>
              <a:off x="10786898" y="948610"/>
              <a:ext cx="1117147" cy="461665"/>
              <a:chOff x="6496835" y="948610"/>
              <a:chExt cx="1117147" cy="461665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C1A84E33-4B20-0F58-1F25-68CAE4C41DC1}"/>
                  </a:ext>
                </a:extLst>
              </p:cNvPr>
              <p:cNvGrpSpPr/>
              <p:nvPr/>
            </p:nvGrpSpPr>
            <p:grpSpPr>
              <a:xfrm>
                <a:off x="6496835" y="1100988"/>
                <a:ext cx="281605" cy="156909"/>
                <a:chOff x="6496835" y="1112772"/>
                <a:chExt cx="281605" cy="156909"/>
              </a:xfrm>
            </p:grpSpPr>
            <p:cxnSp>
              <p:nvCxnSpPr>
                <p:cNvPr id="28" name="Straight Connector 27">
                  <a:extLst>
                    <a:ext uri="{FF2B5EF4-FFF2-40B4-BE49-F238E27FC236}">
                      <a16:creationId xmlns:a16="http://schemas.microsoft.com/office/drawing/2014/main" id="{50FA69F1-6C7F-DAAD-3D85-5132722B0F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96835" y="1191226"/>
                  <a:ext cx="281605" cy="0"/>
                </a:xfrm>
                <a:prstGeom prst="line">
                  <a:avLst/>
                </a:prstGeom>
                <a:ln w="50800">
                  <a:solidFill>
                    <a:srgbClr val="A559A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773A7534-68EC-24CD-9B5A-B0DDBCA4A1D0}"/>
                    </a:ext>
                  </a:extLst>
                </p:cNvPr>
                <p:cNvSpPr/>
                <p:nvPr/>
              </p:nvSpPr>
              <p:spPr>
                <a:xfrm>
                  <a:off x="6559183" y="1112772"/>
                  <a:ext cx="156909" cy="156909"/>
                </a:xfrm>
                <a:prstGeom prst="rect">
                  <a:avLst/>
                </a:prstGeom>
                <a:solidFill>
                  <a:srgbClr val="A559AA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en-KR"/>
                </a:p>
              </p:txBody>
            </p:sp>
          </p:grp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2C4FAC0-B6CD-F312-4D4C-E8EB1656BEBA}"/>
                  </a:ext>
                </a:extLst>
              </p:cNvPr>
              <p:cNvSpPr txBox="1"/>
              <p:nvPr/>
            </p:nvSpPr>
            <p:spPr>
              <a:xfrm>
                <a:off x="6733420" y="948610"/>
                <a:ext cx="880562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AERO</a:t>
                </a:r>
              </a:p>
            </p:txBody>
          </p:sp>
        </p:grpSp>
      </p:grp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9AD095F6-244B-8CE5-3D67-17E5841D8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3347" y="6311898"/>
            <a:ext cx="2743200" cy="365125"/>
          </a:xfrm>
        </p:spPr>
        <p:txBody>
          <a:bodyPr/>
          <a:lstStyle/>
          <a:p>
            <a:r>
              <a:rPr lang="en-KR" dirty="0"/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419705617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CC458-6B3A-4D3A-056C-A3773CED1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Result: SSD Lifetime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F6FED-96C5-625F-DDDA-5F40B5542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K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2AAAE34-5FD9-390D-8B38-3B5ABDAC92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0139976"/>
              </p:ext>
            </p:extLst>
          </p:nvPr>
        </p:nvGraphicFramePr>
        <p:xfrm>
          <a:off x="1266484" y="1802180"/>
          <a:ext cx="10645470" cy="3834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0CC8E5-50D0-791D-E6E8-A5A75DFA2AB3}"/>
              </a:ext>
            </a:extLst>
          </p:cNvPr>
          <p:cNvCxnSpPr>
            <a:cxnSpLocks/>
          </p:cNvCxnSpPr>
          <p:nvPr/>
        </p:nvCxnSpPr>
        <p:spPr>
          <a:xfrm>
            <a:off x="11283672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A99C55-0557-531F-59F4-139A919814AE}"/>
              </a:ext>
            </a:extLst>
          </p:cNvPr>
          <p:cNvCxnSpPr>
            <a:cxnSpLocks/>
          </p:cNvCxnSpPr>
          <p:nvPr/>
        </p:nvCxnSpPr>
        <p:spPr>
          <a:xfrm>
            <a:off x="1010384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C03DF8-9645-F6C8-D8D3-08C1BA3B21CF}"/>
              </a:ext>
            </a:extLst>
          </p:cNvPr>
          <p:cNvCxnSpPr>
            <a:cxnSpLocks/>
          </p:cNvCxnSpPr>
          <p:nvPr/>
        </p:nvCxnSpPr>
        <p:spPr>
          <a:xfrm>
            <a:off x="893229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288EDF-A832-E99F-F177-2EA3E47AFA7A}"/>
              </a:ext>
            </a:extLst>
          </p:cNvPr>
          <p:cNvCxnSpPr>
            <a:cxnSpLocks/>
          </p:cNvCxnSpPr>
          <p:nvPr/>
        </p:nvCxnSpPr>
        <p:spPr>
          <a:xfrm>
            <a:off x="776074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BF3A57E-FA10-CE95-ADCD-688E32945A8D}"/>
              </a:ext>
            </a:extLst>
          </p:cNvPr>
          <p:cNvCxnSpPr>
            <a:cxnSpLocks/>
          </p:cNvCxnSpPr>
          <p:nvPr/>
        </p:nvCxnSpPr>
        <p:spPr>
          <a:xfrm>
            <a:off x="658919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779845-963F-576C-E266-5F4066400870}"/>
              </a:ext>
            </a:extLst>
          </p:cNvPr>
          <p:cNvCxnSpPr>
            <a:cxnSpLocks/>
          </p:cNvCxnSpPr>
          <p:nvPr/>
        </p:nvCxnSpPr>
        <p:spPr>
          <a:xfrm>
            <a:off x="541764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A6D2792-1055-5992-FCFB-07591EA26F55}"/>
              </a:ext>
            </a:extLst>
          </p:cNvPr>
          <p:cNvCxnSpPr>
            <a:cxnSpLocks/>
          </p:cNvCxnSpPr>
          <p:nvPr/>
        </p:nvCxnSpPr>
        <p:spPr>
          <a:xfrm>
            <a:off x="424609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4935DF-6453-6B5F-1FB5-6E81CC20B8FA}"/>
              </a:ext>
            </a:extLst>
          </p:cNvPr>
          <p:cNvCxnSpPr>
            <a:cxnSpLocks/>
          </p:cNvCxnSpPr>
          <p:nvPr/>
        </p:nvCxnSpPr>
        <p:spPr>
          <a:xfrm>
            <a:off x="307454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6B120A-F0F3-BDF8-8B6F-DFC41F62ED19}"/>
              </a:ext>
            </a:extLst>
          </p:cNvPr>
          <p:cNvCxnSpPr>
            <a:cxnSpLocks/>
          </p:cNvCxnSpPr>
          <p:nvPr/>
        </p:nvCxnSpPr>
        <p:spPr>
          <a:xfrm>
            <a:off x="190299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E976DBF-A346-E6D2-3912-5B7308F14FA8}"/>
              </a:ext>
            </a:extLst>
          </p:cNvPr>
          <p:cNvCxnSpPr>
            <a:cxnSpLocks/>
          </p:cNvCxnSpPr>
          <p:nvPr/>
        </p:nvCxnSpPr>
        <p:spPr>
          <a:xfrm>
            <a:off x="787789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14ECAE2-439D-2B7D-507F-D311EFE3F3E8}"/>
              </a:ext>
            </a:extLst>
          </p:cNvPr>
          <p:cNvCxnSpPr>
            <a:cxnSpLocks/>
          </p:cNvCxnSpPr>
          <p:nvPr/>
        </p:nvCxnSpPr>
        <p:spPr>
          <a:xfrm>
            <a:off x="799505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E8D843D-A689-1090-9FBF-1002375EA484}"/>
              </a:ext>
            </a:extLst>
          </p:cNvPr>
          <p:cNvCxnSpPr>
            <a:cxnSpLocks/>
          </p:cNvCxnSpPr>
          <p:nvPr/>
        </p:nvCxnSpPr>
        <p:spPr>
          <a:xfrm>
            <a:off x="811220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89446C0-FC84-3F85-4E1E-27F1A2A853F6}"/>
              </a:ext>
            </a:extLst>
          </p:cNvPr>
          <p:cNvCxnSpPr>
            <a:cxnSpLocks/>
          </p:cNvCxnSpPr>
          <p:nvPr/>
        </p:nvCxnSpPr>
        <p:spPr>
          <a:xfrm>
            <a:off x="822936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CF0A46B-B5F4-C0EC-2EE7-337494E2422E}"/>
              </a:ext>
            </a:extLst>
          </p:cNvPr>
          <p:cNvCxnSpPr>
            <a:cxnSpLocks/>
          </p:cNvCxnSpPr>
          <p:nvPr/>
        </p:nvCxnSpPr>
        <p:spPr>
          <a:xfrm>
            <a:off x="834651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2FC7E50-E12B-13A7-4EED-C30F933F407A}"/>
              </a:ext>
            </a:extLst>
          </p:cNvPr>
          <p:cNvCxnSpPr>
            <a:cxnSpLocks/>
          </p:cNvCxnSpPr>
          <p:nvPr/>
        </p:nvCxnSpPr>
        <p:spPr>
          <a:xfrm>
            <a:off x="846367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526041A-AE2C-CE56-0DDE-FEB4832736E0}"/>
              </a:ext>
            </a:extLst>
          </p:cNvPr>
          <p:cNvCxnSpPr>
            <a:cxnSpLocks/>
          </p:cNvCxnSpPr>
          <p:nvPr/>
        </p:nvCxnSpPr>
        <p:spPr>
          <a:xfrm>
            <a:off x="858082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59920CD-58B5-8F05-441D-ED216D9D70D8}"/>
              </a:ext>
            </a:extLst>
          </p:cNvPr>
          <p:cNvCxnSpPr>
            <a:cxnSpLocks/>
          </p:cNvCxnSpPr>
          <p:nvPr/>
        </p:nvCxnSpPr>
        <p:spPr>
          <a:xfrm>
            <a:off x="869798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632FAB8-751C-CE48-61E0-E0717458104D}"/>
              </a:ext>
            </a:extLst>
          </p:cNvPr>
          <p:cNvCxnSpPr>
            <a:cxnSpLocks/>
          </p:cNvCxnSpPr>
          <p:nvPr/>
        </p:nvCxnSpPr>
        <p:spPr>
          <a:xfrm>
            <a:off x="881513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D03C753-BF8F-074B-EE61-B67852875190}"/>
              </a:ext>
            </a:extLst>
          </p:cNvPr>
          <p:cNvCxnSpPr>
            <a:cxnSpLocks/>
          </p:cNvCxnSpPr>
          <p:nvPr/>
        </p:nvCxnSpPr>
        <p:spPr>
          <a:xfrm>
            <a:off x="904944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338F4539-04CF-C591-3735-213737185D0A}"/>
              </a:ext>
            </a:extLst>
          </p:cNvPr>
          <p:cNvCxnSpPr>
            <a:cxnSpLocks/>
          </p:cNvCxnSpPr>
          <p:nvPr/>
        </p:nvCxnSpPr>
        <p:spPr>
          <a:xfrm>
            <a:off x="916660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06F2C7F-FF1B-6000-51BC-C3040342E956}"/>
              </a:ext>
            </a:extLst>
          </p:cNvPr>
          <p:cNvCxnSpPr>
            <a:cxnSpLocks/>
          </p:cNvCxnSpPr>
          <p:nvPr/>
        </p:nvCxnSpPr>
        <p:spPr>
          <a:xfrm>
            <a:off x="928375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0B15A032-DA29-F969-E81C-44FFED6ED4E1}"/>
              </a:ext>
            </a:extLst>
          </p:cNvPr>
          <p:cNvCxnSpPr>
            <a:cxnSpLocks/>
          </p:cNvCxnSpPr>
          <p:nvPr/>
        </p:nvCxnSpPr>
        <p:spPr>
          <a:xfrm>
            <a:off x="940091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C3C2137-3848-F35C-3A82-C5FCD063C880}"/>
              </a:ext>
            </a:extLst>
          </p:cNvPr>
          <p:cNvCxnSpPr>
            <a:cxnSpLocks/>
          </p:cNvCxnSpPr>
          <p:nvPr/>
        </p:nvCxnSpPr>
        <p:spPr>
          <a:xfrm>
            <a:off x="951806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406DB1E2-6A48-9438-E5E6-4682C70AE309}"/>
              </a:ext>
            </a:extLst>
          </p:cNvPr>
          <p:cNvCxnSpPr>
            <a:cxnSpLocks/>
          </p:cNvCxnSpPr>
          <p:nvPr/>
        </p:nvCxnSpPr>
        <p:spPr>
          <a:xfrm>
            <a:off x="963522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BBB60B9C-351C-C971-0770-4C72F964AA1E}"/>
              </a:ext>
            </a:extLst>
          </p:cNvPr>
          <p:cNvCxnSpPr>
            <a:cxnSpLocks/>
          </p:cNvCxnSpPr>
          <p:nvPr/>
        </p:nvCxnSpPr>
        <p:spPr>
          <a:xfrm>
            <a:off x="975237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700F2FB0-DE9E-B04E-CA2F-BDBA22EFA744}"/>
              </a:ext>
            </a:extLst>
          </p:cNvPr>
          <p:cNvCxnSpPr>
            <a:cxnSpLocks/>
          </p:cNvCxnSpPr>
          <p:nvPr/>
        </p:nvCxnSpPr>
        <p:spPr>
          <a:xfrm>
            <a:off x="986953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AAB165AA-C5AD-6640-7A91-8A27B090C705}"/>
              </a:ext>
            </a:extLst>
          </p:cNvPr>
          <p:cNvCxnSpPr>
            <a:cxnSpLocks/>
          </p:cNvCxnSpPr>
          <p:nvPr/>
        </p:nvCxnSpPr>
        <p:spPr>
          <a:xfrm>
            <a:off x="998668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014C5FE3-1076-B19A-2A63-3DECE0877913}"/>
              </a:ext>
            </a:extLst>
          </p:cNvPr>
          <p:cNvCxnSpPr>
            <a:cxnSpLocks/>
          </p:cNvCxnSpPr>
          <p:nvPr/>
        </p:nvCxnSpPr>
        <p:spPr>
          <a:xfrm>
            <a:off x="1022099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4F2EA0A6-61FB-410E-FE11-C05E0C3609B0}"/>
              </a:ext>
            </a:extLst>
          </p:cNvPr>
          <p:cNvCxnSpPr>
            <a:cxnSpLocks/>
          </p:cNvCxnSpPr>
          <p:nvPr/>
        </p:nvCxnSpPr>
        <p:spPr>
          <a:xfrm>
            <a:off x="1033815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237A825A-1842-8DAC-1C04-8EF49DBBDB7D}"/>
              </a:ext>
            </a:extLst>
          </p:cNvPr>
          <p:cNvCxnSpPr>
            <a:cxnSpLocks/>
          </p:cNvCxnSpPr>
          <p:nvPr/>
        </p:nvCxnSpPr>
        <p:spPr>
          <a:xfrm>
            <a:off x="1045530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5B2D2F8D-D2B5-D2BE-F494-D0BAAF62FEEA}"/>
              </a:ext>
            </a:extLst>
          </p:cNvPr>
          <p:cNvCxnSpPr>
            <a:cxnSpLocks/>
          </p:cNvCxnSpPr>
          <p:nvPr/>
        </p:nvCxnSpPr>
        <p:spPr>
          <a:xfrm>
            <a:off x="1057246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6CFC4F75-72DE-2E20-2BBE-FD1617F12D5A}"/>
              </a:ext>
            </a:extLst>
          </p:cNvPr>
          <p:cNvCxnSpPr>
            <a:cxnSpLocks/>
          </p:cNvCxnSpPr>
          <p:nvPr/>
        </p:nvCxnSpPr>
        <p:spPr>
          <a:xfrm>
            <a:off x="1068961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F6AB27B0-890E-1A8D-A9A3-2E53EB1EA0C2}"/>
              </a:ext>
            </a:extLst>
          </p:cNvPr>
          <p:cNvCxnSpPr>
            <a:cxnSpLocks/>
          </p:cNvCxnSpPr>
          <p:nvPr/>
        </p:nvCxnSpPr>
        <p:spPr>
          <a:xfrm>
            <a:off x="1080677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09082ED-594F-36B8-631C-E2AA34866BB9}"/>
              </a:ext>
            </a:extLst>
          </p:cNvPr>
          <p:cNvCxnSpPr>
            <a:cxnSpLocks/>
          </p:cNvCxnSpPr>
          <p:nvPr/>
        </p:nvCxnSpPr>
        <p:spPr>
          <a:xfrm>
            <a:off x="1092392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4DF2F0D7-F249-7250-B480-E70B8619AB5B}"/>
              </a:ext>
            </a:extLst>
          </p:cNvPr>
          <p:cNvCxnSpPr>
            <a:cxnSpLocks/>
          </p:cNvCxnSpPr>
          <p:nvPr/>
        </p:nvCxnSpPr>
        <p:spPr>
          <a:xfrm>
            <a:off x="1104108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F61CD68-054E-B188-504C-85B9A92A9275}"/>
              </a:ext>
            </a:extLst>
          </p:cNvPr>
          <p:cNvCxnSpPr>
            <a:cxnSpLocks/>
          </p:cNvCxnSpPr>
          <p:nvPr/>
        </p:nvCxnSpPr>
        <p:spPr>
          <a:xfrm>
            <a:off x="1115823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93A78310-3A58-CA89-3289-8BFCE1CAE91D}"/>
              </a:ext>
            </a:extLst>
          </p:cNvPr>
          <p:cNvCxnSpPr>
            <a:cxnSpLocks/>
          </p:cNvCxnSpPr>
          <p:nvPr/>
        </p:nvCxnSpPr>
        <p:spPr>
          <a:xfrm>
            <a:off x="670634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B79444C2-FFD1-45D9-7598-B2130DB932AD}"/>
              </a:ext>
            </a:extLst>
          </p:cNvPr>
          <p:cNvCxnSpPr>
            <a:cxnSpLocks/>
          </p:cNvCxnSpPr>
          <p:nvPr/>
        </p:nvCxnSpPr>
        <p:spPr>
          <a:xfrm>
            <a:off x="682350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14FE59D7-2FF9-ACDA-F68D-BBC0032B6FC9}"/>
              </a:ext>
            </a:extLst>
          </p:cNvPr>
          <p:cNvCxnSpPr>
            <a:cxnSpLocks/>
          </p:cNvCxnSpPr>
          <p:nvPr/>
        </p:nvCxnSpPr>
        <p:spPr>
          <a:xfrm>
            <a:off x="694065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75FE9519-E657-675E-E2F6-250BFB6FCC8A}"/>
              </a:ext>
            </a:extLst>
          </p:cNvPr>
          <p:cNvCxnSpPr>
            <a:cxnSpLocks/>
          </p:cNvCxnSpPr>
          <p:nvPr/>
        </p:nvCxnSpPr>
        <p:spPr>
          <a:xfrm>
            <a:off x="705781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10814686-AAEC-2EEA-57D1-EA84EA37824C}"/>
              </a:ext>
            </a:extLst>
          </p:cNvPr>
          <p:cNvCxnSpPr>
            <a:cxnSpLocks/>
          </p:cNvCxnSpPr>
          <p:nvPr/>
        </p:nvCxnSpPr>
        <p:spPr>
          <a:xfrm>
            <a:off x="717496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53CC87C3-27AD-8583-1C37-2DCD6230749F}"/>
              </a:ext>
            </a:extLst>
          </p:cNvPr>
          <p:cNvCxnSpPr>
            <a:cxnSpLocks/>
          </p:cNvCxnSpPr>
          <p:nvPr/>
        </p:nvCxnSpPr>
        <p:spPr>
          <a:xfrm>
            <a:off x="729212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AEE695CC-112D-8383-2222-21A439FC62C4}"/>
              </a:ext>
            </a:extLst>
          </p:cNvPr>
          <p:cNvCxnSpPr>
            <a:cxnSpLocks/>
          </p:cNvCxnSpPr>
          <p:nvPr/>
        </p:nvCxnSpPr>
        <p:spPr>
          <a:xfrm>
            <a:off x="740927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5BD4B92D-E467-288D-74A4-6AEF87C06375}"/>
              </a:ext>
            </a:extLst>
          </p:cNvPr>
          <p:cNvCxnSpPr>
            <a:cxnSpLocks/>
          </p:cNvCxnSpPr>
          <p:nvPr/>
        </p:nvCxnSpPr>
        <p:spPr>
          <a:xfrm>
            <a:off x="752643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093A4828-3036-2C1C-BF2B-72F73C62127F}"/>
              </a:ext>
            </a:extLst>
          </p:cNvPr>
          <p:cNvCxnSpPr>
            <a:cxnSpLocks/>
          </p:cNvCxnSpPr>
          <p:nvPr/>
        </p:nvCxnSpPr>
        <p:spPr>
          <a:xfrm>
            <a:off x="764358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4B8940F-85A8-DD57-C6C1-C44C36F63232}"/>
              </a:ext>
            </a:extLst>
          </p:cNvPr>
          <p:cNvCxnSpPr>
            <a:cxnSpLocks/>
          </p:cNvCxnSpPr>
          <p:nvPr/>
        </p:nvCxnSpPr>
        <p:spPr>
          <a:xfrm>
            <a:off x="553479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8ABBD509-DB0A-F77F-C310-D5C4A44A39A9}"/>
              </a:ext>
            </a:extLst>
          </p:cNvPr>
          <p:cNvCxnSpPr>
            <a:cxnSpLocks/>
          </p:cNvCxnSpPr>
          <p:nvPr/>
        </p:nvCxnSpPr>
        <p:spPr>
          <a:xfrm>
            <a:off x="565195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9B1B5B74-AD6B-60DD-E719-1E3C3ED175B1}"/>
              </a:ext>
            </a:extLst>
          </p:cNvPr>
          <p:cNvCxnSpPr>
            <a:cxnSpLocks/>
          </p:cNvCxnSpPr>
          <p:nvPr/>
        </p:nvCxnSpPr>
        <p:spPr>
          <a:xfrm>
            <a:off x="576910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FB807629-2733-0190-7F11-5A5C212C42B2}"/>
              </a:ext>
            </a:extLst>
          </p:cNvPr>
          <p:cNvCxnSpPr>
            <a:cxnSpLocks/>
          </p:cNvCxnSpPr>
          <p:nvPr/>
        </p:nvCxnSpPr>
        <p:spPr>
          <a:xfrm>
            <a:off x="588626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93ED4A94-2B1E-56BD-2D0A-F183E3595312}"/>
              </a:ext>
            </a:extLst>
          </p:cNvPr>
          <p:cNvCxnSpPr>
            <a:cxnSpLocks/>
          </p:cNvCxnSpPr>
          <p:nvPr/>
        </p:nvCxnSpPr>
        <p:spPr>
          <a:xfrm>
            <a:off x="600341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82DEB0C2-AD72-1DA6-CD64-C30209748CEC}"/>
              </a:ext>
            </a:extLst>
          </p:cNvPr>
          <p:cNvCxnSpPr>
            <a:cxnSpLocks/>
          </p:cNvCxnSpPr>
          <p:nvPr/>
        </p:nvCxnSpPr>
        <p:spPr>
          <a:xfrm>
            <a:off x="612057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583BC7EE-7351-3511-46DA-D9AE00AFA6CF}"/>
              </a:ext>
            </a:extLst>
          </p:cNvPr>
          <p:cNvCxnSpPr>
            <a:cxnSpLocks/>
          </p:cNvCxnSpPr>
          <p:nvPr/>
        </p:nvCxnSpPr>
        <p:spPr>
          <a:xfrm>
            <a:off x="623772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B9DF1F15-96B9-244C-79E8-1BB127145FDC}"/>
              </a:ext>
            </a:extLst>
          </p:cNvPr>
          <p:cNvCxnSpPr>
            <a:cxnSpLocks/>
          </p:cNvCxnSpPr>
          <p:nvPr/>
        </p:nvCxnSpPr>
        <p:spPr>
          <a:xfrm>
            <a:off x="635488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0F0F6A32-490E-5BB1-B1BE-B8C5824F1BBC}"/>
              </a:ext>
            </a:extLst>
          </p:cNvPr>
          <p:cNvCxnSpPr>
            <a:cxnSpLocks/>
          </p:cNvCxnSpPr>
          <p:nvPr/>
        </p:nvCxnSpPr>
        <p:spPr>
          <a:xfrm>
            <a:off x="647203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293D5084-8841-4D0E-8035-CE45663E7CCA}"/>
              </a:ext>
            </a:extLst>
          </p:cNvPr>
          <p:cNvCxnSpPr>
            <a:cxnSpLocks/>
          </p:cNvCxnSpPr>
          <p:nvPr/>
        </p:nvCxnSpPr>
        <p:spPr>
          <a:xfrm>
            <a:off x="436324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27D2A723-6936-A801-ACD7-9358411D193F}"/>
              </a:ext>
            </a:extLst>
          </p:cNvPr>
          <p:cNvCxnSpPr>
            <a:cxnSpLocks/>
          </p:cNvCxnSpPr>
          <p:nvPr/>
        </p:nvCxnSpPr>
        <p:spPr>
          <a:xfrm>
            <a:off x="448040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33AEAD79-167A-38B8-556F-12D582688DBA}"/>
              </a:ext>
            </a:extLst>
          </p:cNvPr>
          <p:cNvCxnSpPr>
            <a:cxnSpLocks/>
          </p:cNvCxnSpPr>
          <p:nvPr/>
        </p:nvCxnSpPr>
        <p:spPr>
          <a:xfrm>
            <a:off x="459755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CB69997F-1B67-4EFA-DD4B-1A7131C8D788}"/>
              </a:ext>
            </a:extLst>
          </p:cNvPr>
          <p:cNvCxnSpPr>
            <a:cxnSpLocks/>
          </p:cNvCxnSpPr>
          <p:nvPr/>
        </p:nvCxnSpPr>
        <p:spPr>
          <a:xfrm>
            <a:off x="471471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6DC52328-43CB-5460-9DA9-6CF1CB7170E3}"/>
              </a:ext>
            </a:extLst>
          </p:cNvPr>
          <p:cNvCxnSpPr>
            <a:cxnSpLocks/>
          </p:cNvCxnSpPr>
          <p:nvPr/>
        </p:nvCxnSpPr>
        <p:spPr>
          <a:xfrm>
            <a:off x="483186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62E3CED7-758C-2840-3DE5-CBE143B01B50}"/>
              </a:ext>
            </a:extLst>
          </p:cNvPr>
          <p:cNvCxnSpPr>
            <a:cxnSpLocks/>
          </p:cNvCxnSpPr>
          <p:nvPr/>
        </p:nvCxnSpPr>
        <p:spPr>
          <a:xfrm>
            <a:off x="494902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FFC01A53-94B4-4E84-000D-140B33F52AA8}"/>
              </a:ext>
            </a:extLst>
          </p:cNvPr>
          <p:cNvCxnSpPr>
            <a:cxnSpLocks/>
          </p:cNvCxnSpPr>
          <p:nvPr/>
        </p:nvCxnSpPr>
        <p:spPr>
          <a:xfrm>
            <a:off x="506617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96153950-F778-ABF3-FC45-DC2E92F95849}"/>
              </a:ext>
            </a:extLst>
          </p:cNvPr>
          <p:cNvCxnSpPr>
            <a:cxnSpLocks/>
          </p:cNvCxnSpPr>
          <p:nvPr/>
        </p:nvCxnSpPr>
        <p:spPr>
          <a:xfrm>
            <a:off x="518333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8A057166-794C-A664-9584-CEC6122B8E48}"/>
              </a:ext>
            </a:extLst>
          </p:cNvPr>
          <p:cNvCxnSpPr>
            <a:cxnSpLocks/>
          </p:cNvCxnSpPr>
          <p:nvPr/>
        </p:nvCxnSpPr>
        <p:spPr>
          <a:xfrm>
            <a:off x="530048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86AABA11-F40D-3B54-B019-16026611D708}"/>
              </a:ext>
            </a:extLst>
          </p:cNvPr>
          <p:cNvCxnSpPr>
            <a:cxnSpLocks/>
          </p:cNvCxnSpPr>
          <p:nvPr/>
        </p:nvCxnSpPr>
        <p:spPr>
          <a:xfrm>
            <a:off x="319169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7DF10BC-8F33-B8EA-4448-4086B1F528A4}"/>
              </a:ext>
            </a:extLst>
          </p:cNvPr>
          <p:cNvCxnSpPr>
            <a:cxnSpLocks/>
          </p:cNvCxnSpPr>
          <p:nvPr/>
        </p:nvCxnSpPr>
        <p:spPr>
          <a:xfrm>
            <a:off x="330885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53AF8286-F15E-9BAB-E6D5-66FBA3452AB2}"/>
              </a:ext>
            </a:extLst>
          </p:cNvPr>
          <p:cNvCxnSpPr>
            <a:cxnSpLocks/>
          </p:cNvCxnSpPr>
          <p:nvPr/>
        </p:nvCxnSpPr>
        <p:spPr>
          <a:xfrm>
            <a:off x="342600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6EE9C579-1897-01DE-9E37-96A96E36B4DD}"/>
              </a:ext>
            </a:extLst>
          </p:cNvPr>
          <p:cNvCxnSpPr>
            <a:cxnSpLocks/>
          </p:cNvCxnSpPr>
          <p:nvPr/>
        </p:nvCxnSpPr>
        <p:spPr>
          <a:xfrm>
            <a:off x="354316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5FF5BFFD-83A3-D5FB-9F50-E08989782A73}"/>
              </a:ext>
            </a:extLst>
          </p:cNvPr>
          <p:cNvCxnSpPr>
            <a:cxnSpLocks/>
          </p:cNvCxnSpPr>
          <p:nvPr/>
        </p:nvCxnSpPr>
        <p:spPr>
          <a:xfrm>
            <a:off x="366031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623F700D-D559-624A-68D8-FCD4053579F6}"/>
              </a:ext>
            </a:extLst>
          </p:cNvPr>
          <p:cNvCxnSpPr>
            <a:cxnSpLocks/>
          </p:cNvCxnSpPr>
          <p:nvPr/>
        </p:nvCxnSpPr>
        <p:spPr>
          <a:xfrm>
            <a:off x="377747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BCB9A3FA-381C-2A82-0F88-2661FCC52C7B}"/>
              </a:ext>
            </a:extLst>
          </p:cNvPr>
          <p:cNvCxnSpPr>
            <a:cxnSpLocks/>
          </p:cNvCxnSpPr>
          <p:nvPr/>
        </p:nvCxnSpPr>
        <p:spPr>
          <a:xfrm>
            <a:off x="389462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E33A6EED-2CA3-7579-29EC-94B3F3B5A6CE}"/>
              </a:ext>
            </a:extLst>
          </p:cNvPr>
          <p:cNvCxnSpPr>
            <a:cxnSpLocks/>
          </p:cNvCxnSpPr>
          <p:nvPr/>
        </p:nvCxnSpPr>
        <p:spPr>
          <a:xfrm>
            <a:off x="401178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EA4C2FEA-9832-7D95-65FC-7ABA6D34CDCA}"/>
              </a:ext>
            </a:extLst>
          </p:cNvPr>
          <p:cNvCxnSpPr>
            <a:cxnSpLocks/>
          </p:cNvCxnSpPr>
          <p:nvPr/>
        </p:nvCxnSpPr>
        <p:spPr>
          <a:xfrm>
            <a:off x="412893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037445F2-8DBD-AC20-4096-E60BCD1C9685}"/>
              </a:ext>
            </a:extLst>
          </p:cNvPr>
          <p:cNvCxnSpPr>
            <a:cxnSpLocks/>
          </p:cNvCxnSpPr>
          <p:nvPr/>
        </p:nvCxnSpPr>
        <p:spPr>
          <a:xfrm>
            <a:off x="2254458" y="5293046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3D319FE0-98B0-995B-B884-F0AC91FCDB6E}"/>
              </a:ext>
            </a:extLst>
          </p:cNvPr>
          <p:cNvCxnSpPr>
            <a:cxnSpLocks/>
          </p:cNvCxnSpPr>
          <p:nvPr/>
        </p:nvCxnSpPr>
        <p:spPr>
          <a:xfrm>
            <a:off x="2020148" y="5293047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CA77A62A-BAF3-59D3-2EAF-7DEE3349490A}"/>
              </a:ext>
            </a:extLst>
          </p:cNvPr>
          <p:cNvCxnSpPr>
            <a:cxnSpLocks/>
          </p:cNvCxnSpPr>
          <p:nvPr/>
        </p:nvCxnSpPr>
        <p:spPr>
          <a:xfrm>
            <a:off x="248876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B51F246F-E7B0-FA43-30F7-D422A12E9FFC}"/>
              </a:ext>
            </a:extLst>
          </p:cNvPr>
          <p:cNvCxnSpPr>
            <a:cxnSpLocks/>
          </p:cNvCxnSpPr>
          <p:nvPr/>
        </p:nvCxnSpPr>
        <p:spPr>
          <a:xfrm>
            <a:off x="213730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B36424AE-9DD5-E7B6-2823-178A40355B5B}"/>
              </a:ext>
            </a:extLst>
          </p:cNvPr>
          <p:cNvCxnSpPr>
            <a:cxnSpLocks/>
          </p:cNvCxnSpPr>
          <p:nvPr/>
        </p:nvCxnSpPr>
        <p:spPr>
          <a:xfrm>
            <a:off x="237161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706C4905-6203-E4FF-2F20-921022876613}"/>
              </a:ext>
            </a:extLst>
          </p:cNvPr>
          <p:cNvCxnSpPr>
            <a:cxnSpLocks/>
          </p:cNvCxnSpPr>
          <p:nvPr/>
        </p:nvCxnSpPr>
        <p:spPr>
          <a:xfrm>
            <a:off x="2605923" y="5293047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E84F0397-0DFA-D6A1-B9C3-ACD880E067A9}"/>
              </a:ext>
            </a:extLst>
          </p:cNvPr>
          <p:cNvCxnSpPr>
            <a:cxnSpLocks/>
          </p:cNvCxnSpPr>
          <p:nvPr/>
        </p:nvCxnSpPr>
        <p:spPr>
          <a:xfrm>
            <a:off x="272307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39BD5199-A1B6-3076-0E56-C110B66FCEB0}"/>
              </a:ext>
            </a:extLst>
          </p:cNvPr>
          <p:cNvCxnSpPr>
            <a:cxnSpLocks/>
          </p:cNvCxnSpPr>
          <p:nvPr/>
        </p:nvCxnSpPr>
        <p:spPr>
          <a:xfrm>
            <a:off x="284023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0A442443-0BD9-6CE7-7868-CF431474116A}"/>
              </a:ext>
            </a:extLst>
          </p:cNvPr>
          <p:cNvCxnSpPr>
            <a:cxnSpLocks/>
          </p:cNvCxnSpPr>
          <p:nvPr/>
        </p:nvCxnSpPr>
        <p:spPr>
          <a:xfrm>
            <a:off x="295738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1" name="Table 4">
            <a:extLst>
              <a:ext uri="{FF2B5EF4-FFF2-40B4-BE49-F238E27FC236}">
                <a16:creationId xmlns:a16="http://schemas.microsoft.com/office/drawing/2014/main" id="{F7524A0E-EA50-EE29-111B-4B5FA99646C6}"/>
              </a:ext>
            </a:extLst>
          </p:cNvPr>
          <p:cNvGraphicFramePr>
            <a:graphicFrameLocks noGrp="1"/>
          </p:cNvGraphicFramePr>
          <p:nvPr/>
        </p:nvGraphicFramePr>
        <p:xfrm>
          <a:off x="1304842" y="5468908"/>
          <a:ext cx="1056875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306">
                  <a:extLst>
                    <a:ext uri="{9D8B030D-6E8A-4147-A177-3AD203B41FA5}">
                      <a16:colId xmlns:a16="http://schemas.microsoft.com/office/drawing/2014/main" val="3857981658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355731126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1637529817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1654181960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3102990006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2674872199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1415106241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2322589989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27689454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0K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67233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7A0ADFD-36C9-B6A7-D6E8-99414F2EFB4A}"/>
              </a:ext>
            </a:extLst>
          </p:cNvPr>
          <p:cNvSpPr txBox="1"/>
          <p:nvPr/>
        </p:nvSpPr>
        <p:spPr>
          <a:xfrm rot="16200000">
            <a:off x="-692464" y="3739484"/>
            <a:ext cx="305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Avg. max. errors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5F05A3-5981-2C66-35EA-5BBC25EA40F9}"/>
              </a:ext>
            </a:extLst>
          </p:cNvPr>
          <p:cNvSpPr txBox="1"/>
          <p:nvPr/>
        </p:nvSpPr>
        <p:spPr>
          <a:xfrm>
            <a:off x="1911307" y="5937097"/>
            <a:ext cx="937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P/E cycle count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F01EA9-1898-4790-67A1-9990DCC10A7E}"/>
              </a:ext>
            </a:extLst>
          </p:cNvPr>
          <p:cNvCxnSpPr/>
          <p:nvPr/>
        </p:nvCxnSpPr>
        <p:spPr>
          <a:xfrm>
            <a:off x="1911307" y="2825393"/>
            <a:ext cx="9372365" cy="0"/>
          </a:xfrm>
          <a:prstGeom prst="line">
            <a:avLst/>
          </a:prstGeom>
          <a:ln w="50800">
            <a:solidFill>
              <a:srgbClr val="6F47E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F102B27-C610-53A4-6AB8-D606FD3FB599}"/>
              </a:ext>
            </a:extLst>
          </p:cNvPr>
          <p:cNvSpPr txBox="1"/>
          <p:nvPr/>
        </p:nvSpPr>
        <p:spPr>
          <a:xfrm>
            <a:off x="3163306" y="4500791"/>
            <a:ext cx="586538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A559AA"/>
                </a:solidFill>
                <a:latin typeface="Cambria" panose="02040503050406030204" pitchFamily="18" charset="0"/>
              </a:rPr>
              <a:t>Slowly increase by minimzing erase latency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2ECBFDB-BE82-2866-4176-0D06866DC3A8}"/>
              </a:ext>
            </a:extLst>
          </p:cNvPr>
          <p:cNvCxnSpPr/>
          <p:nvPr/>
        </p:nvCxnSpPr>
        <p:spPr>
          <a:xfrm>
            <a:off x="9986688" y="2825393"/>
            <a:ext cx="0" cy="2593828"/>
          </a:xfrm>
          <a:prstGeom prst="line">
            <a:avLst/>
          </a:prstGeom>
          <a:ln w="50800">
            <a:solidFill>
              <a:srgbClr val="59A89C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6D4C4903-8140-A3A4-36D1-4C1532CF509F}"/>
              </a:ext>
            </a:extLst>
          </p:cNvPr>
          <p:cNvCxnSpPr/>
          <p:nvPr/>
        </p:nvCxnSpPr>
        <p:spPr>
          <a:xfrm>
            <a:off x="10817123" y="2825393"/>
            <a:ext cx="0" cy="2593828"/>
          </a:xfrm>
          <a:prstGeom prst="line">
            <a:avLst/>
          </a:prstGeom>
          <a:ln w="50800">
            <a:solidFill>
              <a:srgbClr val="A559AA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418D703-9564-1DEC-8AF3-574AB3836426}"/>
              </a:ext>
            </a:extLst>
          </p:cNvPr>
          <p:cNvCxnSpPr>
            <a:cxnSpLocks/>
          </p:cNvCxnSpPr>
          <p:nvPr/>
        </p:nvCxnSpPr>
        <p:spPr>
          <a:xfrm>
            <a:off x="9981840" y="4161692"/>
            <a:ext cx="82493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1E887E2C-B0A0-7F32-34A3-DBBE816B5105}"/>
              </a:ext>
            </a:extLst>
          </p:cNvPr>
          <p:cNvSpPr txBox="1"/>
          <p:nvPr/>
        </p:nvSpPr>
        <p:spPr>
          <a:xfrm>
            <a:off x="9987372" y="4204674"/>
            <a:ext cx="79861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10%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3CF89E-914B-5B99-5CD2-C364D33EA184}"/>
              </a:ext>
            </a:extLst>
          </p:cNvPr>
          <p:cNvSpPr txBox="1"/>
          <p:nvPr/>
        </p:nvSpPr>
        <p:spPr>
          <a:xfrm>
            <a:off x="1950222" y="2745994"/>
            <a:ext cx="399083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Maximum correctable errors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456EB06-92DE-F3DD-F8BF-393A20D2FC10}"/>
              </a:ext>
            </a:extLst>
          </p:cNvPr>
          <p:cNvGrpSpPr/>
          <p:nvPr/>
        </p:nvGrpSpPr>
        <p:grpSpPr>
          <a:xfrm>
            <a:off x="3392395" y="2026718"/>
            <a:ext cx="5407210" cy="461665"/>
            <a:chOff x="6496835" y="948610"/>
            <a:chExt cx="5407210" cy="461665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42083D48-21BA-8332-38C1-301C0EA12604}"/>
                </a:ext>
              </a:extLst>
            </p:cNvPr>
            <p:cNvGrpSpPr/>
            <p:nvPr/>
          </p:nvGrpSpPr>
          <p:grpSpPr>
            <a:xfrm>
              <a:off x="6496835" y="948610"/>
              <a:ext cx="1466409" cy="461665"/>
              <a:chOff x="6496835" y="948610"/>
              <a:chExt cx="1466409" cy="461665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5420BBB-0B1E-7AE2-C9BA-EC9056ECD06E}"/>
                  </a:ext>
                </a:extLst>
              </p:cNvPr>
              <p:cNvGrpSpPr/>
              <p:nvPr/>
            </p:nvGrpSpPr>
            <p:grpSpPr>
              <a:xfrm>
                <a:off x="6496835" y="1100988"/>
                <a:ext cx="281605" cy="156909"/>
                <a:chOff x="6496835" y="1112772"/>
                <a:chExt cx="281605" cy="156909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5A43F719-4EC1-3C70-21EC-40E636DA344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96835" y="1191226"/>
                  <a:ext cx="281605" cy="0"/>
                </a:xfrm>
                <a:prstGeom prst="line">
                  <a:avLst/>
                </a:prstGeom>
                <a:ln w="50800">
                  <a:solidFill>
                    <a:srgbClr val="FCECED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D0CD5B0D-CE6E-9FFD-7C91-1D05EBCD3B33}"/>
                    </a:ext>
                  </a:extLst>
                </p:cNvPr>
                <p:cNvSpPr/>
                <p:nvPr/>
              </p:nvSpPr>
              <p:spPr>
                <a:xfrm>
                  <a:off x="6559183" y="1112772"/>
                  <a:ext cx="156909" cy="156909"/>
                </a:xfrm>
                <a:prstGeom prst="ellipse">
                  <a:avLst/>
                </a:prstGeom>
                <a:solidFill>
                  <a:srgbClr val="FCECED"/>
                </a:solidFill>
                <a:ln w="25400">
                  <a:solidFill>
                    <a:srgbClr val="E9E9E9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en-KR"/>
                </a:p>
              </p:txBody>
            </p:sp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C4120F5-E093-8C7E-2771-AB86140EB3BC}"/>
                  </a:ext>
                </a:extLst>
              </p:cNvPr>
              <p:cNvSpPr txBox="1"/>
              <p:nvPr/>
            </p:nvSpPr>
            <p:spPr>
              <a:xfrm>
                <a:off x="6733420" y="948610"/>
                <a:ext cx="1229824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KR" sz="2400" dirty="0">
                    <a:solidFill>
                      <a:schemeClr val="tx1">
                        <a:alpha val="15000"/>
                      </a:schemeClr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Baseline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437AE69-C919-224B-03DF-F985D72D8077}"/>
                </a:ext>
              </a:extLst>
            </p:cNvPr>
            <p:cNvGrpSpPr/>
            <p:nvPr/>
          </p:nvGrpSpPr>
          <p:grpSpPr>
            <a:xfrm>
              <a:off x="8580952" y="948610"/>
              <a:ext cx="1588237" cy="461665"/>
              <a:chOff x="6496835" y="948610"/>
              <a:chExt cx="1588237" cy="461665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D6F9F982-2466-2CB8-85EF-B1C114416564}"/>
                  </a:ext>
                </a:extLst>
              </p:cNvPr>
              <p:cNvGrpSpPr/>
              <p:nvPr/>
            </p:nvGrpSpPr>
            <p:grpSpPr>
              <a:xfrm>
                <a:off x="6496835" y="1100988"/>
                <a:ext cx="281605" cy="156909"/>
                <a:chOff x="6496835" y="1112772"/>
                <a:chExt cx="281605" cy="156909"/>
              </a:xfrm>
            </p:grpSpPr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778E0A08-D55C-307A-9F8F-008FC9FF3E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96835" y="1191226"/>
                  <a:ext cx="281605" cy="0"/>
                </a:xfrm>
                <a:prstGeom prst="line">
                  <a:avLst/>
                </a:prstGeom>
                <a:ln w="50800">
                  <a:solidFill>
                    <a:srgbClr val="59A89C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" name="Triangle 34">
                  <a:extLst>
                    <a:ext uri="{FF2B5EF4-FFF2-40B4-BE49-F238E27FC236}">
                      <a16:creationId xmlns:a16="http://schemas.microsoft.com/office/drawing/2014/main" id="{1F0CBACF-A2E2-D059-043F-54287E7B6EE3}"/>
                    </a:ext>
                  </a:extLst>
                </p:cNvPr>
                <p:cNvSpPr/>
                <p:nvPr/>
              </p:nvSpPr>
              <p:spPr>
                <a:xfrm>
                  <a:off x="6559183" y="1112772"/>
                  <a:ext cx="156909" cy="156909"/>
                </a:xfrm>
                <a:prstGeom prst="triangle">
                  <a:avLst/>
                </a:prstGeom>
                <a:solidFill>
                  <a:srgbClr val="59A89C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en-KR"/>
                </a:p>
              </p:txBody>
            </p: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A6F2664-3121-4809-66E6-924195E5C019}"/>
                  </a:ext>
                </a:extLst>
              </p:cNvPr>
              <p:cNvSpPr txBox="1"/>
              <p:nvPr/>
            </p:nvSpPr>
            <p:spPr>
              <a:xfrm>
                <a:off x="6733420" y="948610"/>
                <a:ext cx="1351652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AERO</a:t>
                </a:r>
                <a:r>
                  <a:rPr lang="en-KR" sz="24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CONS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74CABD6-5026-B171-290D-53345B2462DD}"/>
                </a:ext>
              </a:extLst>
            </p:cNvPr>
            <p:cNvGrpSpPr/>
            <p:nvPr/>
          </p:nvGrpSpPr>
          <p:grpSpPr>
            <a:xfrm>
              <a:off x="10786898" y="948610"/>
              <a:ext cx="1117147" cy="461665"/>
              <a:chOff x="6496835" y="948610"/>
              <a:chExt cx="1117147" cy="461665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CE32045-D838-F8A6-4625-E4BCF4FCFCE7}"/>
                  </a:ext>
                </a:extLst>
              </p:cNvPr>
              <p:cNvGrpSpPr/>
              <p:nvPr/>
            </p:nvGrpSpPr>
            <p:grpSpPr>
              <a:xfrm>
                <a:off x="6496835" y="1100988"/>
                <a:ext cx="281605" cy="156909"/>
                <a:chOff x="6496835" y="1112772"/>
                <a:chExt cx="281605" cy="156909"/>
              </a:xfrm>
            </p:grpSpPr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5E45E023-ADFE-1AC5-2B86-F16757537D3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96835" y="1191226"/>
                  <a:ext cx="281605" cy="0"/>
                </a:xfrm>
                <a:prstGeom prst="line">
                  <a:avLst/>
                </a:prstGeom>
                <a:ln w="50800">
                  <a:solidFill>
                    <a:srgbClr val="A559A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Rectangle 30">
                  <a:extLst>
                    <a:ext uri="{FF2B5EF4-FFF2-40B4-BE49-F238E27FC236}">
                      <a16:creationId xmlns:a16="http://schemas.microsoft.com/office/drawing/2014/main" id="{AC83D27D-9E06-183B-9B98-3F71C984A0ED}"/>
                    </a:ext>
                  </a:extLst>
                </p:cNvPr>
                <p:cNvSpPr/>
                <p:nvPr/>
              </p:nvSpPr>
              <p:spPr>
                <a:xfrm>
                  <a:off x="6559183" y="1112772"/>
                  <a:ext cx="156909" cy="156909"/>
                </a:xfrm>
                <a:prstGeom prst="rect">
                  <a:avLst/>
                </a:prstGeom>
                <a:solidFill>
                  <a:srgbClr val="A559AA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en-KR"/>
                </a:p>
              </p:txBody>
            </p:sp>
          </p:grp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F1FA6960-A431-B704-884B-B5DEDB1FED53}"/>
                  </a:ext>
                </a:extLst>
              </p:cNvPr>
              <p:cNvSpPr txBox="1"/>
              <p:nvPr/>
            </p:nvSpPr>
            <p:spPr>
              <a:xfrm>
                <a:off x="6733420" y="948610"/>
                <a:ext cx="880562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AERO</a:t>
                </a:r>
              </a:p>
            </p:txBody>
          </p:sp>
        </p:grpSp>
      </p:grp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DD36407-8256-3A04-95D4-461F1B145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3347" y="6311898"/>
            <a:ext cx="2743200" cy="365125"/>
          </a:xfrm>
        </p:spPr>
        <p:txBody>
          <a:bodyPr/>
          <a:lstStyle/>
          <a:p>
            <a:r>
              <a:rPr lang="en-KR" dirty="0"/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217831905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CC458-6B3A-4D3A-056C-A3773CED1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Result: SSD Lifetime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2AAAE34-5FD9-390D-8B38-3B5ABDAC92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73241660"/>
              </p:ext>
            </p:extLst>
          </p:nvPr>
        </p:nvGraphicFramePr>
        <p:xfrm>
          <a:off x="1266484" y="1802180"/>
          <a:ext cx="10645470" cy="3834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0CC8E5-50D0-791D-E6E8-A5A75DFA2AB3}"/>
              </a:ext>
            </a:extLst>
          </p:cNvPr>
          <p:cNvCxnSpPr>
            <a:cxnSpLocks/>
          </p:cNvCxnSpPr>
          <p:nvPr/>
        </p:nvCxnSpPr>
        <p:spPr>
          <a:xfrm>
            <a:off x="11283672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A99C55-0557-531F-59F4-139A919814AE}"/>
              </a:ext>
            </a:extLst>
          </p:cNvPr>
          <p:cNvCxnSpPr>
            <a:cxnSpLocks/>
          </p:cNvCxnSpPr>
          <p:nvPr/>
        </p:nvCxnSpPr>
        <p:spPr>
          <a:xfrm>
            <a:off x="1010384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C03DF8-9645-F6C8-D8D3-08C1BA3B21CF}"/>
              </a:ext>
            </a:extLst>
          </p:cNvPr>
          <p:cNvCxnSpPr>
            <a:cxnSpLocks/>
          </p:cNvCxnSpPr>
          <p:nvPr/>
        </p:nvCxnSpPr>
        <p:spPr>
          <a:xfrm>
            <a:off x="893229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288EDF-A832-E99F-F177-2EA3E47AFA7A}"/>
              </a:ext>
            </a:extLst>
          </p:cNvPr>
          <p:cNvCxnSpPr>
            <a:cxnSpLocks/>
          </p:cNvCxnSpPr>
          <p:nvPr/>
        </p:nvCxnSpPr>
        <p:spPr>
          <a:xfrm>
            <a:off x="776074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BF3A57E-FA10-CE95-ADCD-688E32945A8D}"/>
              </a:ext>
            </a:extLst>
          </p:cNvPr>
          <p:cNvCxnSpPr>
            <a:cxnSpLocks/>
          </p:cNvCxnSpPr>
          <p:nvPr/>
        </p:nvCxnSpPr>
        <p:spPr>
          <a:xfrm>
            <a:off x="658919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779845-963F-576C-E266-5F4066400870}"/>
              </a:ext>
            </a:extLst>
          </p:cNvPr>
          <p:cNvCxnSpPr>
            <a:cxnSpLocks/>
          </p:cNvCxnSpPr>
          <p:nvPr/>
        </p:nvCxnSpPr>
        <p:spPr>
          <a:xfrm>
            <a:off x="541764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A6D2792-1055-5992-FCFB-07591EA26F55}"/>
              </a:ext>
            </a:extLst>
          </p:cNvPr>
          <p:cNvCxnSpPr>
            <a:cxnSpLocks/>
          </p:cNvCxnSpPr>
          <p:nvPr/>
        </p:nvCxnSpPr>
        <p:spPr>
          <a:xfrm>
            <a:off x="424609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4935DF-6453-6B5F-1FB5-6E81CC20B8FA}"/>
              </a:ext>
            </a:extLst>
          </p:cNvPr>
          <p:cNvCxnSpPr>
            <a:cxnSpLocks/>
          </p:cNvCxnSpPr>
          <p:nvPr/>
        </p:nvCxnSpPr>
        <p:spPr>
          <a:xfrm>
            <a:off x="307454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6B120A-F0F3-BDF8-8B6F-DFC41F62ED19}"/>
              </a:ext>
            </a:extLst>
          </p:cNvPr>
          <p:cNvCxnSpPr>
            <a:cxnSpLocks/>
          </p:cNvCxnSpPr>
          <p:nvPr/>
        </p:nvCxnSpPr>
        <p:spPr>
          <a:xfrm>
            <a:off x="190299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E976DBF-A346-E6D2-3912-5B7308F14FA8}"/>
              </a:ext>
            </a:extLst>
          </p:cNvPr>
          <p:cNvCxnSpPr>
            <a:cxnSpLocks/>
          </p:cNvCxnSpPr>
          <p:nvPr/>
        </p:nvCxnSpPr>
        <p:spPr>
          <a:xfrm>
            <a:off x="787789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14ECAE2-439D-2B7D-507F-D311EFE3F3E8}"/>
              </a:ext>
            </a:extLst>
          </p:cNvPr>
          <p:cNvCxnSpPr>
            <a:cxnSpLocks/>
          </p:cNvCxnSpPr>
          <p:nvPr/>
        </p:nvCxnSpPr>
        <p:spPr>
          <a:xfrm>
            <a:off x="799505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E8D843D-A689-1090-9FBF-1002375EA484}"/>
              </a:ext>
            </a:extLst>
          </p:cNvPr>
          <p:cNvCxnSpPr>
            <a:cxnSpLocks/>
          </p:cNvCxnSpPr>
          <p:nvPr/>
        </p:nvCxnSpPr>
        <p:spPr>
          <a:xfrm>
            <a:off x="811220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89446C0-FC84-3F85-4E1E-27F1A2A853F6}"/>
              </a:ext>
            </a:extLst>
          </p:cNvPr>
          <p:cNvCxnSpPr>
            <a:cxnSpLocks/>
          </p:cNvCxnSpPr>
          <p:nvPr/>
        </p:nvCxnSpPr>
        <p:spPr>
          <a:xfrm>
            <a:off x="822936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CF0A46B-B5F4-C0EC-2EE7-337494E2422E}"/>
              </a:ext>
            </a:extLst>
          </p:cNvPr>
          <p:cNvCxnSpPr>
            <a:cxnSpLocks/>
          </p:cNvCxnSpPr>
          <p:nvPr/>
        </p:nvCxnSpPr>
        <p:spPr>
          <a:xfrm>
            <a:off x="834651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2FC7E50-E12B-13A7-4EED-C30F933F407A}"/>
              </a:ext>
            </a:extLst>
          </p:cNvPr>
          <p:cNvCxnSpPr>
            <a:cxnSpLocks/>
          </p:cNvCxnSpPr>
          <p:nvPr/>
        </p:nvCxnSpPr>
        <p:spPr>
          <a:xfrm>
            <a:off x="846367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526041A-AE2C-CE56-0DDE-FEB4832736E0}"/>
              </a:ext>
            </a:extLst>
          </p:cNvPr>
          <p:cNvCxnSpPr>
            <a:cxnSpLocks/>
          </p:cNvCxnSpPr>
          <p:nvPr/>
        </p:nvCxnSpPr>
        <p:spPr>
          <a:xfrm>
            <a:off x="858082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59920CD-58B5-8F05-441D-ED216D9D70D8}"/>
              </a:ext>
            </a:extLst>
          </p:cNvPr>
          <p:cNvCxnSpPr>
            <a:cxnSpLocks/>
          </p:cNvCxnSpPr>
          <p:nvPr/>
        </p:nvCxnSpPr>
        <p:spPr>
          <a:xfrm>
            <a:off x="869798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632FAB8-751C-CE48-61E0-E0717458104D}"/>
              </a:ext>
            </a:extLst>
          </p:cNvPr>
          <p:cNvCxnSpPr>
            <a:cxnSpLocks/>
          </p:cNvCxnSpPr>
          <p:nvPr/>
        </p:nvCxnSpPr>
        <p:spPr>
          <a:xfrm>
            <a:off x="881513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D03C753-BF8F-074B-EE61-B67852875190}"/>
              </a:ext>
            </a:extLst>
          </p:cNvPr>
          <p:cNvCxnSpPr>
            <a:cxnSpLocks/>
          </p:cNvCxnSpPr>
          <p:nvPr/>
        </p:nvCxnSpPr>
        <p:spPr>
          <a:xfrm>
            <a:off x="904944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338F4539-04CF-C591-3735-213737185D0A}"/>
              </a:ext>
            </a:extLst>
          </p:cNvPr>
          <p:cNvCxnSpPr>
            <a:cxnSpLocks/>
          </p:cNvCxnSpPr>
          <p:nvPr/>
        </p:nvCxnSpPr>
        <p:spPr>
          <a:xfrm>
            <a:off x="916660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06F2C7F-FF1B-6000-51BC-C3040342E956}"/>
              </a:ext>
            </a:extLst>
          </p:cNvPr>
          <p:cNvCxnSpPr>
            <a:cxnSpLocks/>
          </p:cNvCxnSpPr>
          <p:nvPr/>
        </p:nvCxnSpPr>
        <p:spPr>
          <a:xfrm>
            <a:off x="928375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0B15A032-DA29-F969-E81C-44FFED6ED4E1}"/>
              </a:ext>
            </a:extLst>
          </p:cNvPr>
          <p:cNvCxnSpPr>
            <a:cxnSpLocks/>
          </p:cNvCxnSpPr>
          <p:nvPr/>
        </p:nvCxnSpPr>
        <p:spPr>
          <a:xfrm>
            <a:off x="940091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C3C2137-3848-F35C-3A82-C5FCD063C880}"/>
              </a:ext>
            </a:extLst>
          </p:cNvPr>
          <p:cNvCxnSpPr>
            <a:cxnSpLocks/>
          </p:cNvCxnSpPr>
          <p:nvPr/>
        </p:nvCxnSpPr>
        <p:spPr>
          <a:xfrm>
            <a:off x="951806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406DB1E2-6A48-9438-E5E6-4682C70AE309}"/>
              </a:ext>
            </a:extLst>
          </p:cNvPr>
          <p:cNvCxnSpPr>
            <a:cxnSpLocks/>
          </p:cNvCxnSpPr>
          <p:nvPr/>
        </p:nvCxnSpPr>
        <p:spPr>
          <a:xfrm>
            <a:off x="963522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BBB60B9C-351C-C971-0770-4C72F964AA1E}"/>
              </a:ext>
            </a:extLst>
          </p:cNvPr>
          <p:cNvCxnSpPr>
            <a:cxnSpLocks/>
          </p:cNvCxnSpPr>
          <p:nvPr/>
        </p:nvCxnSpPr>
        <p:spPr>
          <a:xfrm>
            <a:off x="975237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700F2FB0-DE9E-B04E-CA2F-BDBA22EFA744}"/>
              </a:ext>
            </a:extLst>
          </p:cNvPr>
          <p:cNvCxnSpPr>
            <a:cxnSpLocks/>
          </p:cNvCxnSpPr>
          <p:nvPr/>
        </p:nvCxnSpPr>
        <p:spPr>
          <a:xfrm>
            <a:off x="986953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AAB165AA-C5AD-6640-7A91-8A27B090C705}"/>
              </a:ext>
            </a:extLst>
          </p:cNvPr>
          <p:cNvCxnSpPr>
            <a:cxnSpLocks/>
          </p:cNvCxnSpPr>
          <p:nvPr/>
        </p:nvCxnSpPr>
        <p:spPr>
          <a:xfrm>
            <a:off x="998668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014C5FE3-1076-B19A-2A63-3DECE0877913}"/>
              </a:ext>
            </a:extLst>
          </p:cNvPr>
          <p:cNvCxnSpPr>
            <a:cxnSpLocks/>
          </p:cNvCxnSpPr>
          <p:nvPr/>
        </p:nvCxnSpPr>
        <p:spPr>
          <a:xfrm>
            <a:off x="1022099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4F2EA0A6-61FB-410E-FE11-C05E0C3609B0}"/>
              </a:ext>
            </a:extLst>
          </p:cNvPr>
          <p:cNvCxnSpPr>
            <a:cxnSpLocks/>
          </p:cNvCxnSpPr>
          <p:nvPr/>
        </p:nvCxnSpPr>
        <p:spPr>
          <a:xfrm>
            <a:off x="1033815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237A825A-1842-8DAC-1C04-8EF49DBBDB7D}"/>
              </a:ext>
            </a:extLst>
          </p:cNvPr>
          <p:cNvCxnSpPr>
            <a:cxnSpLocks/>
          </p:cNvCxnSpPr>
          <p:nvPr/>
        </p:nvCxnSpPr>
        <p:spPr>
          <a:xfrm>
            <a:off x="1045530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5B2D2F8D-D2B5-D2BE-F494-D0BAAF62FEEA}"/>
              </a:ext>
            </a:extLst>
          </p:cNvPr>
          <p:cNvCxnSpPr>
            <a:cxnSpLocks/>
          </p:cNvCxnSpPr>
          <p:nvPr/>
        </p:nvCxnSpPr>
        <p:spPr>
          <a:xfrm>
            <a:off x="1057246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6CFC4F75-72DE-2E20-2BBE-FD1617F12D5A}"/>
              </a:ext>
            </a:extLst>
          </p:cNvPr>
          <p:cNvCxnSpPr>
            <a:cxnSpLocks/>
          </p:cNvCxnSpPr>
          <p:nvPr/>
        </p:nvCxnSpPr>
        <p:spPr>
          <a:xfrm>
            <a:off x="1068961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F6AB27B0-890E-1A8D-A9A3-2E53EB1EA0C2}"/>
              </a:ext>
            </a:extLst>
          </p:cNvPr>
          <p:cNvCxnSpPr>
            <a:cxnSpLocks/>
          </p:cNvCxnSpPr>
          <p:nvPr/>
        </p:nvCxnSpPr>
        <p:spPr>
          <a:xfrm>
            <a:off x="1080677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09082ED-594F-36B8-631C-E2AA34866BB9}"/>
              </a:ext>
            </a:extLst>
          </p:cNvPr>
          <p:cNvCxnSpPr>
            <a:cxnSpLocks/>
          </p:cNvCxnSpPr>
          <p:nvPr/>
        </p:nvCxnSpPr>
        <p:spPr>
          <a:xfrm>
            <a:off x="1092392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4DF2F0D7-F249-7250-B480-E70B8619AB5B}"/>
              </a:ext>
            </a:extLst>
          </p:cNvPr>
          <p:cNvCxnSpPr>
            <a:cxnSpLocks/>
          </p:cNvCxnSpPr>
          <p:nvPr/>
        </p:nvCxnSpPr>
        <p:spPr>
          <a:xfrm>
            <a:off x="1104108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F61CD68-054E-B188-504C-85B9A92A9275}"/>
              </a:ext>
            </a:extLst>
          </p:cNvPr>
          <p:cNvCxnSpPr>
            <a:cxnSpLocks/>
          </p:cNvCxnSpPr>
          <p:nvPr/>
        </p:nvCxnSpPr>
        <p:spPr>
          <a:xfrm>
            <a:off x="1115823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93A78310-3A58-CA89-3289-8BFCE1CAE91D}"/>
              </a:ext>
            </a:extLst>
          </p:cNvPr>
          <p:cNvCxnSpPr>
            <a:cxnSpLocks/>
          </p:cNvCxnSpPr>
          <p:nvPr/>
        </p:nvCxnSpPr>
        <p:spPr>
          <a:xfrm>
            <a:off x="670634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B79444C2-FFD1-45D9-7598-B2130DB932AD}"/>
              </a:ext>
            </a:extLst>
          </p:cNvPr>
          <p:cNvCxnSpPr>
            <a:cxnSpLocks/>
          </p:cNvCxnSpPr>
          <p:nvPr/>
        </p:nvCxnSpPr>
        <p:spPr>
          <a:xfrm>
            <a:off x="682350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14FE59D7-2FF9-ACDA-F68D-BBC0032B6FC9}"/>
              </a:ext>
            </a:extLst>
          </p:cNvPr>
          <p:cNvCxnSpPr>
            <a:cxnSpLocks/>
          </p:cNvCxnSpPr>
          <p:nvPr/>
        </p:nvCxnSpPr>
        <p:spPr>
          <a:xfrm>
            <a:off x="694065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75FE9519-E657-675E-E2F6-250BFB6FCC8A}"/>
              </a:ext>
            </a:extLst>
          </p:cNvPr>
          <p:cNvCxnSpPr>
            <a:cxnSpLocks/>
          </p:cNvCxnSpPr>
          <p:nvPr/>
        </p:nvCxnSpPr>
        <p:spPr>
          <a:xfrm>
            <a:off x="705781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10814686-AAEC-2EEA-57D1-EA84EA37824C}"/>
              </a:ext>
            </a:extLst>
          </p:cNvPr>
          <p:cNvCxnSpPr>
            <a:cxnSpLocks/>
          </p:cNvCxnSpPr>
          <p:nvPr/>
        </p:nvCxnSpPr>
        <p:spPr>
          <a:xfrm>
            <a:off x="717496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53CC87C3-27AD-8583-1C37-2DCD6230749F}"/>
              </a:ext>
            </a:extLst>
          </p:cNvPr>
          <p:cNvCxnSpPr>
            <a:cxnSpLocks/>
          </p:cNvCxnSpPr>
          <p:nvPr/>
        </p:nvCxnSpPr>
        <p:spPr>
          <a:xfrm>
            <a:off x="729212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AEE695CC-112D-8383-2222-21A439FC62C4}"/>
              </a:ext>
            </a:extLst>
          </p:cNvPr>
          <p:cNvCxnSpPr>
            <a:cxnSpLocks/>
          </p:cNvCxnSpPr>
          <p:nvPr/>
        </p:nvCxnSpPr>
        <p:spPr>
          <a:xfrm>
            <a:off x="740927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5BD4B92D-E467-288D-74A4-6AEF87C06375}"/>
              </a:ext>
            </a:extLst>
          </p:cNvPr>
          <p:cNvCxnSpPr>
            <a:cxnSpLocks/>
          </p:cNvCxnSpPr>
          <p:nvPr/>
        </p:nvCxnSpPr>
        <p:spPr>
          <a:xfrm>
            <a:off x="752643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093A4828-3036-2C1C-BF2B-72F73C62127F}"/>
              </a:ext>
            </a:extLst>
          </p:cNvPr>
          <p:cNvCxnSpPr>
            <a:cxnSpLocks/>
          </p:cNvCxnSpPr>
          <p:nvPr/>
        </p:nvCxnSpPr>
        <p:spPr>
          <a:xfrm>
            <a:off x="764358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4B8940F-85A8-DD57-C6C1-C44C36F63232}"/>
              </a:ext>
            </a:extLst>
          </p:cNvPr>
          <p:cNvCxnSpPr>
            <a:cxnSpLocks/>
          </p:cNvCxnSpPr>
          <p:nvPr/>
        </p:nvCxnSpPr>
        <p:spPr>
          <a:xfrm>
            <a:off x="553479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8ABBD509-DB0A-F77F-C310-D5C4A44A39A9}"/>
              </a:ext>
            </a:extLst>
          </p:cNvPr>
          <p:cNvCxnSpPr>
            <a:cxnSpLocks/>
          </p:cNvCxnSpPr>
          <p:nvPr/>
        </p:nvCxnSpPr>
        <p:spPr>
          <a:xfrm>
            <a:off x="565195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9B1B5B74-AD6B-60DD-E719-1E3C3ED175B1}"/>
              </a:ext>
            </a:extLst>
          </p:cNvPr>
          <p:cNvCxnSpPr>
            <a:cxnSpLocks/>
          </p:cNvCxnSpPr>
          <p:nvPr/>
        </p:nvCxnSpPr>
        <p:spPr>
          <a:xfrm>
            <a:off x="576910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FB807629-2733-0190-7F11-5A5C212C42B2}"/>
              </a:ext>
            </a:extLst>
          </p:cNvPr>
          <p:cNvCxnSpPr>
            <a:cxnSpLocks/>
          </p:cNvCxnSpPr>
          <p:nvPr/>
        </p:nvCxnSpPr>
        <p:spPr>
          <a:xfrm>
            <a:off x="588626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93ED4A94-2B1E-56BD-2D0A-F183E3595312}"/>
              </a:ext>
            </a:extLst>
          </p:cNvPr>
          <p:cNvCxnSpPr>
            <a:cxnSpLocks/>
          </p:cNvCxnSpPr>
          <p:nvPr/>
        </p:nvCxnSpPr>
        <p:spPr>
          <a:xfrm>
            <a:off x="600341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82DEB0C2-AD72-1DA6-CD64-C30209748CEC}"/>
              </a:ext>
            </a:extLst>
          </p:cNvPr>
          <p:cNvCxnSpPr>
            <a:cxnSpLocks/>
          </p:cNvCxnSpPr>
          <p:nvPr/>
        </p:nvCxnSpPr>
        <p:spPr>
          <a:xfrm>
            <a:off x="612057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583BC7EE-7351-3511-46DA-D9AE00AFA6CF}"/>
              </a:ext>
            </a:extLst>
          </p:cNvPr>
          <p:cNvCxnSpPr>
            <a:cxnSpLocks/>
          </p:cNvCxnSpPr>
          <p:nvPr/>
        </p:nvCxnSpPr>
        <p:spPr>
          <a:xfrm>
            <a:off x="623772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B9DF1F15-96B9-244C-79E8-1BB127145FDC}"/>
              </a:ext>
            </a:extLst>
          </p:cNvPr>
          <p:cNvCxnSpPr>
            <a:cxnSpLocks/>
          </p:cNvCxnSpPr>
          <p:nvPr/>
        </p:nvCxnSpPr>
        <p:spPr>
          <a:xfrm>
            <a:off x="635488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0F0F6A32-490E-5BB1-B1BE-B8C5824F1BBC}"/>
              </a:ext>
            </a:extLst>
          </p:cNvPr>
          <p:cNvCxnSpPr>
            <a:cxnSpLocks/>
          </p:cNvCxnSpPr>
          <p:nvPr/>
        </p:nvCxnSpPr>
        <p:spPr>
          <a:xfrm>
            <a:off x="647203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293D5084-8841-4D0E-8035-CE45663E7CCA}"/>
              </a:ext>
            </a:extLst>
          </p:cNvPr>
          <p:cNvCxnSpPr>
            <a:cxnSpLocks/>
          </p:cNvCxnSpPr>
          <p:nvPr/>
        </p:nvCxnSpPr>
        <p:spPr>
          <a:xfrm>
            <a:off x="436324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27D2A723-6936-A801-ACD7-9358411D193F}"/>
              </a:ext>
            </a:extLst>
          </p:cNvPr>
          <p:cNvCxnSpPr>
            <a:cxnSpLocks/>
          </p:cNvCxnSpPr>
          <p:nvPr/>
        </p:nvCxnSpPr>
        <p:spPr>
          <a:xfrm>
            <a:off x="448040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33AEAD79-167A-38B8-556F-12D582688DBA}"/>
              </a:ext>
            </a:extLst>
          </p:cNvPr>
          <p:cNvCxnSpPr>
            <a:cxnSpLocks/>
          </p:cNvCxnSpPr>
          <p:nvPr/>
        </p:nvCxnSpPr>
        <p:spPr>
          <a:xfrm>
            <a:off x="459755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CB69997F-1B67-4EFA-DD4B-1A7131C8D788}"/>
              </a:ext>
            </a:extLst>
          </p:cNvPr>
          <p:cNvCxnSpPr>
            <a:cxnSpLocks/>
          </p:cNvCxnSpPr>
          <p:nvPr/>
        </p:nvCxnSpPr>
        <p:spPr>
          <a:xfrm>
            <a:off x="471471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6DC52328-43CB-5460-9DA9-6CF1CB7170E3}"/>
              </a:ext>
            </a:extLst>
          </p:cNvPr>
          <p:cNvCxnSpPr>
            <a:cxnSpLocks/>
          </p:cNvCxnSpPr>
          <p:nvPr/>
        </p:nvCxnSpPr>
        <p:spPr>
          <a:xfrm>
            <a:off x="483186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62E3CED7-758C-2840-3DE5-CBE143B01B50}"/>
              </a:ext>
            </a:extLst>
          </p:cNvPr>
          <p:cNvCxnSpPr>
            <a:cxnSpLocks/>
          </p:cNvCxnSpPr>
          <p:nvPr/>
        </p:nvCxnSpPr>
        <p:spPr>
          <a:xfrm>
            <a:off x="494902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FFC01A53-94B4-4E84-000D-140B33F52AA8}"/>
              </a:ext>
            </a:extLst>
          </p:cNvPr>
          <p:cNvCxnSpPr>
            <a:cxnSpLocks/>
          </p:cNvCxnSpPr>
          <p:nvPr/>
        </p:nvCxnSpPr>
        <p:spPr>
          <a:xfrm>
            <a:off x="506617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96153950-F778-ABF3-FC45-DC2E92F95849}"/>
              </a:ext>
            </a:extLst>
          </p:cNvPr>
          <p:cNvCxnSpPr>
            <a:cxnSpLocks/>
          </p:cNvCxnSpPr>
          <p:nvPr/>
        </p:nvCxnSpPr>
        <p:spPr>
          <a:xfrm>
            <a:off x="518333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8A057166-794C-A664-9584-CEC6122B8E48}"/>
              </a:ext>
            </a:extLst>
          </p:cNvPr>
          <p:cNvCxnSpPr>
            <a:cxnSpLocks/>
          </p:cNvCxnSpPr>
          <p:nvPr/>
        </p:nvCxnSpPr>
        <p:spPr>
          <a:xfrm>
            <a:off x="530048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86AABA11-F40D-3B54-B019-16026611D708}"/>
              </a:ext>
            </a:extLst>
          </p:cNvPr>
          <p:cNvCxnSpPr>
            <a:cxnSpLocks/>
          </p:cNvCxnSpPr>
          <p:nvPr/>
        </p:nvCxnSpPr>
        <p:spPr>
          <a:xfrm>
            <a:off x="319169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7DF10BC-8F33-B8EA-4448-4086B1F528A4}"/>
              </a:ext>
            </a:extLst>
          </p:cNvPr>
          <p:cNvCxnSpPr>
            <a:cxnSpLocks/>
          </p:cNvCxnSpPr>
          <p:nvPr/>
        </p:nvCxnSpPr>
        <p:spPr>
          <a:xfrm>
            <a:off x="330885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53AF8286-F15E-9BAB-E6D5-66FBA3452AB2}"/>
              </a:ext>
            </a:extLst>
          </p:cNvPr>
          <p:cNvCxnSpPr>
            <a:cxnSpLocks/>
          </p:cNvCxnSpPr>
          <p:nvPr/>
        </p:nvCxnSpPr>
        <p:spPr>
          <a:xfrm>
            <a:off x="342600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6EE9C579-1897-01DE-9E37-96A96E36B4DD}"/>
              </a:ext>
            </a:extLst>
          </p:cNvPr>
          <p:cNvCxnSpPr>
            <a:cxnSpLocks/>
          </p:cNvCxnSpPr>
          <p:nvPr/>
        </p:nvCxnSpPr>
        <p:spPr>
          <a:xfrm>
            <a:off x="354316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5FF5BFFD-83A3-D5FB-9F50-E08989782A73}"/>
              </a:ext>
            </a:extLst>
          </p:cNvPr>
          <p:cNvCxnSpPr>
            <a:cxnSpLocks/>
          </p:cNvCxnSpPr>
          <p:nvPr/>
        </p:nvCxnSpPr>
        <p:spPr>
          <a:xfrm>
            <a:off x="366031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623F700D-D559-624A-68D8-FCD4053579F6}"/>
              </a:ext>
            </a:extLst>
          </p:cNvPr>
          <p:cNvCxnSpPr>
            <a:cxnSpLocks/>
          </p:cNvCxnSpPr>
          <p:nvPr/>
        </p:nvCxnSpPr>
        <p:spPr>
          <a:xfrm>
            <a:off x="377747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BCB9A3FA-381C-2A82-0F88-2661FCC52C7B}"/>
              </a:ext>
            </a:extLst>
          </p:cNvPr>
          <p:cNvCxnSpPr>
            <a:cxnSpLocks/>
          </p:cNvCxnSpPr>
          <p:nvPr/>
        </p:nvCxnSpPr>
        <p:spPr>
          <a:xfrm>
            <a:off x="389462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E33A6EED-2CA3-7579-29EC-94B3F3B5A6CE}"/>
              </a:ext>
            </a:extLst>
          </p:cNvPr>
          <p:cNvCxnSpPr>
            <a:cxnSpLocks/>
          </p:cNvCxnSpPr>
          <p:nvPr/>
        </p:nvCxnSpPr>
        <p:spPr>
          <a:xfrm>
            <a:off x="401178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EA4C2FEA-9832-7D95-65FC-7ABA6D34CDCA}"/>
              </a:ext>
            </a:extLst>
          </p:cNvPr>
          <p:cNvCxnSpPr>
            <a:cxnSpLocks/>
          </p:cNvCxnSpPr>
          <p:nvPr/>
        </p:nvCxnSpPr>
        <p:spPr>
          <a:xfrm>
            <a:off x="412893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037445F2-8DBD-AC20-4096-E60BCD1C9685}"/>
              </a:ext>
            </a:extLst>
          </p:cNvPr>
          <p:cNvCxnSpPr>
            <a:cxnSpLocks/>
          </p:cNvCxnSpPr>
          <p:nvPr/>
        </p:nvCxnSpPr>
        <p:spPr>
          <a:xfrm>
            <a:off x="2254458" y="5293046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3D319FE0-98B0-995B-B884-F0AC91FCDB6E}"/>
              </a:ext>
            </a:extLst>
          </p:cNvPr>
          <p:cNvCxnSpPr>
            <a:cxnSpLocks/>
          </p:cNvCxnSpPr>
          <p:nvPr/>
        </p:nvCxnSpPr>
        <p:spPr>
          <a:xfrm>
            <a:off x="2020148" y="5293047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CA77A62A-BAF3-59D3-2EAF-7DEE3349490A}"/>
              </a:ext>
            </a:extLst>
          </p:cNvPr>
          <p:cNvCxnSpPr>
            <a:cxnSpLocks/>
          </p:cNvCxnSpPr>
          <p:nvPr/>
        </p:nvCxnSpPr>
        <p:spPr>
          <a:xfrm>
            <a:off x="248876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B51F246F-E7B0-FA43-30F7-D422A12E9FFC}"/>
              </a:ext>
            </a:extLst>
          </p:cNvPr>
          <p:cNvCxnSpPr>
            <a:cxnSpLocks/>
          </p:cNvCxnSpPr>
          <p:nvPr/>
        </p:nvCxnSpPr>
        <p:spPr>
          <a:xfrm>
            <a:off x="213730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B36424AE-9DD5-E7B6-2823-178A40355B5B}"/>
              </a:ext>
            </a:extLst>
          </p:cNvPr>
          <p:cNvCxnSpPr>
            <a:cxnSpLocks/>
          </p:cNvCxnSpPr>
          <p:nvPr/>
        </p:nvCxnSpPr>
        <p:spPr>
          <a:xfrm>
            <a:off x="237161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706C4905-6203-E4FF-2F20-921022876613}"/>
              </a:ext>
            </a:extLst>
          </p:cNvPr>
          <p:cNvCxnSpPr>
            <a:cxnSpLocks/>
          </p:cNvCxnSpPr>
          <p:nvPr/>
        </p:nvCxnSpPr>
        <p:spPr>
          <a:xfrm>
            <a:off x="2605923" y="5293047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E84F0397-0DFA-D6A1-B9C3-ACD880E067A9}"/>
              </a:ext>
            </a:extLst>
          </p:cNvPr>
          <p:cNvCxnSpPr>
            <a:cxnSpLocks/>
          </p:cNvCxnSpPr>
          <p:nvPr/>
        </p:nvCxnSpPr>
        <p:spPr>
          <a:xfrm>
            <a:off x="272307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39BD5199-A1B6-3076-0E56-C110B66FCEB0}"/>
              </a:ext>
            </a:extLst>
          </p:cNvPr>
          <p:cNvCxnSpPr>
            <a:cxnSpLocks/>
          </p:cNvCxnSpPr>
          <p:nvPr/>
        </p:nvCxnSpPr>
        <p:spPr>
          <a:xfrm>
            <a:off x="284023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0A442443-0BD9-6CE7-7868-CF431474116A}"/>
              </a:ext>
            </a:extLst>
          </p:cNvPr>
          <p:cNvCxnSpPr>
            <a:cxnSpLocks/>
          </p:cNvCxnSpPr>
          <p:nvPr/>
        </p:nvCxnSpPr>
        <p:spPr>
          <a:xfrm>
            <a:off x="295738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1" name="Table 4">
            <a:extLst>
              <a:ext uri="{FF2B5EF4-FFF2-40B4-BE49-F238E27FC236}">
                <a16:creationId xmlns:a16="http://schemas.microsoft.com/office/drawing/2014/main" id="{F7524A0E-EA50-EE29-111B-4B5FA99646C6}"/>
              </a:ext>
            </a:extLst>
          </p:cNvPr>
          <p:cNvGraphicFramePr>
            <a:graphicFrameLocks noGrp="1"/>
          </p:cNvGraphicFramePr>
          <p:nvPr/>
        </p:nvGraphicFramePr>
        <p:xfrm>
          <a:off x="1304842" y="5468908"/>
          <a:ext cx="1056875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306">
                  <a:extLst>
                    <a:ext uri="{9D8B030D-6E8A-4147-A177-3AD203B41FA5}">
                      <a16:colId xmlns:a16="http://schemas.microsoft.com/office/drawing/2014/main" val="3857981658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355731126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1637529817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1654181960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3102990006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2674872199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1415106241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2322589989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27689454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0K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67233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7A0ADFD-36C9-B6A7-D6E8-99414F2EFB4A}"/>
              </a:ext>
            </a:extLst>
          </p:cNvPr>
          <p:cNvSpPr txBox="1"/>
          <p:nvPr/>
        </p:nvSpPr>
        <p:spPr>
          <a:xfrm rot="16200000">
            <a:off x="-692464" y="3739484"/>
            <a:ext cx="305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Avg. max. errors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5F05A3-5981-2C66-35EA-5BBC25EA40F9}"/>
              </a:ext>
            </a:extLst>
          </p:cNvPr>
          <p:cNvSpPr txBox="1"/>
          <p:nvPr/>
        </p:nvSpPr>
        <p:spPr>
          <a:xfrm>
            <a:off x="1911307" y="5937097"/>
            <a:ext cx="937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P/E cycle count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F01EA9-1898-4790-67A1-9990DCC10A7E}"/>
              </a:ext>
            </a:extLst>
          </p:cNvPr>
          <p:cNvCxnSpPr/>
          <p:nvPr/>
        </p:nvCxnSpPr>
        <p:spPr>
          <a:xfrm>
            <a:off x="1911307" y="2825393"/>
            <a:ext cx="9372365" cy="0"/>
          </a:xfrm>
          <a:prstGeom prst="line">
            <a:avLst/>
          </a:prstGeom>
          <a:ln w="50800">
            <a:solidFill>
              <a:srgbClr val="6F47E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5B1398-2832-07AF-C6FE-AB594E85F077}"/>
              </a:ext>
            </a:extLst>
          </p:cNvPr>
          <p:cNvCxnSpPr/>
          <p:nvPr/>
        </p:nvCxnSpPr>
        <p:spPr>
          <a:xfrm>
            <a:off x="8112208" y="2825393"/>
            <a:ext cx="0" cy="2593828"/>
          </a:xfrm>
          <a:prstGeom prst="line">
            <a:avLst/>
          </a:prstGeom>
          <a:ln w="50800">
            <a:solidFill>
              <a:srgbClr val="E02B3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0E303E4-438C-0530-C731-970B2D13B2A5}"/>
              </a:ext>
            </a:extLst>
          </p:cNvPr>
          <p:cNvCxnSpPr>
            <a:cxnSpLocks/>
          </p:cNvCxnSpPr>
          <p:nvPr/>
        </p:nvCxnSpPr>
        <p:spPr>
          <a:xfrm>
            <a:off x="8112208" y="3704492"/>
            <a:ext cx="269456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9476BC4-A4DD-1AFF-93AA-4BA1F75ED8C1}"/>
              </a:ext>
            </a:extLst>
          </p:cNvPr>
          <p:cNvSpPr txBox="1"/>
          <p:nvPr/>
        </p:nvSpPr>
        <p:spPr>
          <a:xfrm>
            <a:off x="9060182" y="3700027"/>
            <a:ext cx="79861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43%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F001CFE-F77A-D92C-1619-6000DD1A50D8}"/>
              </a:ext>
            </a:extLst>
          </p:cNvPr>
          <p:cNvCxnSpPr/>
          <p:nvPr/>
        </p:nvCxnSpPr>
        <p:spPr>
          <a:xfrm>
            <a:off x="10817123" y="2825393"/>
            <a:ext cx="0" cy="2593828"/>
          </a:xfrm>
          <a:prstGeom prst="line">
            <a:avLst/>
          </a:prstGeom>
          <a:ln w="50800">
            <a:solidFill>
              <a:srgbClr val="A559AA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BFB954FC-8C73-0DF3-B728-C0C51A12A41F}"/>
              </a:ext>
            </a:extLst>
          </p:cNvPr>
          <p:cNvSpPr txBox="1"/>
          <p:nvPr/>
        </p:nvSpPr>
        <p:spPr>
          <a:xfrm>
            <a:off x="1950222" y="2745994"/>
            <a:ext cx="399083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Maximum correctable errors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C419D61-6D8C-0056-498F-76ECD9C3A001}"/>
              </a:ext>
            </a:extLst>
          </p:cNvPr>
          <p:cNvGrpSpPr/>
          <p:nvPr/>
        </p:nvGrpSpPr>
        <p:grpSpPr>
          <a:xfrm>
            <a:off x="3392395" y="2026718"/>
            <a:ext cx="5407210" cy="461665"/>
            <a:chOff x="6496835" y="948610"/>
            <a:chExt cx="5407210" cy="46166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BDA74211-E22F-C4F6-65E6-8A8917B7A73F}"/>
                </a:ext>
              </a:extLst>
            </p:cNvPr>
            <p:cNvGrpSpPr/>
            <p:nvPr/>
          </p:nvGrpSpPr>
          <p:grpSpPr>
            <a:xfrm>
              <a:off x="6496835" y="948610"/>
              <a:ext cx="1466409" cy="461665"/>
              <a:chOff x="6496835" y="948610"/>
              <a:chExt cx="1466409" cy="461665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49FFCE30-650D-8373-C903-B281FA91F502}"/>
                  </a:ext>
                </a:extLst>
              </p:cNvPr>
              <p:cNvGrpSpPr/>
              <p:nvPr/>
            </p:nvGrpSpPr>
            <p:grpSpPr>
              <a:xfrm>
                <a:off x="6496835" y="1100988"/>
                <a:ext cx="281605" cy="156909"/>
                <a:chOff x="6496835" y="1112772"/>
                <a:chExt cx="281605" cy="156909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B7D9F1D2-F61E-034A-128A-894BE433D5F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96835" y="1191226"/>
                  <a:ext cx="281605" cy="0"/>
                </a:xfrm>
                <a:prstGeom prst="line">
                  <a:avLst/>
                </a:prstGeom>
                <a:ln w="50800">
                  <a:solidFill>
                    <a:srgbClr val="E02B35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61C8529F-2071-C982-8376-DCAF04BAE5D2}"/>
                    </a:ext>
                  </a:extLst>
                </p:cNvPr>
                <p:cNvSpPr/>
                <p:nvPr/>
              </p:nvSpPr>
              <p:spPr>
                <a:xfrm>
                  <a:off x="6559183" y="1112772"/>
                  <a:ext cx="156909" cy="156909"/>
                </a:xfrm>
                <a:prstGeom prst="ellipse">
                  <a:avLst/>
                </a:prstGeom>
                <a:solidFill>
                  <a:srgbClr val="E02B35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en-KR"/>
                </a:p>
              </p:txBody>
            </p:sp>
          </p:grp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04A9CE5-1774-2518-7EE9-A86EE31E7E76}"/>
                  </a:ext>
                </a:extLst>
              </p:cNvPr>
              <p:cNvSpPr txBox="1"/>
              <p:nvPr/>
            </p:nvSpPr>
            <p:spPr>
              <a:xfrm>
                <a:off x="6733420" y="948610"/>
                <a:ext cx="1229824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Baseline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1F2A514-CBA9-0B47-64BE-ECA5CFD9E9E9}"/>
                </a:ext>
              </a:extLst>
            </p:cNvPr>
            <p:cNvGrpSpPr/>
            <p:nvPr/>
          </p:nvGrpSpPr>
          <p:grpSpPr>
            <a:xfrm>
              <a:off x="8580952" y="948610"/>
              <a:ext cx="1588237" cy="461665"/>
              <a:chOff x="6496835" y="948610"/>
              <a:chExt cx="1588237" cy="461665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A294B1BA-4B5E-9126-E56C-D61D8E7CA0DD}"/>
                  </a:ext>
                </a:extLst>
              </p:cNvPr>
              <p:cNvGrpSpPr/>
              <p:nvPr/>
            </p:nvGrpSpPr>
            <p:grpSpPr>
              <a:xfrm>
                <a:off x="6496835" y="1100988"/>
                <a:ext cx="281605" cy="156909"/>
                <a:chOff x="6496835" y="1112772"/>
                <a:chExt cx="281605" cy="156909"/>
              </a:xfrm>
            </p:grpSpPr>
            <p:cxnSp>
              <p:nvCxnSpPr>
                <p:cNvPr id="33" name="Straight Connector 32">
                  <a:extLst>
                    <a:ext uri="{FF2B5EF4-FFF2-40B4-BE49-F238E27FC236}">
                      <a16:creationId xmlns:a16="http://schemas.microsoft.com/office/drawing/2014/main" id="{6D34093D-8117-57C5-9FFC-B01314ABA0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96835" y="1191226"/>
                  <a:ext cx="281605" cy="0"/>
                </a:xfrm>
                <a:prstGeom prst="line">
                  <a:avLst/>
                </a:prstGeom>
                <a:ln w="50800">
                  <a:solidFill>
                    <a:srgbClr val="59A89C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4" name="Triangle 33">
                  <a:extLst>
                    <a:ext uri="{FF2B5EF4-FFF2-40B4-BE49-F238E27FC236}">
                      <a16:creationId xmlns:a16="http://schemas.microsoft.com/office/drawing/2014/main" id="{604772DE-749C-48D8-FBB9-25EECA96DEEC}"/>
                    </a:ext>
                  </a:extLst>
                </p:cNvPr>
                <p:cNvSpPr/>
                <p:nvPr/>
              </p:nvSpPr>
              <p:spPr>
                <a:xfrm>
                  <a:off x="6559183" y="1112772"/>
                  <a:ext cx="156909" cy="156909"/>
                </a:xfrm>
                <a:prstGeom prst="triangle">
                  <a:avLst/>
                </a:prstGeom>
                <a:solidFill>
                  <a:srgbClr val="59A89C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en-KR"/>
                </a:p>
              </p:txBody>
            </p:sp>
          </p:grp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8F010176-4D39-1899-1CC1-4A62B520F37E}"/>
                  </a:ext>
                </a:extLst>
              </p:cNvPr>
              <p:cNvSpPr txBox="1"/>
              <p:nvPr/>
            </p:nvSpPr>
            <p:spPr>
              <a:xfrm>
                <a:off x="6733420" y="948610"/>
                <a:ext cx="1351652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AERO</a:t>
                </a:r>
                <a:r>
                  <a:rPr lang="en-KR" sz="24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CONS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AF9BA22-75FF-CF60-B173-7C4713725B33}"/>
                </a:ext>
              </a:extLst>
            </p:cNvPr>
            <p:cNvGrpSpPr/>
            <p:nvPr/>
          </p:nvGrpSpPr>
          <p:grpSpPr>
            <a:xfrm>
              <a:off x="10786898" y="948610"/>
              <a:ext cx="1117147" cy="461665"/>
              <a:chOff x="6496835" y="948610"/>
              <a:chExt cx="1117147" cy="461665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4A311F74-47B8-0104-74DE-F85A2B214B6A}"/>
                  </a:ext>
                </a:extLst>
              </p:cNvPr>
              <p:cNvGrpSpPr/>
              <p:nvPr/>
            </p:nvGrpSpPr>
            <p:grpSpPr>
              <a:xfrm>
                <a:off x="6496835" y="1100988"/>
                <a:ext cx="281605" cy="156909"/>
                <a:chOff x="6496835" y="1112772"/>
                <a:chExt cx="281605" cy="156909"/>
              </a:xfrm>
            </p:grpSpPr>
            <p:cxnSp>
              <p:nvCxnSpPr>
                <p:cNvPr id="29" name="Straight Connector 28">
                  <a:extLst>
                    <a:ext uri="{FF2B5EF4-FFF2-40B4-BE49-F238E27FC236}">
                      <a16:creationId xmlns:a16="http://schemas.microsoft.com/office/drawing/2014/main" id="{1B8FB723-09C0-D965-730F-78C5F402BA6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96835" y="1191226"/>
                  <a:ext cx="281605" cy="0"/>
                </a:xfrm>
                <a:prstGeom prst="line">
                  <a:avLst/>
                </a:prstGeom>
                <a:ln w="50800">
                  <a:solidFill>
                    <a:srgbClr val="A559A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Rectangle 29">
                  <a:extLst>
                    <a:ext uri="{FF2B5EF4-FFF2-40B4-BE49-F238E27FC236}">
                      <a16:creationId xmlns:a16="http://schemas.microsoft.com/office/drawing/2014/main" id="{333E3E5A-64AD-DAD7-DA1D-0239611A3A26}"/>
                    </a:ext>
                  </a:extLst>
                </p:cNvPr>
                <p:cNvSpPr/>
                <p:nvPr/>
              </p:nvSpPr>
              <p:spPr>
                <a:xfrm>
                  <a:off x="6559183" y="1112772"/>
                  <a:ext cx="156909" cy="156909"/>
                </a:xfrm>
                <a:prstGeom prst="rect">
                  <a:avLst/>
                </a:prstGeom>
                <a:solidFill>
                  <a:srgbClr val="A559AA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en-KR"/>
                </a:p>
              </p:txBody>
            </p:sp>
          </p:grp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A43EFEB0-B1F1-3F78-14BD-A953BE8C798C}"/>
                  </a:ext>
                </a:extLst>
              </p:cNvPr>
              <p:cNvSpPr txBox="1"/>
              <p:nvPr/>
            </p:nvSpPr>
            <p:spPr>
              <a:xfrm>
                <a:off x="6733420" y="948610"/>
                <a:ext cx="880562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AERO</a:t>
                </a:r>
              </a:p>
            </p:txBody>
          </p:sp>
        </p:grp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E246BFB-EBB3-A9CB-1DFB-9AAC4D02CC2F}"/>
              </a:ext>
            </a:extLst>
          </p:cNvPr>
          <p:cNvCxnSpPr/>
          <p:nvPr/>
        </p:nvCxnSpPr>
        <p:spPr>
          <a:xfrm>
            <a:off x="9986688" y="2825393"/>
            <a:ext cx="0" cy="2593828"/>
          </a:xfrm>
          <a:prstGeom prst="line">
            <a:avLst/>
          </a:prstGeom>
          <a:ln w="50800">
            <a:solidFill>
              <a:srgbClr val="59A89C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B5881D74-65B5-691B-CBCF-A2B8C35FB3F2}"/>
              </a:ext>
            </a:extLst>
          </p:cNvPr>
          <p:cNvCxnSpPr>
            <a:cxnSpLocks/>
          </p:cNvCxnSpPr>
          <p:nvPr/>
        </p:nvCxnSpPr>
        <p:spPr>
          <a:xfrm>
            <a:off x="9981840" y="4161692"/>
            <a:ext cx="824933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E30F43FF-4725-3A99-C060-E66F4BAADC05}"/>
              </a:ext>
            </a:extLst>
          </p:cNvPr>
          <p:cNvSpPr txBox="1"/>
          <p:nvPr/>
        </p:nvSpPr>
        <p:spPr>
          <a:xfrm>
            <a:off x="9987372" y="4204674"/>
            <a:ext cx="79861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10%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C6C2DE4-AEE3-A504-04CE-4EEBB6D21DBB}"/>
              </a:ext>
            </a:extLst>
          </p:cNvPr>
          <p:cNvSpPr txBox="1"/>
          <p:nvPr/>
        </p:nvSpPr>
        <p:spPr>
          <a:xfrm>
            <a:off x="3163306" y="4500791"/>
            <a:ext cx="586538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A559AA"/>
                </a:solidFill>
                <a:latin typeface="Cambria" panose="02040503050406030204" pitchFamily="18" charset="0"/>
              </a:rPr>
              <a:t>Slowly increase by minimzing erase latency</a:t>
            </a:r>
          </a:p>
        </p:txBody>
      </p:sp>
      <p:sp>
        <p:nvSpPr>
          <p:cNvPr id="42" name="Slide Number Placeholder 3">
            <a:extLst>
              <a:ext uri="{FF2B5EF4-FFF2-40B4-BE49-F238E27FC236}">
                <a16:creationId xmlns:a16="http://schemas.microsoft.com/office/drawing/2014/main" id="{7428B0B8-B7BF-44EC-3D8B-742DCACA52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3347" y="6311898"/>
            <a:ext cx="2743200" cy="365125"/>
          </a:xfrm>
        </p:spPr>
        <p:txBody>
          <a:bodyPr/>
          <a:lstStyle/>
          <a:p>
            <a:r>
              <a:rPr lang="en-KR" dirty="0"/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360021705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464E68D1-4FC4-33AC-8A1F-29BD0B69EA82}"/>
              </a:ext>
            </a:extLst>
          </p:cNvPr>
          <p:cNvGrpSpPr/>
          <p:nvPr/>
        </p:nvGrpSpPr>
        <p:grpSpPr>
          <a:xfrm>
            <a:off x="3392395" y="2026718"/>
            <a:ext cx="5407210" cy="461665"/>
            <a:chOff x="6496835" y="948610"/>
            <a:chExt cx="5407210" cy="46166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751EE30E-5B1D-4CA3-1D2C-463E82FB6283}"/>
                </a:ext>
              </a:extLst>
            </p:cNvPr>
            <p:cNvGrpSpPr/>
            <p:nvPr/>
          </p:nvGrpSpPr>
          <p:grpSpPr>
            <a:xfrm>
              <a:off x="6496835" y="948610"/>
              <a:ext cx="1466409" cy="461665"/>
              <a:chOff x="6496835" y="948610"/>
              <a:chExt cx="1466409" cy="461665"/>
            </a:xfrm>
          </p:grpSpPr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0C0DBD8C-792B-5F07-1628-837FFA0E91A4}"/>
                  </a:ext>
                </a:extLst>
              </p:cNvPr>
              <p:cNvGrpSpPr/>
              <p:nvPr/>
            </p:nvGrpSpPr>
            <p:grpSpPr>
              <a:xfrm>
                <a:off x="6496835" y="1100988"/>
                <a:ext cx="281605" cy="156909"/>
                <a:chOff x="6496835" y="1112772"/>
                <a:chExt cx="281605" cy="156909"/>
              </a:xfrm>
            </p:grpSpPr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FA63ECB1-3D32-FB25-F130-F899CC1894D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96835" y="1191226"/>
                  <a:ext cx="281605" cy="0"/>
                </a:xfrm>
                <a:prstGeom prst="line">
                  <a:avLst/>
                </a:prstGeom>
                <a:ln w="50800">
                  <a:solidFill>
                    <a:srgbClr val="E02B35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B08B2776-6202-F369-8ACB-9D4F91A232C8}"/>
                    </a:ext>
                  </a:extLst>
                </p:cNvPr>
                <p:cNvSpPr/>
                <p:nvPr/>
              </p:nvSpPr>
              <p:spPr>
                <a:xfrm>
                  <a:off x="6559183" y="1112772"/>
                  <a:ext cx="156909" cy="156909"/>
                </a:xfrm>
                <a:prstGeom prst="ellipse">
                  <a:avLst/>
                </a:prstGeom>
                <a:solidFill>
                  <a:srgbClr val="E02B35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en-KR"/>
                </a:p>
              </p:txBody>
            </p:sp>
          </p:grpSp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B9B4928-697A-196F-FAAB-69E6468159FE}"/>
                  </a:ext>
                </a:extLst>
              </p:cNvPr>
              <p:cNvSpPr txBox="1"/>
              <p:nvPr/>
            </p:nvSpPr>
            <p:spPr>
              <a:xfrm>
                <a:off x="6733420" y="948610"/>
                <a:ext cx="1229824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Baseline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14DB5E6-95CA-2238-8385-9264B6F8AE33}"/>
                </a:ext>
              </a:extLst>
            </p:cNvPr>
            <p:cNvGrpSpPr/>
            <p:nvPr/>
          </p:nvGrpSpPr>
          <p:grpSpPr>
            <a:xfrm>
              <a:off x="8580952" y="948610"/>
              <a:ext cx="1588237" cy="461665"/>
              <a:chOff x="6496835" y="948610"/>
              <a:chExt cx="1588237" cy="461665"/>
            </a:xfrm>
          </p:grpSpPr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C152A4EE-A286-6AD2-2906-47E6C618BF3E}"/>
                  </a:ext>
                </a:extLst>
              </p:cNvPr>
              <p:cNvGrpSpPr/>
              <p:nvPr/>
            </p:nvGrpSpPr>
            <p:grpSpPr>
              <a:xfrm>
                <a:off x="6496835" y="1100988"/>
                <a:ext cx="281605" cy="156909"/>
                <a:chOff x="6496835" y="1112772"/>
                <a:chExt cx="281605" cy="156909"/>
              </a:xfrm>
            </p:grpSpPr>
            <p:cxnSp>
              <p:nvCxnSpPr>
                <p:cNvPr id="35" name="Straight Connector 34">
                  <a:extLst>
                    <a:ext uri="{FF2B5EF4-FFF2-40B4-BE49-F238E27FC236}">
                      <a16:creationId xmlns:a16="http://schemas.microsoft.com/office/drawing/2014/main" id="{32769CC6-2F16-5B44-3CF0-F5712C3CA1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96835" y="1191226"/>
                  <a:ext cx="281605" cy="0"/>
                </a:xfrm>
                <a:prstGeom prst="line">
                  <a:avLst/>
                </a:prstGeom>
                <a:ln w="50800">
                  <a:solidFill>
                    <a:srgbClr val="59A89C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" name="Triangle 35">
                  <a:extLst>
                    <a:ext uri="{FF2B5EF4-FFF2-40B4-BE49-F238E27FC236}">
                      <a16:creationId xmlns:a16="http://schemas.microsoft.com/office/drawing/2014/main" id="{11B142C5-3983-8B2E-4AED-D0371878D335}"/>
                    </a:ext>
                  </a:extLst>
                </p:cNvPr>
                <p:cNvSpPr/>
                <p:nvPr/>
              </p:nvSpPr>
              <p:spPr>
                <a:xfrm>
                  <a:off x="6559183" y="1112772"/>
                  <a:ext cx="156909" cy="156909"/>
                </a:xfrm>
                <a:prstGeom prst="triangle">
                  <a:avLst/>
                </a:prstGeom>
                <a:solidFill>
                  <a:srgbClr val="59A89C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en-KR"/>
                </a:p>
              </p:txBody>
            </p:sp>
          </p:grp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DB8ED0D-B22D-1538-45E8-02F27768763E}"/>
                  </a:ext>
                </a:extLst>
              </p:cNvPr>
              <p:cNvSpPr txBox="1"/>
              <p:nvPr/>
            </p:nvSpPr>
            <p:spPr>
              <a:xfrm>
                <a:off x="6733420" y="948610"/>
                <a:ext cx="1351652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AERO</a:t>
                </a:r>
                <a:r>
                  <a:rPr lang="en-KR" sz="24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CONS</a:t>
                </a: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A05669C8-B25F-2D33-3574-87C438B13815}"/>
                </a:ext>
              </a:extLst>
            </p:cNvPr>
            <p:cNvGrpSpPr/>
            <p:nvPr/>
          </p:nvGrpSpPr>
          <p:grpSpPr>
            <a:xfrm>
              <a:off x="10786898" y="948610"/>
              <a:ext cx="1117147" cy="461665"/>
              <a:chOff x="6496835" y="948610"/>
              <a:chExt cx="1117147" cy="461665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373E50B-A20B-2368-B16C-93247BEAD888}"/>
                  </a:ext>
                </a:extLst>
              </p:cNvPr>
              <p:cNvGrpSpPr/>
              <p:nvPr/>
            </p:nvGrpSpPr>
            <p:grpSpPr>
              <a:xfrm>
                <a:off x="6496835" y="1100988"/>
                <a:ext cx="281605" cy="156909"/>
                <a:chOff x="6496835" y="1112772"/>
                <a:chExt cx="281605" cy="156909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E62330D7-4755-2308-C8DA-11B7965C53E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96835" y="1191226"/>
                  <a:ext cx="281605" cy="0"/>
                </a:xfrm>
                <a:prstGeom prst="line">
                  <a:avLst/>
                </a:prstGeom>
                <a:ln w="50800">
                  <a:solidFill>
                    <a:srgbClr val="A559AA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DAD46686-5FD8-41E5-0597-31D1CAA37820}"/>
                    </a:ext>
                  </a:extLst>
                </p:cNvPr>
                <p:cNvSpPr/>
                <p:nvPr/>
              </p:nvSpPr>
              <p:spPr>
                <a:xfrm>
                  <a:off x="6559183" y="1112772"/>
                  <a:ext cx="156909" cy="156909"/>
                </a:xfrm>
                <a:prstGeom prst="rect">
                  <a:avLst/>
                </a:prstGeom>
                <a:solidFill>
                  <a:srgbClr val="A559AA"/>
                </a:solidFill>
                <a:ln w="25400">
                  <a:solidFill>
                    <a:schemeClr val="tx1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endParaRPr lang="en-KR"/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2EC021DD-D9AD-8B01-F0F1-9EC36F9060D9}"/>
                  </a:ext>
                </a:extLst>
              </p:cNvPr>
              <p:cNvSpPr txBox="1"/>
              <p:nvPr/>
            </p:nvSpPr>
            <p:spPr>
              <a:xfrm>
                <a:off x="6733420" y="948610"/>
                <a:ext cx="880562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AERO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C5CC458-6B3A-4D3A-056C-A3773CED1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Result: SSD Lifetime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0F6FED-96C5-625F-DDDA-5F40B5542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K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62AAAE34-5FD9-390D-8B38-3B5ABDAC92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3680853"/>
              </p:ext>
            </p:extLst>
          </p:nvPr>
        </p:nvGraphicFramePr>
        <p:xfrm>
          <a:off x="1266484" y="1802180"/>
          <a:ext cx="10645470" cy="3834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50CC8E5-50D0-791D-E6E8-A5A75DFA2AB3}"/>
              </a:ext>
            </a:extLst>
          </p:cNvPr>
          <p:cNvCxnSpPr>
            <a:cxnSpLocks/>
          </p:cNvCxnSpPr>
          <p:nvPr/>
        </p:nvCxnSpPr>
        <p:spPr>
          <a:xfrm>
            <a:off x="11283672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DA99C55-0557-531F-59F4-139A919814AE}"/>
              </a:ext>
            </a:extLst>
          </p:cNvPr>
          <p:cNvCxnSpPr>
            <a:cxnSpLocks/>
          </p:cNvCxnSpPr>
          <p:nvPr/>
        </p:nvCxnSpPr>
        <p:spPr>
          <a:xfrm>
            <a:off x="1010384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9C03DF8-9645-F6C8-D8D3-08C1BA3B21CF}"/>
              </a:ext>
            </a:extLst>
          </p:cNvPr>
          <p:cNvCxnSpPr>
            <a:cxnSpLocks/>
          </p:cNvCxnSpPr>
          <p:nvPr/>
        </p:nvCxnSpPr>
        <p:spPr>
          <a:xfrm>
            <a:off x="893229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288EDF-A832-E99F-F177-2EA3E47AFA7A}"/>
              </a:ext>
            </a:extLst>
          </p:cNvPr>
          <p:cNvCxnSpPr>
            <a:cxnSpLocks/>
          </p:cNvCxnSpPr>
          <p:nvPr/>
        </p:nvCxnSpPr>
        <p:spPr>
          <a:xfrm>
            <a:off x="776074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BF3A57E-FA10-CE95-ADCD-688E32945A8D}"/>
              </a:ext>
            </a:extLst>
          </p:cNvPr>
          <p:cNvCxnSpPr>
            <a:cxnSpLocks/>
          </p:cNvCxnSpPr>
          <p:nvPr/>
        </p:nvCxnSpPr>
        <p:spPr>
          <a:xfrm>
            <a:off x="658919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B779845-963F-576C-E266-5F4066400870}"/>
              </a:ext>
            </a:extLst>
          </p:cNvPr>
          <p:cNvCxnSpPr>
            <a:cxnSpLocks/>
          </p:cNvCxnSpPr>
          <p:nvPr/>
        </p:nvCxnSpPr>
        <p:spPr>
          <a:xfrm>
            <a:off x="541764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A6D2792-1055-5992-FCFB-07591EA26F55}"/>
              </a:ext>
            </a:extLst>
          </p:cNvPr>
          <p:cNvCxnSpPr>
            <a:cxnSpLocks/>
          </p:cNvCxnSpPr>
          <p:nvPr/>
        </p:nvCxnSpPr>
        <p:spPr>
          <a:xfrm>
            <a:off x="424609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14935DF-6453-6B5F-1FB5-6E81CC20B8FA}"/>
              </a:ext>
            </a:extLst>
          </p:cNvPr>
          <p:cNvCxnSpPr>
            <a:cxnSpLocks/>
          </p:cNvCxnSpPr>
          <p:nvPr/>
        </p:nvCxnSpPr>
        <p:spPr>
          <a:xfrm>
            <a:off x="307454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76B120A-F0F3-BDF8-8B6F-DFC41F62ED19}"/>
              </a:ext>
            </a:extLst>
          </p:cNvPr>
          <p:cNvCxnSpPr>
            <a:cxnSpLocks/>
          </p:cNvCxnSpPr>
          <p:nvPr/>
        </p:nvCxnSpPr>
        <p:spPr>
          <a:xfrm>
            <a:off x="1902993" y="5285169"/>
            <a:ext cx="0" cy="25235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E976DBF-A346-E6D2-3912-5B7308F14FA8}"/>
              </a:ext>
            </a:extLst>
          </p:cNvPr>
          <p:cNvCxnSpPr>
            <a:cxnSpLocks/>
          </p:cNvCxnSpPr>
          <p:nvPr/>
        </p:nvCxnSpPr>
        <p:spPr>
          <a:xfrm>
            <a:off x="787789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914ECAE2-439D-2B7D-507F-D311EFE3F3E8}"/>
              </a:ext>
            </a:extLst>
          </p:cNvPr>
          <p:cNvCxnSpPr>
            <a:cxnSpLocks/>
          </p:cNvCxnSpPr>
          <p:nvPr/>
        </p:nvCxnSpPr>
        <p:spPr>
          <a:xfrm>
            <a:off x="799505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1E8D843D-A689-1090-9FBF-1002375EA484}"/>
              </a:ext>
            </a:extLst>
          </p:cNvPr>
          <p:cNvCxnSpPr>
            <a:cxnSpLocks/>
          </p:cNvCxnSpPr>
          <p:nvPr/>
        </p:nvCxnSpPr>
        <p:spPr>
          <a:xfrm>
            <a:off x="811220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189446C0-FC84-3F85-4E1E-27F1A2A853F6}"/>
              </a:ext>
            </a:extLst>
          </p:cNvPr>
          <p:cNvCxnSpPr>
            <a:cxnSpLocks/>
          </p:cNvCxnSpPr>
          <p:nvPr/>
        </p:nvCxnSpPr>
        <p:spPr>
          <a:xfrm>
            <a:off x="822936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8CF0A46B-B5F4-C0EC-2EE7-337494E2422E}"/>
              </a:ext>
            </a:extLst>
          </p:cNvPr>
          <p:cNvCxnSpPr>
            <a:cxnSpLocks/>
          </p:cNvCxnSpPr>
          <p:nvPr/>
        </p:nvCxnSpPr>
        <p:spPr>
          <a:xfrm>
            <a:off x="834651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A2FC7E50-E12B-13A7-4EED-C30F933F407A}"/>
              </a:ext>
            </a:extLst>
          </p:cNvPr>
          <p:cNvCxnSpPr>
            <a:cxnSpLocks/>
          </p:cNvCxnSpPr>
          <p:nvPr/>
        </p:nvCxnSpPr>
        <p:spPr>
          <a:xfrm>
            <a:off x="846367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>
            <a:extLst>
              <a:ext uri="{FF2B5EF4-FFF2-40B4-BE49-F238E27FC236}">
                <a16:creationId xmlns:a16="http://schemas.microsoft.com/office/drawing/2014/main" id="{2526041A-AE2C-CE56-0DDE-FEB4832736E0}"/>
              </a:ext>
            </a:extLst>
          </p:cNvPr>
          <p:cNvCxnSpPr>
            <a:cxnSpLocks/>
          </p:cNvCxnSpPr>
          <p:nvPr/>
        </p:nvCxnSpPr>
        <p:spPr>
          <a:xfrm>
            <a:off x="858082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Connector 108">
            <a:extLst>
              <a:ext uri="{FF2B5EF4-FFF2-40B4-BE49-F238E27FC236}">
                <a16:creationId xmlns:a16="http://schemas.microsoft.com/office/drawing/2014/main" id="{859920CD-58B5-8F05-441D-ED216D9D70D8}"/>
              </a:ext>
            </a:extLst>
          </p:cNvPr>
          <p:cNvCxnSpPr>
            <a:cxnSpLocks/>
          </p:cNvCxnSpPr>
          <p:nvPr/>
        </p:nvCxnSpPr>
        <p:spPr>
          <a:xfrm>
            <a:off x="869798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C632FAB8-751C-CE48-61E0-E0717458104D}"/>
              </a:ext>
            </a:extLst>
          </p:cNvPr>
          <p:cNvCxnSpPr>
            <a:cxnSpLocks/>
          </p:cNvCxnSpPr>
          <p:nvPr/>
        </p:nvCxnSpPr>
        <p:spPr>
          <a:xfrm>
            <a:off x="881513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D03C753-BF8F-074B-EE61-B67852875190}"/>
              </a:ext>
            </a:extLst>
          </p:cNvPr>
          <p:cNvCxnSpPr>
            <a:cxnSpLocks/>
          </p:cNvCxnSpPr>
          <p:nvPr/>
        </p:nvCxnSpPr>
        <p:spPr>
          <a:xfrm>
            <a:off x="904944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338F4539-04CF-C591-3735-213737185D0A}"/>
              </a:ext>
            </a:extLst>
          </p:cNvPr>
          <p:cNvCxnSpPr>
            <a:cxnSpLocks/>
          </p:cNvCxnSpPr>
          <p:nvPr/>
        </p:nvCxnSpPr>
        <p:spPr>
          <a:xfrm>
            <a:off x="916660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A06F2C7F-FF1B-6000-51BC-C3040342E956}"/>
              </a:ext>
            </a:extLst>
          </p:cNvPr>
          <p:cNvCxnSpPr>
            <a:cxnSpLocks/>
          </p:cNvCxnSpPr>
          <p:nvPr/>
        </p:nvCxnSpPr>
        <p:spPr>
          <a:xfrm>
            <a:off x="928375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Connector 113">
            <a:extLst>
              <a:ext uri="{FF2B5EF4-FFF2-40B4-BE49-F238E27FC236}">
                <a16:creationId xmlns:a16="http://schemas.microsoft.com/office/drawing/2014/main" id="{0B15A032-DA29-F969-E81C-44FFED6ED4E1}"/>
              </a:ext>
            </a:extLst>
          </p:cNvPr>
          <p:cNvCxnSpPr>
            <a:cxnSpLocks/>
          </p:cNvCxnSpPr>
          <p:nvPr/>
        </p:nvCxnSpPr>
        <p:spPr>
          <a:xfrm>
            <a:off x="940091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BC3C2137-3848-F35C-3A82-C5FCD063C880}"/>
              </a:ext>
            </a:extLst>
          </p:cNvPr>
          <p:cNvCxnSpPr>
            <a:cxnSpLocks/>
          </p:cNvCxnSpPr>
          <p:nvPr/>
        </p:nvCxnSpPr>
        <p:spPr>
          <a:xfrm>
            <a:off x="951806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Connector 115">
            <a:extLst>
              <a:ext uri="{FF2B5EF4-FFF2-40B4-BE49-F238E27FC236}">
                <a16:creationId xmlns:a16="http://schemas.microsoft.com/office/drawing/2014/main" id="{406DB1E2-6A48-9438-E5E6-4682C70AE309}"/>
              </a:ext>
            </a:extLst>
          </p:cNvPr>
          <p:cNvCxnSpPr>
            <a:cxnSpLocks/>
          </p:cNvCxnSpPr>
          <p:nvPr/>
        </p:nvCxnSpPr>
        <p:spPr>
          <a:xfrm>
            <a:off x="963522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BBB60B9C-351C-C971-0770-4C72F964AA1E}"/>
              </a:ext>
            </a:extLst>
          </p:cNvPr>
          <p:cNvCxnSpPr>
            <a:cxnSpLocks/>
          </p:cNvCxnSpPr>
          <p:nvPr/>
        </p:nvCxnSpPr>
        <p:spPr>
          <a:xfrm>
            <a:off x="975237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700F2FB0-DE9E-B04E-CA2F-BDBA22EFA744}"/>
              </a:ext>
            </a:extLst>
          </p:cNvPr>
          <p:cNvCxnSpPr>
            <a:cxnSpLocks/>
          </p:cNvCxnSpPr>
          <p:nvPr/>
        </p:nvCxnSpPr>
        <p:spPr>
          <a:xfrm>
            <a:off x="986953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AAB165AA-C5AD-6640-7A91-8A27B090C705}"/>
              </a:ext>
            </a:extLst>
          </p:cNvPr>
          <p:cNvCxnSpPr>
            <a:cxnSpLocks/>
          </p:cNvCxnSpPr>
          <p:nvPr/>
        </p:nvCxnSpPr>
        <p:spPr>
          <a:xfrm>
            <a:off x="998668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014C5FE3-1076-B19A-2A63-3DECE0877913}"/>
              </a:ext>
            </a:extLst>
          </p:cNvPr>
          <p:cNvCxnSpPr>
            <a:cxnSpLocks/>
          </p:cNvCxnSpPr>
          <p:nvPr/>
        </p:nvCxnSpPr>
        <p:spPr>
          <a:xfrm>
            <a:off x="1022099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4F2EA0A6-61FB-410E-FE11-C05E0C3609B0}"/>
              </a:ext>
            </a:extLst>
          </p:cNvPr>
          <p:cNvCxnSpPr>
            <a:cxnSpLocks/>
          </p:cNvCxnSpPr>
          <p:nvPr/>
        </p:nvCxnSpPr>
        <p:spPr>
          <a:xfrm>
            <a:off x="1033815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237A825A-1842-8DAC-1C04-8EF49DBBDB7D}"/>
              </a:ext>
            </a:extLst>
          </p:cNvPr>
          <p:cNvCxnSpPr>
            <a:cxnSpLocks/>
          </p:cNvCxnSpPr>
          <p:nvPr/>
        </p:nvCxnSpPr>
        <p:spPr>
          <a:xfrm>
            <a:off x="1045530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5B2D2F8D-D2B5-D2BE-F494-D0BAAF62FEEA}"/>
              </a:ext>
            </a:extLst>
          </p:cNvPr>
          <p:cNvCxnSpPr>
            <a:cxnSpLocks/>
          </p:cNvCxnSpPr>
          <p:nvPr/>
        </p:nvCxnSpPr>
        <p:spPr>
          <a:xfrm>
            <a:off x="1057246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6CFC4F75-72DE-2E20-2BBE-FD1617F12D5A}"/>
              </a:ext>
            </a:extLst>
          </p:cNvPr>
          <p:cNvCxnSpPr>
            <a:cxnSpLocks/>
          </p:cNvCxnSpPr>
          <p:nvPr/>
        </p:nvCxnSpPr>
        <p:spPr>
          <a:xfrm>
            <a:off x="1068961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F6AB27B0-890E-1A8D-A9A3-2E53EB1EA0C2}"/>
              </a:ext>
            </a:extLst>
          </p:cNvPr>
          <p:cNvCxnSpPr>
            <a:cxnSpLocks/>
          </p:cNvCxnSpPr>
          <p:nvPr/>
        </p:nvCxnSpPr>
        <p:spPr>
          <a:xfrm>
            <a:off x="1080677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409082ED-594F-36B8-631C-E2AA34866BB9}"/>
              </a:ext>
            </a:extLst>
          </p:cNvPr>
          <p:cNvCxnSpPr>
            <a:cxnSpLocks/>
          </p:cNvCxnSpPr>
          <p:nvPr/>
        </p:nvCxnSpPr>
        <p:spPr>
          <a:xfrm>
            <a:off x="1092392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>
            <a:extLst>
              <a:ext uri="{FF2B5EF4-FFF2-40B4-BE49-F238E27FC236}">
                <a16:creationId xmlns:a16="http://schemas.microsoft.com/office/drawing/2014/main" id="{4DF2F0D7-F249-7250-B480-E70B8619AB5B}"/>
              </a:ext>
            </a:extLst>
          </p:cNvPr>
          <p:cNvCxnSpPr>
            <a:cxnSpLocks/>
          </p:cNvCxnSpPr>
          <p:nvPr/>
        </p:nvCxnSpPr>
        <p:spPr>
          <a:xfrm>
            <a:off x="1104108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7" name="Straight Connector 136">
            <a:extLst>
              <a:ext uri="{FF2B5EF4-FFF2-40B4-BE49-F238E27FC236}">
                <a16:creationId xmlns:a16="http://schemas.microsoft.com/office/drawing/2014/main" id="{BF61CD68-054E-B188-504C-85B9A92A9275}"/>
              </a:ext>
            </a:extLst>
          </p:cNvPr>
          <p:cNvCxnSpPr>
            <a:cxnSpLocks/>
          </p:cNvCxnSpPr>
          <p:nvPr/>
        </p:nvCxnSpPr>
        <p:spPr>
          <a:xfrm>
            <a:off x="1115823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93A78310-3A58-CA89-3289-8BFCE1CAE91D}"/>
              </a:ext>
            </a:extLst>
          </p:cNvPr>
          <p:cNvCxnSpPr>
            <a:cxnSpLocks/>
          </p:cNvCxnSpPr>
          <p:nvPr/>
        </p:nvCxnSpPr>
        <p:spPr>
          <a:xfrm>
            <a:off x="670634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>
            <a:extLst>
              <a:ext uri="{FF2B5EF4-FFF2-40B4-BE49-F238E27FC236}">
                <a16:creationId xmlns:a16="http://schemas.microsoft.com/office/drawing/2014/main" id="{B79444C2-FFD1-45D9-7598-B2130DB932AD}"/>
              </a:ext>
            </a:extLst>
          </p:cNvPr>
          <p:cNvCxnSpPr>
            <a:cxnSpLocks/>
          </p:cNvCxnSpPr>
          <p:nvPr/>
        </p:nvCxnSpPr>
        <p:spPr>
          <a:xfrm>
            <a:off x="682350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Connector 148">
            <a:extLst>
              <a:ext uri="{FF2B5EF4-FFF2-40B4-BE49-F238E27FC236}">
                <a16:creationId xmlns:a16="http://schemas.microsoft.com/office/drawing/2014/main" id="{14FE59D7-2FF9-ACDA-F68D-BBC0032B6FC9}"/>
              </a:ext>
            </a:extLst>
          </p:cNvPr>
          <p:cNvCxnSpPr>
            <a:cxnSpLocks/>
          </p:cNvCxnSpPr>
          <p:nvPr/>
        </p:nvCxnSpPr>
        <p:spPr>
          <a:xfrm>
            <a:off x="694065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0" name="Straight Connector 149">
            <a:extLst>
              <a:ext uri="{FF2B5EF4-FFF2-40B4-BE49-F238E27FC236}">
                <a16:creationId xmlns:a16="http://schemas.microsoft.com/office/drawing/2014/main" id="{75FE9519-E657-675E-E2F6-250BFB6FCC8A}"/>
              </a:ext>
            </a:extLst>
          </p:cNvPr>
          <p:cNvCxnSpPr>
            <a:cxnSpLocks/>
          </p:cNvCxnSpPr>
          <p:nvPr/>
        </p:nvCxnSpPr>
        <p:spPr>
          <a:xfrm>
            <a:off x="705781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10814686-AAEC-2EEA-57D1-EA84EA37824C}"/>
              </a:ext>
            </a:extLst>
          </p:cNvPr>
          <p:cNvCxnSpPr>
            <a:cxnSpLocks/>
          </p:cNvCxnSpPr>
          <p:nvPr/>
        </p:nvCxnSpPr>
        <p:spPr>
          <a:xfrm>
            <a:off x="717496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53CC87C3-27AD-8583-1C37-2DCD6230749F}"/>
              </a:ext>
            </a:extLst>
          </p:cNvPr>
          <p:cNvCxnSpPr>
            <a:cxnSpLocks/>
          </p:cNvCxnSpPr>
          <p:nvPr/>
        </p:nvCxnSpPr>
        <p:spPr>
          <a:xfrm>
            <a:off x="729212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3" name="Straight Connector 152">
            <a:extLst>
              <a:ext uri="{FF2B5EF4-FFF2-40B4-BE49-F238E27FC236}">
                <a16:creationId xmlns:a16="http://schemas.microsoft.com/office/drawing/2014/main" id="{AEE695CC-112D-8383-2222-21A439FC62C4}"/>
              </a:ext>
            </a:extLst>
          </p:cNvPr>
          <p:cNvCxnSpPr>
            <a:cxnSpLocks/>
          </p:cNvCxnSpPr>
          <p:nvPr/>
        </p:nvCxnSpPr>
        <p:spPr>
          <a:xfrm>
            <a:off x="740927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>
            <a:extLst>
              <a:ext uri="{FF2B5EF4-FFF2-40B4-BE49-F238E27FC236}">
                <a16:creationId xmlns:a16="http://schemas.microsoft.com/office/drawing/2014/main" id="{5BD4B92D-E467-288D-74A4-6AEF87C06375}"/>
              </a:ext>
            </a:extLst>
          </p:cNvPr>
          <p:cNvCxnSpPr>
            <a:cxnSpLocks/>
          </p:cNvCxnSpPr>
          <p:nvPr/>
        </p:nvCxnSpPr>
        <p:spPr>
          <a:xfrm>
            <a:off x="752643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>
            <a:extLst>
              <a:ext uri="{FF2B5EF4-FFF2-40B4-BE49-F238E27FC236}">
                <a16:creationId xmlns:a16="http://schemas.microsoft.com/office/drawing/2014/main" id="{093A4828-3036-2C1C-BF2B-72F73C62127F}"/>
              </a:ext>
            </a:extLst>
          </p:cNvPr>
          <p:cNvCxnSpPr>
            <a:cxnSpLocks/>
          </p:cNvCxnSpPr>
          <p:nvPr/>
        </p:nvCxnSpPr>
        <p:spPr>
          <a:xfrm>
            <a:off x="764358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4B8940F-85A8-DD57-C6C1-C44C36F63232}"/>
              </a:ext>
            </a:extLst>
          </p:cNvPr>
          <p:cNvCxnSpPr>
            <a:cxnSpLocks/>
          </p:cNvCxnSpPr>
          <p:nvPr/>
        </p:nvCxnSpPr>
        <p:spPr>
          <a:xfrm>
            <a:off x="553479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Connector 165">
            <a:extLst>
              <a:ext uri="{FF2B5EF4-FFF2-40B4-BE49-F238E27FC236}">
                <a16:creationId xmlns:a16="http://schemas.microsoft.com/office/drawing/2014/main" id="{8ABBD509-DB0A-F77F-C310-D5C4A44A39A9}"/>
              </a:ext>
            </a:extLst>
          </p:cNvPr>
          <p:cNvCxnSpPr>
            <a:cxnSpLocks/>
          </p:cNvCxnSpPr>
          <p:nvPr/>
        </p:nvCxnSpPr>
        <p:spPr>
          <a:xfrm>
            <a:off x="565195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>
            <a:extLst>
              <a:ext uri="{FF2B5EF4-FFF2-40B4-BE49-F238E27FC236}">
                <a16:creationId xmlns:a16="http://schemas.microsoft.com/office/drawing/2014/main" id="{9B1B5B74-AD6B-60DD-E719-1E3C3ED175B1}"/>
              </a:ext>
            </a:extLst>
          </p:cNvPr>
          <p:cNvCxnSpPr>
            <a:cxnSpLocks/>
          </p:cNvCxnSpPr>
          <p:nvPr/>
        </p:nvCxnSpPr>
        <p:spPr>
          <a:xfrm>
            <a:off x="576910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8" name="Straight Connector 167">
            <a:extLst>
              <a:ext uri="{FF2B5EF4-FFF2-40B4-BE49-F238E27FC236}">
                <a16:creationId xmlns:a16="http://schemas.microsoft.com/office/drawing/2014/main" id="{FB807629-2733-0190-7F11-5A5C212C42B2}"/>
              </a:ext>
            </a:extLst>
          </p:cNvPr>
          <p:cNvCxnSpPr>
            <a:cxnSpLocks/>
          </p:cNvCxnSpPr>
          <p:nvPr/>
        </p:nvCxnSpPr>
        <p:spPr>
          <a:xfrm>
            <a:off x="588626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9" name="Straight Connector 168">
            <a:extLst>
              <a:ext uri="{FF2B5EF4-FFF2-40B4-BE49-F238E27FC236}">
                <a16:creationId xmlns:a16="http://schemas.microsoft.com/office/drawing/2014/main" id="{93ED4A94-2B1E-56BD-2D0A-F183E3595312}"/>
              </a:ext>
            </a:extLst>
          </p:cNvPr>
          <p:cNvCxnSpPr>
            <a:cxnSpLocks/>
          </p:cNvCxnSpPr>
          <p:nvPr/>
        </p:nvCxnSpPr>
        <p:spPr>
          <a:xfrm>
            <a:off x="600341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>
            <a:extLst>
              <a:ext uri="{FF2B5EF4-FFF2-40B4-BE49-F238E27FC236}">
                <a16:creationId xmlns:a16="http://schemas.microsoft.com/office/drawing/2014/main" id="{82DEB0C2-AD72-1DA6-CD64-C30209748CEC}"/>
              </a:ext>
            </a:extLst>
          </p:cNvPr>
          <p:cNvCxnSpPr>
            <a:cxnSpLocks/>
          </p:cNvCxnSpPr>
          <p:nvPr/>
        </p:nvCxnSpPr>
        <p:spPr>
          <a:xfrm>
            <a:off x="612057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>
            <a:extLst>
              <a:ext uri="{FF2B5EF4-FFF2-40B4-BE49-F238E27FC236}">
                <a16:creationId xmlns:a16="http://schemas.microsoft.com/office/drawing/2014/main" id="{583BC7EE-7351-3511-46DA-D9AE00AFA6CF}"/>
              </a:ext>
            </a:extLst>
          </p:cNvPr>
          <p:cNvCxnSpPr>
            <a:cxnSpLocks/>
          </p:cNvCxnSpPr>
          <p:nvPr/>
        </p:nvCxnSpPr>
        <p:spPr>
          <a:xfrm>
            <a:off x="623772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2" name="Straight Connector 171">
            <a:extLst>
              <a:ext uri="{FF2B5EF4-FFF2-40B4-BE49-F238E27FC236}">
                <a16:creationId xmlns:a16="http://schemas.microsoft.com/office/drawing/2014/main" id="{B9DF1F15-96B9-244C-79E8-1BB127145FDC}"/>
              </a:ext>
            </a:extLst>
          </p:cNvPr>
          <p:cNvCxnSpPr>
            <a:cxnSpLocks/>
          </p:cNvCxnSpPr>
          <p:nvPr/>
        </p:nvCxnSpPr>
        <p:spPr>
          <a:xfrm>
            <a:off x="635488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0F0F6A32-490E-5BB1-B1BE-B8C5824F1BBC}"/>
              </a:ext>
            </a:extLst>
          </p:cNvPr>
          <p:cNvCxnSpPr>
            <a:cxnSpLocks/>
          </p:cNvCxnSpPr>
          <p:nvPr/>
        </p:nvCxnSpPr>
        <p:spPr>
          <a:xfrm>
            <a:off x="647203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293D5084-8841-4D0E-8035-CE45663E7CCA}"/>
              </a:ext>
            </a:extLst>
          </p:cNvPr>
          <p:cNvCxnSpPr>
            <a:cxnSpLocks/>
          </p:cNvCxnSpPr>
          <p:nvPr/>
        </p:nvCxnSpPr>
        <p:spPr>
          <a:xfrm>
            <a:off x="436324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27D2A723-6936-A801-ACD7-9358411D193F}"/>
              </a:ext>
            </a:extLst>
          </p:cNvPr>
          <p:cNvCxnSpPr>
            <a:cxnSpLocks/>
          </p:cNvCxnSpPr>
          <p:nvPr/>
        </p:nvCxnSpPr>
        <p:spPr>
          <a:xfrm>
            <a:off x="448040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33AEAD79-167A-38B8-556F-12D582688DBA}"/>
              </a:ext>
            </a:extLst>
          </p:cNvPr>
          <p:cNvCxnSpPr>
            <a:cxnSpLocks/>
          </p:cNvCxnSpPr>
          <p:nvPr/>
        </p:nvCxnSpPr>
        <p:spPr>
          <a:xfrm>
            <a:off x="459755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CB69997F-1B67-4EFA-DD4B-1A7131C8D788}"/>
              </a:ext>
            </a:extLst>
          </p:cNvPr>
          <p:cNvCxnSpPr>
            <a:cxnSpLocks/>
          </p:cNvCxnSpPr>
          <p:nvPr/>
        </p:nvCxnSpPr>
        <p:spPr>
          <a:xfrm>
            <a:off x="471471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6DC52328-43CB-5460-9DA9-6CF1CB7170E3}"/>
              </a:ext>
            </a:extLst>
          </p:cNvPr>
          <p:cNvCxnSpPr>
            <a:cxnSpLocks/>
          </p:cNvCxnSpPr>
          <p:nvPr/>
        </p:nvCxnSpPr>
        <p:spPr>
          <a:xfrm>
            <a:off x="483186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62E3CED7-758C-2840-3DE5-CBE143B01B50}"/>
              </a:ext>
            </a:extLst>
          </p:cNvPr>
          <p:cNvCxnSpPr>
            <a:cxnSpLocks/>
          </p:cNvCxnSpPr>
          <p:nvPr/>
        </p:nvCxnSpPr>
        <p:spPr>
          <a:xfrm>
            <a:off x="494902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FFC01A53-94B4-4E84-000D-140B33F52AA8}"/>
              </a:ext>
            </a:extLst>
          </p:cNvPr>
          <p:cNvCxnSpPr>
            <a:cxnSpLocks/>
          </p:cNvCxnSpPr>
          <p:nvPr/>
        </p:nvCxnSpPr>
        <p:spPr>
          <a:xfrm>
            <a:off x="506617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96153950-F778-ABF3-FC45-DC2E92F95849}"/>
              </a:ext>
            </a:extLst>
          </p:cNvPr>
          <p:cNvCxnSpPr>
            <a:cxnSpLocks/>
          </p:cNvCxnSpPr>
          <p:nvPr/>
        </p:nvCxnSpPr>
        <p:spPr>
          <a:xfrm>
            <a:off x="518333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8A057166-794C-A664-9584-CEC6122B8E48}"/>
              </a:ext>
            </a:extLst>
          </p:cNvPr>
          <p:cNvCxnSpPr>
            <a:cxnSpLocks/>
          </p:cNvCxnSpPr>
          <p:nvPr/>
        </p:nvCxnSpPr>
        <p:spPr>
          <a:xfrm>
            <a:off x="530048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86AABA11-F40D-3B54-B019-16026611D708}"/>
              </a:ext>
            </a:extLst>
          </p:cNvPr>
          <p:cNvCxnSpPr>
            <a:cxnSpLocks/>
          </p:cNvCxnSpPr>
          <p:nvPr/>
        </p:nvCxnSpPr>
        <p:spPr>
          <a:xfrm>
            <a:off x="319169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4" name="Straight Connector 183">
            <a:extLst>
              <a:ext uri="{FF2B5EF4-FFF2-40B4-BE49-F238E27FC236}">
                <a16:creationId xmlns:a16="http://schemas.microsoft.com/office/drawing/2014/main" id="{17DF10BC-8F33-B8EA-4448-4086B1F528A4}"/>
              </a:ext>
            </a:extLst>
          </p:cNvPr>
          <p:cNvCxnSpPr>
            <a:cxnSpLocks/>
          </p:cNvCxnSpPr>
          <p:nvPr/>
        </p:nvCxnSpPr>
        <p:spPr>
          <a:xfrm>
            <a:off x="330885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53AF8286-F15E-9BAB-E6D5-66FBA3452AB2}"/>
              </a:ext>
            </a:extLst>
          </p:cNvPr>
          <p:cNvCxnSpPr>
            <a:cxnSpLocks/>
          </p:cNvCxnSpPr>
          <p:nvPr/>
        </p:nvCxnSpPr>
        <p:spPr>
          <a:xfrm>
            <a:off x="342600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6EE9C579-1897-01DE-9E37-96A96E36B4DD}"/>
              </a:ext>
            </a:extLst>
          </p:cNvPr>
          <p:cNvCxnSpPr>
            <a:cxnSpLocks/>
          </p:cNvCxnSpPr>
          <p:nvPr/>
        </p:nvCxnSpPr>
        <p:spPr>
          <a:xfrm>
            <a:off x="354316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5FF5BFFD-83A3-D5FB-9F50-E08989782A73}"/>
              </a:ext>
            </a:extLst>
          </p:cNvPr>
          <p:cNvCxnSpPr>
            <a:cxnSpLocks/>
          </p:cNvCxnSpPr>
          <p:nvPr/>
        </p:nvCxnSpPr>
        <p:spPr>
          <a:xfrm>
            <a:off x="366031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8" name="Straight Connector 187">
            <a:extLst>
              <a:ext uri="{FF2B5EF4-FFF2-40B4-BE49-F238E27FC236}">
                <a16:creationId xmlns:a16="http://schemas.microsoft.com/office/drawing/2014/main" id="{623F700D-D559-624A-68D8-FCD4053579F6}"/>
              </a:ext>
            </a:extLst>
          </p:cNvPr>
          <p:cNvCxnSpPr>
            <a:cxnSpLocks/>
          </p:cNvCxnSpPr>
          <p:nvPr/>
        </p:nvCxnSpPr>
        <p:spPr>
          <a:xfrm>
            <a:off x="377747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BCB9A3FA-381C-2A82-0F88-2661FCC52C7B}"/>
              </a:ext>
            </a:extLst>
          </p:cNvPr>
          <p:cNvCxnSpPr>
            <a:cxnSpLocks/>
          </p:cNvCxnSpPr>
          <p:nvPr/>
        </p:nvCxnSpPr>
        <p:spPr>
          <a:xfrm>
            <a:off x="389462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E33A6EED-2CA3-7579-29EC-94B3F3B5A6CE}"/>
              </a:ext>
            </a:extLst>
          </p:cNvPr>
          <p:cNvCxnSpPr>
            <a:cxnSpLocks/>
          </p:cNvCxnSpPr>
          <p:nvPr/>
        </p:nvCxnSpPr>
        <p:spPr>
          <a:xfrm>
            <a:off x="401178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EA4C2FEA-9832-7D95-65FC-7ABA6D34CDCA}"/>
              </a:ext>
            </a:extLst>
          </p:cNvPr>
          <p:cNvCxnSpPr>
            <a:cxnSpLocks/>
          </p:cNvCxnSpPr>
          <p:nvPr/>
        </p:nvCxnSpPr>
        <p:spPr>
          <a:xfrm>
            <a:off x="412893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037445F2-8DBD-AC20-4096-E60BCD1C9685}"/>
              </a:ext>
            </a:extLst>
          </p:cNvPr>
          <p:cNvCxnSpPr>
            <a:cxnSpLocks/>
          </p:cNvCxnSpPr>
          <p:nvPr/>
        </p:nvCxnSpPr>
        <p:spPr>
          <a:xfrm>
            <a:off x="2254458" y="5293046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3D319FE0-98B0-995B-B884-F0AC91FCDB6E}"/>
              </a:ext>
            </a:extLst>
          </p:cNvPr>
          <p:cNvCxnSpPr>
            <a:cxnSpLocks/>
          </p:cNvCxnSpPr>
          <p:nvPr/>
        </p:nvCxnSpPr>
        <p:spPr>
          <a:xfrm>
            <a:off x="2020148" y="5293047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CA77A62A-BAF3-59D3-2EAF-7DEE3349490A}"/>
              </a:ext>
            </a:extLst>
          </p:cNvPr>
          <p:cNvCxnSpPr>
            <a:cxnSpLocks/>
          </p:cNvCxnSpPr>
          <p:nvPr/>
        </p:nvCxnSpPr>
        <p:spPr>
          <a:xfrm>
            <a:off x="248876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B51F246F-E7B0-FA43-30F7-D422A12E9FFC}"/>
              </a:ext>
            </a:extLst>
          </p:cNvPr>
          <p:cNvCxnSpPr>
            <a:cxnSpLocks/>
          </p:cNvCxnSpPr>
          <p:nvPr/>
        </p:nvCxnSpPr>
        <p:spPr>
          <a:xfrm>
            <a:off x="213730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B36424AE-9DD5-E7B6-2823-178A40355B5B}"/>
              </a:ext>
            </a:extLst>
          </p:cNvPr>
          <p:cNvCxnSpPr>
            <a:cxnSpLocks/>
          </p:cNvCxnSpPr>
          <p:nvPr/>
        </p:nvCxnSpPr>
        <p:spPr>
          <a:xfrm>
            <a:off x="237161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7" name="Straight Connector 196">
            <a:extLst>
              <a:ext uri="{FF2B5EF4-FFF2-40B4-BE49-F238E27FC236}">
                <a16:creationId xmlns:a16="http://schemas.microsoft.com/office/drawing/2014/main" id="{706C4905-6203-E4FF-2F20-921022876613}"/>
              </a:ext>
            </a:extLst>
          </p:cNvPr>
          <p:cNvCxnSpPr>
            <a:cxnSpLocks/>
          </p:cNvCxnSpPr>
          <p:nvPr/>
        </p:nvCxnSpPr>
        <p:spPr>
          <a:xfrm>
            <a:off x="2605923" y="5293047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E84F0397-0DFA-D6A1-B9C3-ACD880E067A9}"/>
              </a:ext>
            </a:extLst>
          </p:cNvPr>
          <p:cNvCxnSpPr>
            <a:cxnSpLocks/>
          </p:cNvCxnSpPr>
          <p:nvPr/>
        </p:nvCxnSpPr>
        <p:spPr>
          <a:xfrm>
            <a:off x="272307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9" name="Straight Connector 198">
            <a:extLst>
              <a:ext uri="{FF2B5EF4-FFF2-40B4-BE49-F238E27FC236}">
                <a16:creationId xmlns:a16="http://schemas.microsoft.com/office/drawing/2014/main" id="{39BD5199-A1B6-3076-0E56-C110B66FCEB0}"/>
              </a:ext>
            </a:extLst>
          </p:cNvPr>
          <p:cNvCxnSpPr>
            <a:cxnSpLocks/>
          </p:cNvCxnSpPr>
          <p:nvPr/>
        </p:nvCxnSpPr>
        <p:spPr>
          <a:xfrm>
            <a:off x="2840233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0A442443-0BD9-6CE7-7868-CF431474116A}"/>
              </a:ext>
            </a:extLst>
          </p:cNvPr>
          <p:cNvCxnSpPr>
            <a:cxnSpLocks/>
          </p:cNvCxnSpPr>
          <p:nvPr/>
        </p:nvCxnSpPr>
        <p:spPr>
          <a:xfrm>
            <a:off x="2957388" y="5285169"/>
            <a:ext cx="0" cy="126175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01" name="Table 4">
            <a:extLst>
              <a:ext uri="{FF2B5EF4-FFF2-40B4-BE49-F238E27FC236}">
                <a16:creationId xmlns:a16="http://schemas.microsoft.com/office/drawing/2014/main" id="{F7524A0E-EA50-EE29-111B-4B5FA99646C6}"/>
              </a:ext>
            </a:extLst>
          </p:cNvPr>
          <p:cNvGraphicFramePr>
            <a:graphicFrameLocks noGrp="1"/>
          </p:cNvGraphicFramePr>
          <p:nvPr/>
        </p:nvGraphicFramePr>
        <p:xfrm>
          <a:off x="1304842" y="5468908"/>
          <a:ext cx="10568754" cy="45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4306">
                  <a:extLst>
                    <a:ext uri="{9D8B030D-6E8A-4147-A177-3AD203B41FA5}">
                      <a16:colId xmlns:a16="http://schemas.microsoft.com/office/drawing/2014/main" val="3857981658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355731126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1637529817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1654181960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3102990006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2674872199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1415106241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2322589989"/>
                    </a:ext>
                  </a:extLst>
                </a:gridCol>
                <a:gridCol w="1174306">
                  <a:extLst>
                    <a:ext uri="{9D8B030D-6E8A-4147-A177-3AD203B41FA5}">
                      <a16:colId xmlns:a16="http://schemas.microsoft.com/office/drawing/2014/main" val="27689454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0K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1K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2K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3K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4K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5K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6K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7K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8K</a:t>
                      </a:r>
                    </a:p>
                  </a:txBody>
                  <a:tcPr anchor="ctr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672331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7A0ADFD-36C9-B6A7-D6E8-99414F2EFB4A}"/>
              </a:ext>
            </a:extLst>
          </p:cNvPr>
          <p:cNvSpPr txBox="1"/>
          <p:nvPr/>
        </p:nvSpPr>
        <p:spPr>
          <a:xfrm rot="16200000">
            <a:off x="-692464" y="3739484"/>
            <a:ext cx="3057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Avg. max. errors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A5F05A3-5981-2C66-35EA-5BBC25EA40F9}"/>
              </a:ext>
            </a:extLst>
          </p:cNvPr>
          <p:cNvSpPr txBox="1"/>
          <p:nvPr/>
        </p:nvSpPr>
        <p:spPr>
          <a:xfrm>
            <a:off x="1911307" y="5937097"/>
            <a:ext cx="9372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P/E cycle count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AF01EA9-1898-4790-67A1-9990DCC10A7E}"/>
              </a:ext>
            </a:extLst>
          </p:cNvPr>
          <p:cNvCxnSpPr/>
          <p:nvPr/>
        </p:nvCxnSpPr>
        <p:spPr>
          <a:xfrm>
            <a:off x="1911307" y="2825393"/>
            <a:ext cx="9372365" cy="0"/>
          </a:xfrm>
          <a:prstGeom prst="line">
            <a:avLst/>
          </a:prstGeom>
          <a:ln w="50800">
            <a:solidFill>
              <a:srgbClr val="6F47E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B5B1398-2832-07AF-C6FE-AB594E85F077}"/>
              </a:ext>
            </a:extLst>
          </p:cNvPr>
          <p:cNvCxnSpPr/>
          <p:nvPr/>
        </p:nvCxnSpPr>
        <p:spPr>
          <a:xfrm>
            <a:off x="8112208" y="2825393"/>
            <a:ext cx="0" cy="2593828"/>
          </a:xfrm>
          <a:prstGeom prst="line">
            <a:avLst/>
          </a:prstGeom>
          <a:ln w="50800">
            <a:solidFill>
              <a:srgbClr val="E02B35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E34DCC5-7788-2DAC-7E39-72AB9652CE63}"/>
              </a:ext>
            </a:extLst>
          </p:cNvPr>
          <p:cNvCxnSpPr/>
          <p:nvPr/>
        </p:nvCxnSpPr>
        <p:spPr>
          <a:xfrm>
            <a:off x="10806773" y="2825393"/>
            <a:ext cx="0" cy="2593828"/>
          </a:xfrm>
          <a:prstGeom prst="line">
            <a:avLst/>
          </a:prstGeom>
          <a:ln w="50800">
            <a:solidFill>
              <a:srgbClr val="A559AA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0E303E4-438C-0530-C731-970B2D13B2A5}"/>
              </a:ext>
            </a:extLst>
          </p:cNvPr>
          <p:cNvCxnSpPr>
            <a:cxnSpLocks/>
          </p:cNvCxnSpPr>
          <p:nvPr/>
        </p:nvCxnSpPr>
        <p:spPr>
          <a:xfrm>
            <a:off x="8112208" y="4161692"/>
            <a:ext cx="2694565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09476BC4-A4DD-1AFF-93AA-4BA1F75ED8C1}"/>
              </a:ext>
            </a:extLst>
          </p:cNvPr>
          <p:cNvSpPr txBox="1"/>
          <p:nvPr/>
        </p:nvSpPr>
        <p:spPr>
          <a:xfrm>
            <a:off x="9060182" y="4204674"/>
            <a:ext cx="79861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43%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F911CDC-1F92-1E45-8397-B38A34B87A76}"/>
              </a:ext>
            </a:extLst>
          </p:cNvPr>
          <p:cNvSpPr txBox="1"/>
          <p:nvPr/>
        </p:nvSpPr>
        <p:spPr>
          <a:xfrm>
            <a:off x="1950222" y="2745994"/>
            <a:ext cx="399083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Maximum correctable errors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B0C8724-F2CC-6A8C-BB54-B11B88920423}"/>
              </a:ext>
            </a:extLst>
          </p:cNvPr>
          <p:cNvSpPr/>
          <p:nvPr/>
        </p:nvSpPr>
        <p:spPr>
          <a:xfrm>
            <a:off x="364792" y="1901542"/>
            <a:ext cx="11502088" cy="4454807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4" name="goal">
            <a:extLst>
              <a:ext uri="{FF2B5EF4-FFF2-40B4-BE49-F238E27FC236}">
                <a16:creationId xmlns:a16="http://schemas.microsoft.com/office/drawing/2014/main" id="{6F1CBFC4-C739-A8DB-C6A7-08D9AC581895}"/>
              </a:ext>
            </a:extLst>
          </p:cNvPr>
          <p:cNvSpPr/>
          <p:nvPr/>
        </p:nvSpPr>
        <p:spPr>
          <a:xfrm>
            <a:off x="156950" y="4163217"/>
            <a:ext cx="11878101" cy="1676486"/>
          </a:xfrm>
          <a:prstGeom prst="roundRect">
            <a:avLst/>
          </a:prstGeom>
          <a:solidFill>
            <a:srgbClr val="6F47E5"/>
          </a:solidFill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KR" sz="3600" b="1" dirty="0">
                <a:solidFill>
                  <a:schemeClr val="bg1"/>
                </a:solidFill>
                <a:latin typeface="Aptos" panose="020B0004020202020204" pitchFamily="34" charset="0"/>
              </a:rPr>
              <a:t>AERO </a:t>
            </a:r>
            <a:r>
              <a:rPr lang="en-KR" sz="3600" dirty="0">
                <a:solidFill>
                  <a:schemeClr val="bg1"/>
                </a:solidFill>
                <a:latin typeface="Aptos" panose="020B0004020202020204" pitchFamily="34" charset="0"/>
              </a:rPr>
              <a:t>significantly improves SSD lifetime</a:t>
            </a: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88C41C17-0BEB-AE29-1365-AAAD72EC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3347" y="6311898"/>
            <a:ext cx="2743200" cy="365125"/>
          </a:xfrm>
        </p:spPr>
        <p:txBody>
          <a:bodyPr/>
          <a:lstStyle/>
          <a:p>
            <a:r>
              <a:rPr lang="en-KR" dirty="0"/>
              <a:t>34</a:t>
            </a:r>
          </a:p>
        </p:txBody>
      </p:sp>
    </p:spTree>
    <p:extLst>
      <p:ext uri="{BB962C8B-B14F-4D97-AF65-F5344CB8AC3E}">
        <p14:creationId xmlns:p14="http://schemas.microsoft.com/office/powerpoint/2010/main" val="11975198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28C98-B502-11E7-E075-93EB4C80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Result: Read Tail Latency (P99.99, 0.5K PEC)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3EB6014-E5E0-D730-DDAA-2243241861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6947808"/>
              </p:ext>
            </p:extLst>
          </p:nvPr>
        </p:nvGraphicFramePr>
        <p:xfrm>
          <a:off x="176462" y="1362725"/>
          <a:ext cx="12335010" cy="522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393D24AB-6AB9-4C35-085C-6AA13EDF5481}"/>
              </a:ext>
            </a:extLst>
          </p:cNvPr>
          <p:cNvSpPr txBox="1"/>
          <p:nvPr/>
        </p:nvSpPr>
        <p:spPr>
          <a:xfrm rot="16200000">
            <a:off x="-449699" y="3298287"/>
            <a:ext cx="312421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Normalized</a:t>
            </a:r>
          </a:p>
          <a:p>
            <a:pPr algn="ctr"/>
            <a:r>
              <a:rPr lang="en-KR" sz="2400" dirty="0">
                <a:latin typeface="Cambria" panose="02040503050406030204" pitchFamily="18" charset="0"/>
              </a:rPr>
              <a:t>read tail latency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790A863-D728-A9D0-B2C8-0E8D3BF24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760041"/>
              </p:ext>
            </p:extLst>
          </p:nvPr>
        </p:nvGraphicFramePr>
        <p:xfrm>
          <a:off x="2245125" y="5251690"/>
          <a:ext cx="92236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641">
                  <a:extLst>
                    <a:ext uri="{9D8B030D-6E8A-4147-A177-3AD203B41FA5}">
                      <a16:colId xmlns:a16="http://schemas.microsoft.com/office/drawing/2014/main" val="1806028801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1761395468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807984771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635094537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1256652922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1171982922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3510269945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733490980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1965715957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1138474778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4142539138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42717845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ali.A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</a:t>
                      </a:r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li.B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</a:t>
                      </a:r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li.C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</a:t>
                      </a:r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li.D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</a:t>
                      </a:r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li.E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rsrch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stg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hm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</a:t>
                      </a:r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rxy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</a:t>
                      </a:r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roj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usr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G.M.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482202"/>
                  </a:ext>
                </a:extLst>
              </a:tr>
            </a:tbl>
          </a:graphicData>
        </a:graphic>
      </p:graphicFrame>
      <p:grpSp>
        <p:nvGrpSpPr>
          <p:cNvPr id="40" name="Group 39">
            <a:extLst>
              <a:ext uri="{FF2B5EF4-FFF2-40B4-BE49-F238E27FC236}">
                <a16:creationId xmlns:a16="http://schemas.microsoft.com/office/drawing/2014/main" id="{C429465A-46B9-8713-08C7-4F89A95B643A}"/>
              </a:ext>
            </a:extLst>
          </p:cNvPr>
          <p:cNvGrpSpPr/>
          <p:nvPr/>
        </p:nvGrpSpPr>
        <p:grpSpPr>
          <a:xfrm>
            <a:off x="3454743" y="1511012"/>
            <a:ext cx="5344862" cy="461665"/>
            <a:chOff x="6559183" y="948610"/>
            <a:chExt cx="5344862" cy="461665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2C2E66B8-9811-A335-7CAF-B47E4C2D0E61}"/>
                </a:ext>
              </a:extLst>
            </p:cNvPr>
            <p:cNvGrpSpPr/>
            <p:nvPr/>
          </p:nvGrpSpPr>
          <p:grpSpPr>
            <a:xfrm>
              <a:off x="6559183" y="948610"/>
              <a:ext cx="1404061" cy="461665"/>
              <a:chOff x="6559183" y="948610"/>
              <a:chExt cx="1404061" cy="461665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702CA0D6-9F8E-B51C-2034-549B999D56E1}"/>
                  </a:ext>
                </a:extLst>
              </p:cNvPr>
              <p:cNvSpPr/>
              <p:nvPr/>
            </p:nvSpPr>
            <p:spPr>
              <a:xfrm>
                <a:off x="6559183" y="1100988"/>
                <a:ext cx="156909" cy="156909"/>
              </a:xfrm>
              <a:prstGeom prst="rect">
                <a:avLst/>
              </a:prstGeom>
              <a:solidFill>
                <a:srgbClr val="E02B35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n-KR"/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3B0C865-D152-0769-87A3-2866A61C6729}"/>
                  </a:ext>
                </a:extLst>
              </p:cNvPr>
              <p:cNvSpPr txBox="1"/>
              <p:nvPr/>
            </p:nvSpPr>
            <p:spPr>
              <a:xfrm>
                <a:off x="6733420" y="948610"/>
                <a:ext cx="1229824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Baseline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614C5258-EF0B-E307-1518-105D66408D94}"/>
                </a:ext>
              </a:extLst>
            </p:cNvPr>
            <p:cNvGrpSpPr/>
            <p:nvPr/>
          </p:nvGrpSpPr>
          <p:grpSpPr>
            <a:xfrm>
              <a:off x="8643300" y="948610"/>
              <a:ext cx="1525889" cy="461665"/>
              <a:chOff x="6559183" y="948610"/>
              <a:chExt cx="1525889" cy="461665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F9608D98-E720-06E5-4F9C-E560AEF04EDB}"/>
                  </a:ext>
                </a:extLst>
              </p:cNvPr>
              <p:cNvSpPr/>
              <p:nvPr/>
            </p:nvSpPr>
            <p:spPr>
              <a:xfrm>
                <a:off x="6559183" y="1100988"/>
                <a:ext cx="156909" cy="156909"/>
              </a:xfrm>
              <a:prstGeom prst="rect">
                <a:avLst/>
              </a:prstGeom>
              <a:solidFill>
                <a:srgbClr val="59A89C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n-KR"/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F168471A-C8EC-7C61-E739-A029C3782B51}"/>
                  </a:ext>
                </a:extLst>
              </p:cNvPr>
              <p:cNvSpPr txBox="1"/>
              <p:nvPr/>
            </p:nvSpPr>
            <p:spPr>
              <a:xfrm>
                <a:off x="6733420" y="948610"/>
                <a:ext cx="1351652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AERO</a:t>
                </a:r>
                <a:r>
                  <a:rPr lang="en-KR" sz="24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CONS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9F7FC8AA-5073-9525-660B-7CE39F1A0752}"/>
                </a:ext>
              </a:extLst>
            </p:cNvPr>
            <p:cNvGrpSpPr/>
            <p:nvPr/>
          </p:nvGrpSpPr>
          <p:grpSpPr>
            <a:xfrm>
              <a:off x="10849246" y="948610"/>
              <a:ext cx="1054799" cy="461665"/>
              <a:chOff x="6559183" y="948610"/>
              <a:chExt cx="1054799" cy="461665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E546F96-A2A4-F693-C8E9-710226516739}"/>
                  </a:ext>
                </a:extLst>
              </p:cNvPr>
              <p:cNvSpPr/>
              <p:nvPr/>
            </p:nvSpPr>
            <p:spPr>
              <a:xfrm>
                <a:off x="6559183" y="1100988"/>
                <a:ext cx="156909" cy="156909"/>
              </a:xfrm>
              <a:prstGeom prst="rect">
                <a:avLst/>
              </a:prstGeom>
              <a:solidFill>
                <a:srgbClr val="A559AA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n-KR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142183D4-AADD-8CC6-7171-6EC5B64C23D8}"/>
                  </a:ext>
                </a:extLst>
              </p:cNvPr>
              <p:cNvSpPr txBox="1"/>
              <p:nvPr/>
            </p:nvSpPr>
            <p:spPr>
              <a:xfrm>
                <a:off x="6733420" y="948610"/>
                <a:ext cx="880562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AERO</a:t>
                </a:r>
              </a:p>
            </p:txBody>
          </p:sp>
        </p:grpSp>
      </p:grp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A982D55-D026-863E-F663-F0C420E5D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3347" y="6311898"/>
            <a:ext cx="2743200" cy="365125"/>
          </a:xfrm>
        </p:spPr>
        <p:txBody>
          <a:bodyPr/>
          <a:lstStyle/>
          <a:p>
            <a:r>
              <a:rPr lang="en-KR" dirty="0"/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3255207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28C98-B502-11E7-E075-93EB4C80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Result: Read Tail Latency (P99.99, 0.5K PEC)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3EB6014-E5E0-D730-DDAA-2243241861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8013081"/>
              </p:ext>
            </p:extLst>
          </p:nvPr>
        </p:nvGraphicFramePr>
        <p:xfrm>
          <a:off x="176462" y="1362725"/>
          <a:ext cx="12335010" cy="522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393D24AB-6AB9-4C35-085C-6AA13EDF5481}"/>
              </a:ext>
            </a:extLst>
          </p:cNvPr>
          <p:cNvSpPr txBox="1"/>
          <p:nvPr/>
        </p:nvSpPr>
        <p:spPr>
          <a:xfrm rot="16200000">
            <a:off x="-449699" y="3298287"/>
            <a:ext cx="312421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Normalized</a:t>
            </a:r>
          </a:p>
          <a:p>
            <a:pPr algn="ctr"/>
            <a:r>
              <a:rPr lang="en-KR" sz="2400" dirty="0">
                <a:latin typeface="Cambria" panose="02040503050406030204" pitchFamily="18" charset="0"/>
              </a:rPr>
              <a:t>read tail latency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D5C994-5641-7EE0-49E1-BAB60DDEC2FA}"/>
              </a:ext>
            </a:extLst>
          </p:cNvPr>
          <p:cNvSpPr txBox="1"/>
          <p:nvPr/>
        </p:nvSpPr>
        <p:spPr>
          <a:xfrm>
            <a:off x="10862248" y="1617166"/>
            <a:ext cx="79861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26%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790A863-D728-A9D0-B2C8-0E8D3BF24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032442"/>
              </p:ext>
            </p:extLst>
          </p:nvPr>
        </p:nvGraphicFramePr>
        <p:xfrm>
          <a:off x="2245125" y="5251690"/>
          <a:ext cx="92236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641">
                  <a:extLst>
                    <a:ext uri="{9D8B030D-6E8A-4147-A177-3AD203B41FA5}">
                      <a16:colId xmlns:a16="http://schemas.microsoft.com/office/drawing/2014/main" val="1806028801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1761395468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807984771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635094537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1256652922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1171982922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3510269945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733490980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1965715957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1138474778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4142539138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42717845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ali.A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</a:t>
                      </a:r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li.B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</a:t>
                      </a:r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li.C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</a:t>
                      </a:r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li.D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</a:t>
                      </a:r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li.E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rsrch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stg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hm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</a:t>
                      </a:r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rxy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</a:t>
                      </a:r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roj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usr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G.M.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482202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1ED7174-6342-B669-CFB6-BD3CDF7969C0}"/>
              </a:ext>
            </a:extLst>
          </p:cNvPr>
          <p:cNvCxnSpPr>
            <a:cxnSpLocks/>
          </p:cNvCxnSpPr>
          <p:nvPr/>
        </p:nvCxnSpPr>
        <p:spPr>
          <a:xfrm>
            <a:off x="11261557" y="2112803"/>
            <a:ext cx="0" cy="790818"/>
          </a:xfrm>
          <a:prstGeom prst="straightConnector1">
            <a:avLst/>
          </a:prstGeom>
          <a:ln w="50800">
            <a:solidFill>
              <a:srgbClr val="6F47E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E7B658BA-8C41-A9BA-F719-AEC5B5A05794}"/>
              </a:ext>
            </a:extLst>
          </p:cNvPr>
          <p:cNvGrpSpPr/>
          <p:nvPr/>
        </p:nvGrpSpPr>
        <p:grpSpPr>
          <a:xfrm>
            <a:off x="3454743" y="1511012"/>
            <a:ext cx="5344862" cy="461665"/>
            <a:chOff x="6559183" y="948610"/>
            <a:chExt cx="5344862" cy="461665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D6C0F75F-114A-BBE5-5B1C-F8AEF1AECAD0}"/>
                </a:ext>
              </a:extLst>
            </p:cNvPr>
            <p:cNvGrpSpPr/>
            <p:nvPr/>
          </p:nvGrpSpPr>
          <p:grpSpPr>
            <a:xfrm>
              <a:off x="6559183" y="948610"/>
              <a:ext cx="1404061" cy="461665"/>
              <a:chOff x="6559183" y="948610"/>
              <a:chExt cx="1404061" cy="461665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9A6E303-9A27-17D0-9220-F664A1B7C7EC}"/>
                  </a:ext>
                </a:extLst>
              </p:cNvPr>
              <p:cNvSpPr/>
              <p:nvPr/>
            </p:nvSpPr>
            <p:spPr>
              <a:xfrm>
                <a:off x="6559183" y="1100988"/>
                <a:ext cx="156909" cy="156909"/>
              </a:xfrm>
              <a:prstGeom prst="rect">
                <a:avLst/>
              </a:prstGeom>
              <a:solidFill>
                <a:srgbClr val="E02B35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n-KR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23FEB97E-B7BA-09B2-A461-88D9EE073B13}"/>
                  </a:ext>
                </a:extLst>
              </p:cNvPr>
              <p:cNvSpPr txBox="1"/>
              <p:nvPr/>
            </p:nvSpPr>
            <p:spPr>
              <a:xfrm>
                <a:off x="6733420" y="948610"/>
                <a:ext cx="1229824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Baseline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6926CDB6-3FA2-3ECD-416D-14E9C4A3CC75}"/>
                </a:ext>
              </a:extLst>
            </p:cNvPr>
            <p:cNvGrpSpPr/>
            <p:nvPr/>
          </p:nvGrpSpPr>
          <p:grpSpPr>
            <a:xfrm>
              <a:off x="8643300" y="948610"/>
              <a:ext cx="1525889" cy="461665"/>
              <a:chOff x="6559183" y="948610"/>
              <a:chExt cx="1525889" cy="461665"/>
            </a:xfrm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87F4C4E-4B98-11D0-45B8-543078978108}"/>
                  </a:ext>
                </a:extLst>
              </p:cNvPr>
              <p:cNvSpPr/>
              <p:nvPr/>
            </p:nvSpPr>
            <p:spPr>
              <a:xfrm>
                <a:off x="6559183" y="1100988"/>
                <a:ext cx="156909" cy="156909"/>
              </a:xfrm>
              <a:prstGeom prst="rect">
                <a:avLst/>
              </a:prstGeom>
              <a:solidFill>
                <a:srgbClr val="59A89C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n-KR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6148E610-8486-E1D5-1511-36591CC3830F}"/>
                  </a:ext>
                </a:extLst>
              </p:cNvPr>
              <p:cNvSpPr txBox="1"/>
              <p:nvPr/>
            </p:nvSpPr>
            <p:spPr>
              <a:xfrm>
                <a:off x="6733420" y="948610"/>
                <a:ext cx="1351652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AERO</a:t>
                </a:r>
                <a:r>
                  <a:rPr lang="en-KR" sz="24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CONS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89011D3-8371-3382-E6E5-70F1EC6BB7AB}"/>
                </a:ext>
              </a:extLst>
            </p:cNvPr>
            <p:cNvGrpSpPr/>
            <p:nvPr/>
          </p:nvGrpSpPr>
          <p:grpSpPr>
            <a:xfrm>
              <a:off x="10849246" y="948610"/>
              <a:ext cx="1054799" cy="461665"/>
              <a:chOff x="6559183" y="948610"/>
              <a:chExt cx="1054799" cy="461665"/>
            </a:xfrm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8860EF89-42AE-5455-DE38-D52A4E855E8C}"/>
                  </a:ext>
                </a:extLst>
              </p:cNvPr>
              <p:cNvSpPr/>
              <p:nvPr/>
            </p:nvSpPr>
            <p:spPr>
              <a:xfrm>
                <a:off x="6559183" y="1100988"/>
                <a:ext cx="156909" cy="156909"/>
              </a:xfrm>
              <a:prstGeom prst="rect">
                <a:avLst/>
              </a:prstGeom>
              <a:solidFill>
                <a:srgbClr val="A559AA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n-KR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BFEE6A9-4698-5E8B-9FBC-F8E5019AA6B7}"/>
                  </a:ext>
                </a:extLst>
              </p:cNvPr>
              <p:cNvSpPr txBox="1"/>
              <p:nvPr/>
            </p:nvSpPr>
            <p:spPr>
              <a:xfrm>
                <a:off x="6733420" y="948610"/>
                <a:ext cx="880562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AERO</a:t>
                </a:r>
              </a:p>
            </p:txBody>
          </p:sp>
        </p:grpSp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C880AE91-C01B-6101-9859-17351A25E539}"/>
              </a:ext>
            </a:extLst>
          </p:cNvPr>
          <p:cNvCxnSpPr>
            <a:cxnSpLocks/>
          </p:cNvCxnSpPr>
          <p:nvPr/>
        </p:nvCxnSpPr>
        <p:spPr>
          <a:xfrm>
            <a:off x="2245125" y="2095782"/>
            <a:ext cx="909188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76EC710-7D8F-7366-3E81-DB8499EAF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3347" y="6311898"/>
            <a:ext cx="2743200" cy="365125"/>
          </a:xfrm>
        </p:spPr>
        <p:txBody>
          <a:bodyPr/>
          <a:lstStyle/>
          <a:p>
            <a:r>
              <a:rPr lang="en-KR" dirty="0"/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981190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89417-AC20-714C-9855-A61F1D08E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AAA4-2878-EC4A-B18E-DF378CE3ECDA}" type="slidenum">
              <a:rPr lang="en-KR" smtClean="0"/>
              <a:t>6</a:t>
            </a:fld>
            <a:endParaRPr lang="en-K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EB837-EBCF-BDA6-2147-35C8964A6282}"/>
              </a:ext>
            </a:extLst>
          </p:cNvPr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KR" dirty="0"/>
              <a:t>Erase operation erases data in a 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block granularity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1F60A4-B16E-D21C-2602-15BE0954B001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KR" dirty="0"/>
              <a:t>Program and Erase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Erase text">
                <a:extLst>
                  <a:ext uri="{FF2B5EF4-FFF2-40B4-BE49-F238E27FC236}">
                    <a16:creationId xmlns:a16="http://schemas.microsoft.com/office/drawing/2014/main" id="{D0CC0501-9F19-89FA-32AB-CA858395F3EE}"/>
                  </a:ext>
                </a:extLst>
              </p:cNvPr>
              <p:cNvSpPr txBox="1"/>
              <p:nvPr/>
            </p:nvSpPr>
            <p:spPr>
              <a:xfrm>
                <a:off x="8330695" y="1843164"/>
                <a:ext cx="1983107" cy="83099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KR" sz="2400" dirty="0">
                    <a:solidFill>
                      <a:srgbClr val="6F47E5"/>
                    </a:solidFill>
                    <a:latin typeface="Cambria" panose="02040503050406030204" pitchFamily="18" charset="0"/>
                    <a:cs typeface="Cambay Devanagari" pitchFamily="2" charset="77"/>
                  </a:rPr>
                  <a:t>Block erasure</a:t>
                </a:r>
                <a:br>
                  <a:rPr lang="en-KR" sz="2400" dirty="0">
                    <a:solidFill>
                      <a:srgbClr val="6F47E5"/>
                    </a:solidFill>
                    <a:latin typeface="Cambria" panose="02040503050406030204" pitchFamily="18" charset="0"/>
                    <a:cs typeface="Cambay Devanagari" pitchFamily="2" charset="77"/>
                  </a:rPr>
                </a:br>
                <a:r>
                  <a:rPr lang="en-KR" sz="2400" dirty="0">
                    <a:solidFill>
                      <a:srgbClr val="6F47E5"/>
                    </a:solidFill>
                    <a:latin typeface="Cambria" panose="02040503050406030204" pitchFamily="18" charset="0"/>
                    <a:cs typeface="Cambay Devanagari" pitchFamily="2" charset="77"/>
                  </a:rPr>
                  <a:t>(e.g., </a:t>
                </a:r>
                <a14:m>
                  <m:oMath xmlns:m="http://schemas.openxmlformats.org/officeDocument/2006/math">
                    <m:r>
                      <a:rPr lang="en-KR" sz="2400" i="1" dirty="0" smtClean="0">
                        <a:solidFill>
                          <a:srgbClr val="6F47E5"/>
                        </a:solidFill>
                        <a:latin typeface="Cambria Math" panose="02040503050406030204" pitchFamily="18" charset="0"/>
                        <a:cs typeface="Cambay Devanagari" pitchFamily="2" charset="77"/>
                      </a:rPr>
                      <m:t>&gt;</m:t>
                    </m:r>
                  </m:oMath>
                </a14:m>
                <a:r>
                  <a:rPr lang="en-KR" sz="2400" dirty="0">
                    <a:solidFill>
                      <a:srgbClr val="6F47E5"/>
                    </a:solidFill>
                    <a:latin typeface="Cambria" panose="02040503050406030204" pitchFamily="18" charset="0"/>
                    <a:cs typeface="Cambay Devanagari" pitchFamily="2" charset="77"/>
                  </a:rPr>
                  <a:t> 20 V)</a:t>
                </a:r>
              </a:p>
            </p:txBody>
          </p:sp>
        </mc:Choice>
        <mc:Fallback xmlns="">
          <p:sp>
            <p:nvSpPr>
              <p:cNvPr id="6" name="Erase text">
                <a:extLst>
                  <a:ext uri="{FF2B5EF4-FFF2-40B4-BE49-F238E27FC236}">
                    <a16:creationId xmlns:a16="http://schemas.microsoft.com/office/drawing/2014/main" id="{D0CC0501-9F19-89FA-32AB-CA858395F3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0695" y="1843164"/>
                <a:ext cx="1983107" cy="830997"/>
              </a:xfrm>
              <a:prstGeom prst="rect">
                <a:avLst/>
              </a:prstGeom>
              <a:blipFill>
                <a:blip r:embed="rId3"/>
                <a:stretch>
                  <a:fillRect l="-5096" t="-4478" r="-3822" b="-14925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2A0BD22-96C9-CE15-6C7D-B4F64F81D3C7}"/>
              </a:ext>
            </a:extLst>
          </p:cNvPr>
          <p:cNvCxnSpPr>
            <a:cxnSpLocks/>
          </p:cNvCxnSpPr>
          <p:nvPr/>
        </p:nvCxnSpPr>
        <p:spPr>
          <a:xfrm flipH="1">
            <a:off x="7942032" y="2394784"/>
            <a:ext cx="433444" cy="248759"/>
          </a:xfrm>
          <a:prstGeom prst="straightConnector1">
            <a:avLst/>
          </a:prstGeom>
          <a:ln w="25400">
            <a:solidFill>
              <a:srgbClr val="6F47E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nand string 0">
            <a:extLst>
              <a:ext uri="{FF2B5EF4-FFF2-40B4-BE49-F238E27FC236}">
                <a16:creationId xmlns:a16="http://schemas.microsoft.com/office/drawing/2014/main" id="{EB3AC2E1-7449-A197-4D6C-8ABFC35AB952}"/>
              </a:ext>
            </a:extLst>
          </p:cNvPr>
          <p:cNvGrpSpPr/>
          <p:nvPr/>
        </p:nvGrpSpPr>
        <p:grpSpPr>
          <a:xfrm>
            <a:off x="4947683" y="2556933"/>
            <a:ext cx="5467" cy="2938230"/>
            <a:chOff x="4947683" y="2556933"/>
            <a:chExt cx="5467" cy="2938230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17D2904D-3281-8FB1-B572-C594C7C0E9B2}"/>
                </a:ext>
              </a:extLst>
            </p:cNvPr>
            <p:cNvCxnSpPr>
              <a:cxnSpLocks/>
            </p:cNvCxnSpPr>
            <p:nvPr/>
          </p:nvCxnSpPr>
          <p:spPr>
            <a:xfrm>
              <a:off x="4947683" y="2556933"/>
              <a:ext cx="0" cy="20865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9BC58821-9336-BE17-7CA2-6C09B35495DD}"/>
                </a:ext>
              </a:extLst>
            </p:cNvPr>
            <p:cNvCxnSpPr>
              <a:cxnSpLocks/>
            </p:cNvCxnSpPr>
            <p:nvPr/>
          </p:nvCxnSpPr>
          <p:spPr>
            <a:xfrm>
              <a:off x="4953150" y="4990840"/>
              <a:ext cx="0" cy="504323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2D3BEB1C-C6FF-089D-9D94-5AA862F9ED49}"/>
                </a:ext>
              </a:extLst>
            </p:cNvPr>
            <p:cNvCxnSpPr>
              <a:cxnSpLocks/>
            </p:cNvCxnSpPr>
            <p:nvPr/>
          </p:nvCxnSpPr>
          <p:spPr>
            <a:xfrm>
              <a:off x="4947683" y="4698467"/>
              <a:ext cx="0" cy="241004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nand string 1">
            <a:extLst>
              <a:ext uri="{FF2B5EF4-FFF2-40B4-BE49-F238E27FC236}">
                <a16:creationId xmlns:a16="http://schemas.microsoft.com/office/drawing/2014/main" id="{43E82FEC-38D3-43D6-3A2C-28A2D4E7E949}"/>
              </a:ext>
            </a:extLst>
          </p:cNvPr>
          <p:cNvGrpSpPr/>
          <p:nvPr/>
        </p:nvGrpSpPr>
        <p:grpSpPr>
          <a:xfrm>
            <a:off x="5715590" y="2556933"/>
            <a:ext cx="0" cy="2938230"/>
            <a:chOff x="5715590" y="2556933"/>
            <a:chExt cx="0" cy="2938230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AD78D054-C606-57E8-A63E-F129C0AAD9C5}"/>
                </a:ext>
              </a:extLst>
            </p:cNvPr>
            <p:cNvCxnSpPr>
              <a:cxnSpLocks/>
            </p:cNvCxnSpPr>
            <p:nvPr/>
          </p:nvCxnSpPr>
          <p:spPr>
            <a:xfrm>
              <a:off x="5715590" y="2556933"/>
              <a:ext cx="0" cy="20865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25217F3-7770-37F0-194F-00AA255DDF0B}"/>
                </a:ext>
              </a:extLst>
            </p:cNvPr>
            <p:cNvCxnSpPr>
              <a:cxnSpLocks/>
            </p:cNvCxnSpPr>
            <p:nvPr/>
          </p:nvCxnSpPr>
          <p:spPr>
            <a:xfrm>
              <a:off x="5715590" y="4698467"/>
              <a:ext cx="0" cy="241004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8651F271-F590-27EC-2C55-8F4B4BF58CD3}"/>
                </a:ext>
              </a:extLst>
            </p:cNvPr>
            <p:cNvCxnSpPr>
              <a:cxnSpLocks/>
            </p:cNvCxnSpPr>
            <p:nvPr/>
          </p:nvCxnSpPr>
          <p:spPr>
            <a:xfrm>
              <a:off x="5715590" y="4990840"/>
              <a:ext cx="0" cy="504323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nand string 3">
            <a:extLst>
              <a:ext uri="{FF2B5EF4-FFF2-40B4-BE49-F238E27FC236}">
                <a16:creationId xmlns:a16="http://schemas.microsoft.com/office/drawing/2014/main" id="{2678A879-AFB4-A78A-B5A0-E61F1C7411FB}"/>
              </a:ext>
            </a:extLst>
          </p:cNvPr>
          <p:cNvGrpSpPr/>
          <p:nvPr/>
        </p:nvGrpSpPr>
        <p:grpSpPr>
          <a:xfrm>
            <a:off x="7251402" y="2556933"/>
            <a:ext cx="0" cy="2938230"/>
            <a:chOff x="7251402" y="2556933"/>
            <a:chExt cx="0" cy="2938230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96EC4313-AA41-8942-7122-3A1868E78C78}"/>
                </a:ext>
              </a:extLst>
            </p:cNvPr>
            <p:cNvCxnSpPr>
              <a:cxnSpLocks/>
            </p:cNvCxnSpPr>
            <p:nvPr/>
          </p:nvCxnSpPr>
          <p:spPr>
            <a:xfrm>
              <a:off x="7251402" y="2556933"/>
              <a:ext cx="0" cy="20865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B586D760-3AC3-7064-4A98-E72B4464EBD9}"/>
                </a:ext>
              </a:extLst>
            </p:cNvPr>
            <p:cNvCxnSpPr>
              <a:cxnSpLocks/>
            </p:cNvCxnSpPr>
            <p:nvPr/>
          </p:nvCxnSpPr>
          <p:spPr>
            <a:xfrm>
              <a:off x="7251402" y="4698467"/>
              <a:ext cx="0" cy="241004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DBECFABB-2D42-DA5F-D1D3-51690A6478C4}"/>
                </a:ext>
              </a:extLst>
            </p:cNvPr>
            <p:cNvCxnSpPr>
              <a:cxnSpLocks/>
            </p:cNvCxnSpPr>
            <p:nvPr/>
          </p:nvCxnSpPr>
          <p:spPr>
            <a:xfrm>
              <a:off x="7251402" y="4990840"/>
              <a:ext cx="0" cy="504323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nand string 2">
            <a:extLst>
              <a:ext uri="{FF2B5EF4-FFF2-40B4-BE49-F238E27FC236}">
                <a16:creationId xmlns:a16="http://schemas.microsoft.com/office/drawing/2014/main" id="{32A2BAD7-8EF3-1950-EE61-1B3C4D7372F4}"/>
              </a:ext>
            </a:extLst>
          </p:cNvPr>
          <p:cNvGrpSpPr/>
          <p:nvPr/>
        </p:nvGrpSpPr>
        <p:grpSpPr>
          <a:xfrm>
            <a:off x="6483496" y="2556933"/>
            <a:ext cx="0" cy="2938230"/>
            <a:chOff x="6483496" y="2556933"/>
            <a:chExt cx="0" cy="2938230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AD56F52E-BB42-D742-FC76-6A3B60DE10CA}"/>
                </a:ext>
              </a:extLst>
            </p:cNvPr>
            <p:cNvCxnSpPr>
              <a:cxnSpLocks/>
            </p:cNvCxnSpPr>
            <p:nvPr/>
          </p:nvCxnSpPr>
          <p:spPr>
            <a:xfrm>
              <a:off x="6483496" y="2556933"/>
              <a:ext cx="0" cy="2086577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B46AC88E-C49C-B875-D2A8-5A31912C4C25}"/>
                </a:ext>
              </a:extLst>
            </p:cNvPr>
            <p:cNvCxnSpPr>
              <a:cxnSpLocks/>
            </p:cNvCxnSpPr>
            <p:nvPr/>
          </p:nvCxnSpPr>
          <p:spPr>
            <a:xfrm>
              <a:off x="6483496" y="4698467"/>
              <a:ext cx="0" cy="241004"/>
            </a:xfrm>
            <a:prstGeom prst="line">
              <a:avLst/>
            </a:prstGeom>
            <a:ln w="25400">
              <a:solidFill>
                <a:schemeClr val="tx1"/>
              </a:solidFill>
              <a:prstDash val="sys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8FD39A3E-1C80-022B-7133-1629E4F13218}"/>
                </a:ext>
              </a:extLst>
            </p:cNvPr>
            <p:cNvCxnSpPr>
              <a:cxnSpLocks/>
            </p:cNvCxnSpPr>
            <p:nvPr/>
          </p:nvCxnSpPr>
          <p:spPr>
            <a:xfrm>
              <a:off x="6483496" y="4990840"/>
              <a:ext cx="0" cy="504323"/>
            </a:xfrm>
            <a:prstGeom prst="line">
              <a:avLst/>
            </a:prstGeom>
            <a:ln w="25400">
              <a:solidFill>
                <a:schemeClr val="tx1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9" name="Cells (WL0)">
            <a:extLst>
              <a:ext uri="{FF2B5EF4-FFF2-40B4-BE49-F238E27FC236}">
                <a16:creationId xmlns:a16="http://schemas.microsoft.com/office/drawing/2014/main" id="{452506FC-DECA-5795-D987-A1848E4D233B}"/>
              </a:ext>
            </a:extLst>
          </p:cNvPr>
          <p:cNvGrpSpPr/>
          <p:nvPr/>
        </p:nvGrpSpPr>
        <p:grpSpPr>
          <a:xfrm>
            <a:off x="4658400" y="2735789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22F96396-B7D7-16AF-AF1A-31B14A03BCF5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5C3ED689-7FEB-776C-E095-D4CBDA44A4E1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545A8055-41C7-5796-E2E7-D719E0006609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1701B854-BC5F-21AE-F73D-3E55994EEA6E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 dirty="0"/>
            </a:p>
          </p:txBody>
        </p:sp>
      </p:grpSp>
      <p:grpSp>
        <p:nvGrpSpPr>
          <p:cNvPr id="86" name="Cells (WL1)">
            <a:extLst>
              <a:ext uri="{FF2B5EF4-FFF2-40B4-BE49-F238E27FC236}">
                <a16:creationId xmlns:a16="http://schemas.microsoft.com/office/drawing/2014/main" id="{2895650A-E494-DA71-27F5-8C0F9CF00D23}"/>
              </a:ext>
            </a:extLst>
          </p:cNvPr>
          <p:cNvGrpSpPr/>
          <p:nvPr/>
        </p:nvGrpSpPr>
        <p:grpSpPr>
          <a:xfrm>
            <a:off x="4658400" y="3689789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87" name="Oval 86">
              <a:extLst>
                <a:ext uri="{FF2B5EF4-FFF2-40B4-BE49-F238E27FC236}">
                  <a16:creationId xmlns:a16="http://schemas.microsoft.com/office/drawing/2014/main" id="{B34B9D28-8C0A-98EB-D824-590F05411140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89" name="Oval 88">
              <a:extLst>
                <a:ext uri="{FF2B5EF4-FFF2-40B4-BE49-F238E27FC236}">
                  <a16:creationId xmlns:a16="http://schemas.microsoft.com/office/drawing/2014/main" id="{C9547AA3-9B0C-2BCC-A008-5B77C851CF1D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C56BD44D-05A7-2C70-D4FB-89A8004366FD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ACCB2F7C-B8CD-CCE8-5DE0-BA112B34A590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</p:grpSp>
      <p:sp>
        <p:nvSpPr>
          <p:cNvPr id="94" name="Flash block text">
            <a:extLst>
              <a:ext uri="{FF2B5EF4-FFF2-40B4-BE49-F238E27FC236}">
                <a16:creationId xmlns:a16="http://schemas.microsoft.com/office/drawing/2014/main" id="{30E2DD05-233A-5F01-F6CE-356F63B1E53C}"/>
              </a:ext>
            </a:extLst>
          </p:cNvPr>
          <p:cNvSpPr txBox="1"/>
          <p:nvPr/>
        </p:nvSpPr>
        <p:spPr>
          <a:xfrm>
            <a:off x="8616658" y="5654318"/>
            <a:ext cx="166744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Flash block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9805728-0904-7DA9-FCDA-F7C32987AC61}"/>
              </a:ext>
            </a:extLst>
          </p:cNvPr>
          <p:cNvSpPr txBox="1"/>
          <p:nvPr/>
        </p:nvSpPr>
        <p:spPr>
          <a:xfrm>
            <a:off x="8618370" y="4409403"/>
            <a:ext cx="1407758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KR" sz="2400" dirty="0">
                <a:latin typeface="Cambria" panose="02040503050406030204" pitchFamily="18" charset="0"/>
              </a:rPr>
              <a:t>Flash cell</a:t>
            </a:r>
          </a:p>
        </p:txBody>
      </p:sp>
      <p:grpSp>
        <p:nvGrpSpPr>
          <p:cNvPr id="96" name="nand string text">
            <a:extLst>
              <a:ext uri="{FF2B5EF4-FFF2-40B4-BE49-F238E27FC236}">
                <a16:creationId xmlns:a16="http://schemas.microsoft.com/office/drawing/2014/main" id="{F6F41912-1122-0011-D561-92A97D41D700}"/>
              </a:ext>
            </a:extLst>
          </p:cNvPr>
          <p:cNvGrpSpPr/>
          <p:nvPr/>
        </p:nvGrpSpPr>
        <p:grpSpPr>
          <a:xfrm>
            <a:off x="7251402" y="5033498"/>
            <a:ext cx="3199989" cy="461665"/>
            <a:chOff x="6674825" y="5033498"/>
            <a:chExt cx="3199989" cy="461665"/>
          </a:xfrm>
        </p:grpSpPr>
        <p:cxnSp>
          <p:nvCxnSpPr>
            <p:cNvPr id="97" name="Straight Arrow Connector 96">
              <a:extLst>
                <a:ext uri="{FF2B5EF4-FFF2-40B4-BE49-F238E27FC236}">
                  <a16:creationId xmlns:a16="http://schemas.microsoft.com/office/drawing/2014/main" id="{FB5B20D6-5F77-9205-BA6F-449D90766BC6}"/>
                </a:ext>
              </a:extLst>
            </p:cNvPr>
            <p:cNvCxnSpPr>
              <a:cxnSpLocks/>
              <a:endCxn id="98" idx="1"/>
            </p:cNvCxnSpPr>
            <p:nvPr/>
          </p:nvCxnSpPr>
          <p:spPr>
            <a:xfrm>
              <a:off x="6674825" y="5264330"/>
              <a:ext cx="1365256" cy="1"/>
            </a:xfrm>
            <a:prstGeom prst="straightConnector1">
              <a:avLst/>
            </a:prstGeom>
            <a:ln w="25400">
              <a:solidFill>
                <a:schemeClr val="tx1"/>
              </a:solidFill>
              <a:prstDash val="sysDash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0F260BC1-3831-2CF9-0D27-20937FAE0331}"/>
                </a:ext>
              </a:extLst>
            </p:cNvPr>
            <p:cNvSpPr txBox="1"/>
            <p:nvPr/>
          </p:nvSpPr>
          <p:spPr>
            <a:xfrm>
              <a:off x="8040081" y="5033498"/>
              <a:ext cx="18347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KR" sz="2400" dirty="0">
                  <a:latin typeface="Cambria" panose="02040503050406030204" pitchFamily="18" charset="0"/>
                </a:rPr>
                <a:t>NAND string</a:t>
              </a:r>
            </a:p>
          </p:txBody>
        </p:sp>
      </p:grp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7F646048-7E43-6707-3948-3A2F1879B7CD}"/>
              </a:ext>
            </a:extLst>
          </p:cNvPr>
          <p:cNvCxnSpPr>
            <a:cxnSpLocks/>
            <a:stCxn id="95" idx="1"/>
            <a:endCxn id="93" idx="5"/>
          </p:cNvCxnSpPr>
          <p:nvPr/>
        </p:nvCxnSpPr>
        <p:spPr>
          <a:xfrm flipH="1" flipV="1">
            <a:off x="7458246" y="4185913"/>
            <a:ext cx="1160124" cy="454323"/>
          </a:xfrm>
          <a:prstGeom prst="straightConnector1">
            <a:avLst/>
          </a:prstGeom>
          <a:ln w="25400">
            <a:solidFill>
              <a:schemeClr val="tx1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0" name="BL0">
            <a:extLst>
              <a:ext uri="{FF2B5EF4-FFF2-40B4-BE49-F238E27FC236}">
                <a16:creationId xmlns:a16="http://schemas.microsoft.com/office/drawing/2014/main" id="{F0543D1D-518D-CDF1-7581-838CEA906F5E}"/>
              </a:ext>
            </a:extLst>
          </p:cNvPr>
          <p:cNvGrpSpPr/>
          <p:nvPr/>
        </p:nvGrpSpPr>
        <p:grpSpPr>
          <a:xfrm>
            <a:off x="4947683" y="1963737"/>
            <a:ext cx="710220" cy="3878263"/>
            <a:chOff x="4947683" y="1963737"/>
            <a:chExt cx="710220" cy="3878263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8F3CB99F-3800-0285-C37E-9D443F998901}"/>
                </a:ext>
              </a:extLst>
            </p:cNvPr>
            <p:cNvSpPr txBox="1"/>
            <p:nvPr/>
          </p:nvSpPr>
          <p:spPr>
            <a:xfrm>
              <a:off x="5006763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  <p:grpSp>
          <p:nvGrpSpPr>
            <p:cNvPr id="102" name="BL0">
              <a:extLst>
                <a:ext uri="{FF2B5EF4-FFF2-40B4-BE49-F238E27FC236}">
                  <a16:creationId xmlns:a16="http://schemas.microsoft.com/office/drawing/2014/main" id="{8E983C1B-6225-0530-DFC3-F7E8798D7FF7}"/>
                </a:ext>
              </a:extLst>
            </p:cNvPr>
            <p:cNvGrpSpPr/>
            <p:nvPr/>
          </p:nvGrpSpPr>
          <p:grpSpPr>
            <a:xfrm>
              <a:off x="4947683" y="2324911"/>
              <a:ext cx="386687" cy="3517089"/>
              <a:chOff x="4947683" y="2324911"/>
              <a:chExt cx="386687" cy="3517089"/>
            </a:xfrm>
          </p:grpSpPr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A7EA88B7-79D0-D190-218D-66908A3241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4370" y="2324911"/>
                <a:ext cx="0" cy="351708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1EA40D58-4DB0-97C1-7E19-FFF0C0FDDD3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768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5" name="BL1">
            <a:extLst>
              <a:ext uri="{FF2B5EF4-FFF2-40B4-BE49-F238E27FC236}">
                <a16:creationId xmlns:a16="http://schemas.microsoft.com/office/drawing/2014/main" id="{2073D97D-72A2-5637-6B0E-C8F9568C3A97}"/>
              </a:ext>
            </a:extLst>
          </p:cNvPr>
          <p:cNvGrpSpPr/>
          <p:nvPr/>
        </p:nvGrpSpPr>
        <p:grpSpPr>
          <a:xfrm>
            <a:off x="5709313" y="1963737"/>
            <a:ext cx="719116" cy="3878263"/>
            <a:chOff x="5709313" y="1963737"/>
            <a:chExt cx="719116" cy="3878263"/>
          </a:xfrm>
        </p:grpSpPr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93AD51C-9281-F62E-867B-2284CA1AF513}"/>
                </a:ext>
              </a:extLst>
            </p:cNvPr>
            <p:cNvSpPr txBox="1"/>
            <p:nvPr/>
          </p:nvSpPr>
          <p:spPr>
            <a:xfrm>
              <a:off x="5777289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1</a:t>
              </a:r>
            </a:p>
          </p:txBody>
        </p:sp>
        <p:grpSp>
          <p:nvGrpSpPr>
            <p:cNvPr id="107" name="BL1">
              <a:extLst>
                <a:ext uri="{FF2B5EF4-FFF2-40B4-BE49-F238E27FC236}">
                  <a16:creationId xmlns:a16="http://schemas.microsoft.com/office/drawing/2014/main" id="{93075E86-0D2A-4D4A-C28B-BE00A612C278}"/>
                </a:ext>
              </a:extLst>
            </p:cNvPr>
            <p:cNvGrpSpPr/>
            <p:nvPr/>
          </p:nvGrpSpPr>
          <p:grpSpPr>
            <a:xfrm>
              <a:off x="5709313" y="2324911"/>
              <a:ext cx="390230" cy="3517089"/>
              <a:chOff x="5709313" y="2324911"/>
              <a:chExt cx="390230" cy="3517089"/>
            </a:xfrm>
          </p:grpSpPr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16A59743-34D6-7928-6788-3DC1F9DC82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9543" y="2324911"/>
                <a:ext cx="0" cy="351708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2B59E9D6-67C8-FC66-9303-99EA9D8FB8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0931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0" name="BL2">
            <a:extLst>
              <a:ext uri="{FF2B5EF4-FFF2-40B4-BE49-F238E27FC236}">
                <a16:creationId xmlns:a16="http://schemas.microsoft.com/office/drawing/2014/main" id="{9AC35266-7D1D-57AC-F4EF-138EC4B43DC9}"/>
              </a:ext>
            </a:extLst>
          </p:cNvPr>
          <p:cNvGrpSpPr/>
          <p:nvPr/>
        </p:nvGrpSpPr>
        <p:grpSpPr>
          <a:xfrm>
            <a:off x="6480762" y="1963737"/>
            <a:ext cx="711615" cy="3878263"/>
            <a:chOff x="6480762" y="1963737"/>
            <a:chExt cx="711615" cy="3878263"/>
          </a:xfrm>
        </p:grpSpPr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9BF72C38-0A0B-569A-1B4A-AAA22AB6FB50}"/>
                </a:ext>
              </a:extLst>
            </p:cNvPr>
            <p:cNvSpPr txBox="1"/>
            <p:nvPr/>
          </p:nvSpPr>
          <p:spPr>
            <a:xfrm>
              <a:off x="6541237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2</a:t>
              </a:r>
            </a:p>
          </p:txBody>
        </p:sp>
        <p:grpSp>
          <p:nvGrpSpPr>
            <p:cNvPr id="112" name="BL2">
              <a:extLst>
                <a:ext uri="{FF2B5EF4-FFF2-40B4-BE49-F238E27FC236}">
                  <a16:creationId xmlns:a16="http://schemas.microsoft.com/office/drawing/2014/main" id="{121B2396-07FF-18E5-DBA0-9752BECBE2A1}"/>
                </a:ext>
              </a:extLst>
            </p:cNvPr>
            <p:cNvGrpSpPr/>
            <p:nvPr/>
          </p:nvGrpSpPr>
          <p:grpSpPr>
            <a:xfrm>
              <a:off x="6480762" y="2324911"/>
              <a:ext cx="386687" cy="3517089"/>
              <a:chOff x="6480762" y="2324911"/>
              <a:chExt cx="386687" cy="3517089"/>
            </a:xfrm>
          </p:grpSpPr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E83B2FC5-2602-B3E6-A57E-6F7FFF49F1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67449" y="2324911"/>
                <a:ext cx="0" cy="3517089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7E249FBC-5EFF-E794-CC87-BD2693BE202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076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15" name="BL3">
            <a:extLst>
              <a:ext uri="{FF2B5EF4-FFF2-40B4-BE49-F238E27FC236}">
                <a16:creationId xmlns:a16="http://schemas.microsoft.com/office/drawing/2014/main" id="{4B90EDBB-0E55-9E7C-C336-0B25A681599D}"/>
              </a:ext>
            </a:extLst>
          </p:cNvPr>
          <p:cNvGrpSpPr/>
          <p:nvPr/>
        </p:nvGrpSpPr>
        <p:grpSpPr>
          <a:xfrm>
            <a:off x="7251402" y="1963737"/>
            <a:ext cx="717280" cy="3879502"/>
            <a:chOff x="7251402" y="1963737"/>
            <a:chExt cx="717280" cy="3879502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85D3B41C-F235-1762-2C76-6E2F47C2B7CB}"/>
                </a:ext>
              </a:extLst>
            </p:cNvPr>
            <p:cNvSpPr txBox="1"/>
            <p:nvPr/>
          </p:nvSpPr>
          <p:spPr>
            <a:xfrm>
              <a:off x="7317542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3</a:t>
              </a:r>
            </a:p>
          </p:txBody>
        </p:sp>
        <p:grpSp>
          <p:nvGrpSpPr>
            <p:cNvPr id="117" name="BL3">
              <a:extLst>
                <a:ext uri="{FF2B5EF4-FFF2-40B4-BE49-F238E27FC236}">
                  <a16:creationId xmlns:a16="http://schemas.microsoft.com/office/drawing/2014/main" id="{B08CC69A-C3E9-120A-1B30-B32C85B3C467}"/>
                </a:ext>
              </a:extLst>
            </p:cNvPr>
            <p:cNvGrpSpPr/>
            <p:nvPr/>
          </p:nvGrpSpPr>
          <p:grpSpPr>
            <a:xfrm>
              <a:off x="7251402" y="2324911"/>
              <a:ext cx="391710" cy="3518328"/>
              <a:chOff x="7251402" y="2324911"/>
              <a:chExt cx="391710" cy="3518328"/>
            </a:xfrm>
          </p:grpSpPr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33AB666A-81DA-6A71-D82D-6274B2C9A7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3112" y="2324911"/>
                <a:ext cx="0" cy="3518328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E929D6A4-5741-97EF-EF5E-1CABDFA937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140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20" name="Rounded Rectangle 119">
            <a:extLst>
              <a:ext uri="{FF2B5EF4-FFF2-40B4-BE49-F238E27FC236}">
                <a16:creationId xmlns:a16="http://schemas.microsoft.com/office/drawing/2014/main" id="{0712CE0E-65CF-DF08-3E3C-4C32A03B1735}"/>
              </a:ext>
            </a:extLst>
          </p:cNvPr>
          <p:cNvSpPr/>
          <p:nvPr/>
        </p:nvSpPr>
        <p:spPr>
          <a:xfrm>
            <a:off x="4359368" y="2453088"/>
            <a:ext cx="3680713" cy="3220527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pSp>
        <p:nvGrpSpPr>
          <p:cNvPr id="121" name="Programmed cells WL1">
            <a:extLst>
              <a:ext uri="{FF2B5EF4-FFF2-40B4-BE49-F238E27FC236}">
                <a16:creationId xmlns:a16="http://schemas.microsoft.com/office/drawing/2014/main" id="{FDC5E15D-83FA-F415-38EB-DB4B9326672F}"/>
              </a:ext>
            </a:extLst>
          </p:cNvPr>
          <p:cNvGrpSpPr/>
          <p:nvPr/>
        </p:nvGrpSpPr>
        <p:grpSpPr>
          <a:xfrm>
            <a:off x="4658400" y="3690000"/>
            <a:ext cx="2798209" cy="581247"/>
            <a:chOff x="7985701" y="4517124"/>
            <a:chExt cx="2798209" cy="581247"/>
          </a:xfrm>
        </p:grpSpPr>
        <p:sp>
          <p:nvSpPr>
            <p:cNvPr id="122" name="Oval 121">
              <a:extLst>
                <a:ext uri="{FF2B5EF4-FFF2-40B4-BE49-F238E27FC236}">
                  <a16:creationId xmlns:a16="http://schemas.microsoft.com/office/drawing/2014/main" id="{67EB3C3E-0009-C185-E705-8CA4130BFF54}"/>
                </a:ext>
              </a:extLst>
            </p:cNvPr>
            <p:cNvSpPr/>
            <p:nvPr/>
          </p:nvSpPr>
          <p:spPr>
            <a:xfrm>
              <a:off x="7985701" y="4517124"/>
              <a:ext cx="581246" cy="581246"/>
            </a:xfrm>
            <a:prstGeom prst="ellipse">
              <a:avLst/>
            </a:prstGeom>
            <a:solidFill>
              <a:srgbClr val="6F47E5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E5E80084-4778-CAC7-F08C-381DD327F83B}"/>
                </a:ext>
              </a:extLst>
            </p:cNvPr>
            <p:cNvSpPr/>
            <p:nvPr/>
          </p:nvSpPr>
          <p:spPr>
            <a:xfrm>
              <a:off x="8753608" y="4517124"/>
              <a:ext cx="581246" cy="581246"/>
            </a:xfrm>
            <a:prstGeom prst="ellipse">
              <a:avLst/>
            </a:prstGeom>
            <a:solidFill>
              <a:srgbClr val="6F47E5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24" name="Oval 123">
              <a:extLst>
                <a:ext uri="{FF2B5EF4-FFF2-40B4-BE49-F238E27FC236}">
                  <a16:creationId xmlns:a16="http://schemas.microsoft.com/office/drawing/2014/main" id="{9C08D56C-5CBB-4FB5-4C26-D12974DFB4FE}"/>
                </a:ext>
              </a:extLst>
            </p:cNvPr>
            <p:cNvSpPr/>
            <p:nvPr/>
          </p:nvSpPr>
          <p:spPr>
            <a:xfrm>
              <a:off x="9521515" y="4517124"/>
              <a:ext cx="581246" cy="581246"/>
            </a:xfrm>
            <a:prstGeom prst="ellipse">
              <a:avLst/>
            </a:prstGeom>
            <a:solidFill>
              <a:srgbClr val="6F47E5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25" name="Freeform 124">
              <a:extLst>
                <a:ext uri="{FF2B5EF4-FFF2-40B4-BE49-F238E27FC236}">
                  <a16:creationId xmlns:a16="http://schemas.microsoft.com/office/drawing/2014/main" id="{53392D59-DA65-9723-9729-F824EB87AC3C}"/>
                </a:ext>
              </a:extLst>
            </p:cNvPr>
            <p:cNvSpPr/>
            <p:nvPr/>
          </p:nvSpPr>
          <p:spPr>
            <a:xfrm>
              <a:off x="10374939" y="5014088"/>
              <a:ext cx="408971" cy="84283"/>
            </a:xfrm>
            <a:custGeom>
              <a:avLst/>
              <a:gdLst>
                <a:gd name="connsiteX0" fmla="*/ 0 w 408971"/>
                <a:gd name="connsiteY0" fmla="*/ 0 h 84283"/>
                <a:gd name="connsiteX1" fmla="*/ 408971 w 408971"/>
                <a:gd name="connsiteY1" fmla="*/ 0 h 84283"/>
                <a:gd name="connsiteX2" fmla="*/ 366975 w 408971"/>
                <a:gd name="connsiteY2" fmla="*/ 34650 h 84283"/>
                <a:gd name="connsiteX3" fmla="*/ 204485 w 408971"/>
                <a:gd name="connsiteY3" fmla="*/ 84283 h 84283"/>
                <a:gd name="connsiteX4" fmla="*/ 41995 w 408971"/>
                <a:gd name="connsiteY4" fmla="*/ 34650 h 8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971" h="84283">
                  <a:moveTo>
                    <a:pt x="0" y="0"/>
                  </a:moveTo>
                  <a:lnTo>
                    <a:pt x="408971" y="0"/>
                  </a:lnTo>
                  <a:lnTo>
                    <a:pt x="366975" y="34650"/>
                  </a:lnTo>
                  <a:cubicBezTo>
                    <a:pt x="320592" y="65986"/>
                    <a:pt x="264675" y="84283"/>
                    <a:pt x="204485" y="84283"/>
                  </a:cubicBezTo>
                  <a:cubicBezTo>
                    <a:pt x="144295" y="84283"/>
                    <a:pt x="88378" y="65986"/>
                    <a:pt x="41995" y="34650"/>
                  </a:cubicBezTo>
                  <a:close/>
                </a:path>
              </a:pathLst>
            </a:custGeom>
            <a:solidFill>
              <a:srgbClr val="6F47E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KR"/>
            </a:p>
          </p:txBody>
        </p:sp>
      </p:grpSp>
      <p:grpSp>
        <p:nvGrpSpPr>
          <p:cNvPr id="126" name="Programmed cells WL0">
            <a:extLst>
              <a:ext uri="{FF2B5EF4-FFF2-40B4-BE49-F238E27FC236}">
                <a16:creationId xmlns:a16="http://schemas.microsoft.com/office/drawing/2014/main" id="{93B4A13B-9DEF-146D-D775-687D229C78BA}"/>
              </a:ext>
            </a:extLst>
          </p:cNvPr>
          <p:cNvGrpSpPr/>
          <p:nvPr/>
        </p:nvGrpSpPr>
        <p:grpSpPr>
          <a:xfrm>
            <a:off x="4658400" y="2736000"/>
            <a:ext cx="2798209" cy="587226"/>
            <a:chOff x="7985701" y="3234320"/>
            <a:chExt cx="2798209" cy="587226"/>
          </a:xfrm>
        </p:grpSpPr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750A17D9-E2DF-EEF0-3C78-E78D1D4D13F0}"/>
                </a:ext>
              </a:extLst>
            </p:cNvPr>
            <p:cNvSpPr/>
            <p:nvPr/>
          </p:nvSpPr>
          <p:spPr>
            <a:xfrm>
              <a:off x="7985701" y="3234320"/>
              <a:ext cx="581246" cy="581246"/>
            </a:xfrm>
            <a:prstGeom prst="ellipse">
              <a:avLst/>
            </a:prstGeom>
            <a:solidFill>
              <a:srgbClr val="6F47E5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28" name="Oval 127">
              <a:extLst>
                <a:ext uri="{FF2B5EF4-FFF2-40B4-BE49-F238E27FC236}">
                  <a16:creationId xmlns:a16="http://schemas.microsoft.com/office/drawing/2014/main" id="{67C6F721-6E60-42C3-7C08-356BC4F4234D}"/>
                </a:ext>
              </a:extLst>
            </p:cNvPr>
            <p:cNvSpPr/>
            <p:nvPr/>
          </p:nvSpPr>
          <p:spPr>
            <a:xfrm>
              <a:off x="9521515" y="3234320"/>
              <a:ext cx="581246" cy="581246"/>
            </a:xfrm>
            <a:prstGeom prst="ellipse">
              <a:avLst/>
            </a:prstGeom>
            <a:solidFill>
              <a:srgbClr val="6F47E5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29" name="Freeform 128">
              <a:extLst>
                <a:ext uri="{FF2B5EF4-FFF2-40B4-BE49-F238E27FC236}">
                  <a16:creationId xmlns:a16="http://schemas.microsoft.com/office/drawing/2014/main" id="{3EAE5B9C-2710-122B-13B4-C74CD60AD7F0}"/>
                </a:ext>
              </a:extLst>
            </p:cNvPr>
            <p:cNvSpPr/>
            <p:nvPr/>
          </p:nvSpPr>
          <p:spPr>
            <a:xfrm>
              <a:off x="10374939" y="3737263"/>
              <a:ext cx="408971" cy="84283"/>
            </a:xfrm>
            <a:custGeom>
              <a:avLst/>
              <a:gdLst>
                <a:gd name="connsiteX0" fmla="*/ 0 w 408971"/>
                <a:gd name="connsiteY0" fmla="*/ 0 h 84283"/>
                <a:gd name="connsiteX1" fmla="*/ 408971 w 408971"/>
                <a:gd name="connsiteY1" fmla="*/ 0 h 84283"/>
                <a:gd name="connsiteX2" fmla="*/ 366975 w 408971"/>
                <a:gd name="connsiteY2" fmla="*/ 34650 h 84283"/>
                <a:gd name="connsiteX3" fmla="*/ 204485 w 408971"/>
                <a:gd name="connsiteY3" fmla="*/ 84283 h 84283"/>
                <a:gd name="connsiteX4" fmla="*/ 41995 w 408971"/>
                <a:gd name="connsiteY4" fmla="*/ 34650 h 8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971" h="84283">
                  <a:moveTo>
                    <a:pt x="0" y="0"/>
                  </a:moveTo>
                  <a:lnTo>
                    <a:pt x="408971" y="0"/>
                  </a:lnTo>
                  <a:lnTo>
                    <a:pt x="366975" y="34650"/>
                  </a:lnTo>
                  <a:cubicBezTo>
                    <a:pt x="320592" y="65986"/>
                    <a:pt x="264675" y="84283"/>
                    <a:pt x="204485" y="84283"/>
                  </a:cubicBezTo>
                  <a:cubicBezTo>
                    <a:pt x="144295" y="84283"/>
                    <a:pt x="88378" y="65986"/>
                    <a:pt x="41995" y="34650"/>
                  </a:cubicBezTo>
                  <a:close/>
                </a:path>
              </a:pathLst>
            </a:custGeom>
            <a:solidFill>
              <a:srgbClr val="6F47E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KR"/>
            </a:p>
          </p:txBody>
        </p:sp>
        <p:sp>
          <p:nvSpPr>
            <p:cNvPr id="130" name="Freeform 129">
              <a:extLst>
                <a:ext uri="{FF2B5EF4-FFF2-40B4-BE49-F238E27FC236}">
                  <a16:creationId xmlns:a16="http://schemas.microsoft.com/office/drawing/2014/main" id="{CA08BA16-7BF5-4653-7C15-748D819C8F27}"/>
                </a:ext>
              </a:extLst>
            </p:cNvPr>
            <p:cNvSpPr/>
            <p:nvPr/>
          </p:nvSpPr>
          <p:spPr>
            <a:xfrm>
              <a:off x="8839747" y="3737263"/>
              <a:ext cx="408971" cy="84283"/>
            </a:xfrm>
            <a:custGeom>
              <a:avLst/>
              <a:gdLst>
                <a:gd name="connsiteX0" fmla="*/ 0 w 408971"/>
                <a:gd name="connsiteY0" fmla="*/ 0 h 84283"/>
                <a:gd name="connsiteX1" fmla="*/ 408971 w 408971"/>
                <a:gd name="connsiteY1" fmla="*/ 0 h 84283"/>
                <a:gd name="connsiteX2" fmla="*/ 366975 w 408971"/>
                <a:gd name="connsiteY2" fmla="*/ 34650 h 84283"/>
                <a:gd name="connsiteX3" fmla="*/ 204485 w 408971"/>
                <a:gd name="connsiteY3" fmla="*/ 84283 h 84283"/>
                <a:gd name="connsiteX4" fmla="*/ 41995 w 408971"/>
                <a:gd name="connsiteY4" fmla="*/ 34650 h 8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971" h="84283">
                  <a:moveTo>
                    <a:pt x="0" y="0"/>
                  </a:moveTo>
                  <a:lnTo>
                    <a:pt x="408971" y="0"/>
                  </a:lnTo>
                  <a:lnTo>
                    <a:pt x="366975" y="34650"/>
                  </a:lnTo>
                  <a:cubicBezTo>
                    <a:pt x="320592" y="65986"/>
                    <a:pt x="264675" y="84283"/>
                    <a:pt x="204485" y="84283"/>
                  </a:cubicBezTo>
                  <a:cubicBezTo>
                    <a:pt x="144295" y="84283"/>
                    <a:pt x="88378" y="65986"/>
                    <a:pt x="41995" y="34650"/>
                  </a:cubicBezTo>
                  <a:close/>
                </a:path>
              </a:pathLst>
            </a:custGeom>
            <a:solidFill>
              <a:srgbClr val="6F47E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KR"/>
            </a:p>
          </p:txBody>
        </p:sp>
      </p:grpSp>
      <p:sp>
        <p:nvSpPr>
          <p:cNvPr id="131" name="Oval 130">
            <a:extLst>
              <a:ext uri="{FF2B5EF4-FFF2-40B4-BE49-F238E27FC236}">
                <a16:creationId xmlns:a16="http://schemas.microsoft.com/office/drawing/2014/main" id="{6CDBC7CF-32C6-3F04-A233-39D4772F19B5}"/>
              </a:ext>
            </a:extLst>
          </p:cNvPr>
          <p:cNvSpPr/>
          <p:nvPr/>
        </p:nvSpPr>
        <p:spPr>
          <a:xfrm>
            <a:off x="5425200" y="2736000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A073AEDA-4351-DC0E-88DF-7C46FD938FA3}"/>
              </a:ext>
            </a:extLst>
          </p:cNvPr>
          <p:cNvSpPr/>
          <p:nvPr/>
        </p:nvSpPr>
        <p:spPr>
          <a:xfrm>
            <a:off x="6962400" y="2736000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A6090BF2-514A-A465-0081-CAA0345AD512}"/>
              </a:ext>
            </a:extLst>
          </p:cNvPr>
          <p:cNvSpPr/>
          <p:nvPr/>
        </p:nvSpPr>
        <p:spPr>
          <a:xfrm>
            <a:off x="6962400" y="3690000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34" name="Rounded Rectangle 133">
            <a:extLst>
              <a:ext uri="{FF2B5EF4-FFF2-40B4-BE49-F238E27FC236}">
                <a16:creationId xmlns:a16="http://schemas.microsoft.com/office/drawing/2014/main" id="{97E4C5C9-8568-8AFC-6EC4-B6F570026A2C}"/>
              </a:ext>
            </a:extLst>
          </p:cNvPr>
          <p:cNvSpPr/>
          <p:nvPr/>
        </p:nvSpPr>
        <p:spPr>
          <a:xfrm>
            <a:off x="4359600" y="2453088"/>
            <a:ext cx="3680713" cy="3220527"/>
          </a:xfrm>
          <a:prstGeom prst="roundRect">
            <a:avLst/>
          </a:prstGeom>
          <a:ln w="50800">
            <a:solidFill>
              <a:srgbClr val="6F47E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pSp>
        <p:nvGrpSpPr>
          <p:cNvPr id="135" name="Cells (WL1)">
            <a:extLst>
              <a:ext uri="{FF2B5EF4-FFF2-40B4-BE49-F238E27FC236}">
                <a16:creationId xmlns:a16="http://schemas.microsoft.com/office/drawing/2014/main" id="{244E2393-4C9C-5DEE-5B52-54C1C1DB2672}"/>
              </a:ext>
            </a:extLst>
          </p:cNvPr>
          <p:cNvGrpSpPr/>
          <p:nvPr/>
        </p:nvGrpSpPr>
        <p:grpSpPr>
          <a:xfrm>
            <a:off x="4658400" y="3690000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136" name="Oval 135">
              <a:extLst>
                <a:ext uri="{FF2B5EF4-FFF2-40B4-BE49-F238E27FC236}">
                  <a16:creationId xmlns:a16="http://schemas.microsoft.com/office/drawing/2014/main" id="{B0361C78-2233-55AA-A5F8-5C05774DB73F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37" name="Oval 136">
              <a:extLst>
                <a:ext uri="{FF2B5EF4-FFF2-40B4-BE49-F238E27FC236}">
                  <a16:creationId xmlns:a16="http://schemas.microsoft.com/office/drawing/2014/main" id="{844FC773-E6B6-373F-7DA6-E13BA1E7C447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E6C623A4-28E6-AB51-3C80-02954F172100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39" name="Oval 138">
              <a:extLst>
                <a:ext uri="{FF2B5EF4-FFF2-40B4-BE49-F238E27FC236}">
                  <a16:creationId xmlns:a16="http://schemas.microsoft.com/office/drawing/2014/main" id="{65911BBF-4802-5791-C38C-0E6536FD4019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</p:grpSp>
      <p:grpSp>
        <p:nvGrpSpPr>
          <p:cNvPr id="140" name="Cells (WL0)">
            <a:extLst>
              <a:ext uri="{FF2B5EF4-FFF2-40B4-BE49-F238E27FC236}">
                <a16:creationId xmlns:a16="http://schemas.microsoft.com/office/drawing/2014/main" id="{C567BA3F-1A12-B1E7-6F8C-65F51B37D982}"/>
              </a:ext>
            </a:extLst>
          </p:cNvPr>
          <p:cNvGrpSpPr/>
          <p:nvPr/>
        </p:nvGrpSpPr>
        <p:grpSpPr>
          <a:xfrm>
            <a:off x="4658400" y="2736000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141" name="Oval 140">
              <a:extLst>
                <a:ext uri="{FF2B5EF4-FFF2-40B4-BE49-F238E27FC236}">
                  <a16:creationId xmlns:a16="http://schemas.microsoft.com/office/drawing/2014/main" id="{A67E4C05-7C22-CDF3-A68F-3E916DF8E90F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7BEC5419-5315-29CD-0198-46B2EB3F6C40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43" name="Oval 142">
              <a:extLst>
                <a:ext uri="{FF2B5EF4-FFF2-40B4-BE49-F238E27FC236}">
                  <a16:creationId xmlns:a16="http://schemas.microsoft.com/office/drawing/2014/main" id="{280DFDAB-C499-13E3-F5CE-F6D9D9E29479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144" name="Oval 143">
              <a:extLst>
                <a:ext uri="{FF2B5EF4-FFF2-40B4-BE49-F238E27FC236}">
                  <a16:creationId xmlns:a16="http://schemas.microsoft.com/office/drawing/2014/main" id="{AFC8110A-7138-4D07-16A0-6C755369A744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9727D78A-D430-1EFD-7433-7047E0DC7D00}"/>
              </a:ext>
            </a:extLst>
          </p:cNvPr>
          <p:cNvSpPr/>
          <p:nvPr/>
        </p:nvSpPr>
        <p:spPr>
          <a:xfrm>
            <a:off x="572729" y="1843164"/>
            <a:ext cx="11046542" cy="4513186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0A659E0-1E37-610D-4BDB-77611ED7052D}"/>
              </a:ext>
            </a:extLst>
          </p:cNvPr>
          <p:cNvSpPr/>
          <p:nvPr/>
        </p:nvSpPr>
        <p:spPr>
          <a:xfrm>
            <a:off x="156950" y="4163217"/>
            <a:ext cx="11878101" cy="1676486"/>
          </a:xfrm>
          <a:prstGeom prst="roundRect">
            <a:avLst/>
          </a:prstGeom>
          <a:solidFill>
            <a:srgbClr val="6F47E5"/>
          </a:solidFill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KR" sz="3600" dirty="0">
                <a:solidFill>
                  <a:schemeClr val="bg1"/>
                </a:solidFill>
                <a:latin typeface="Aptos" panose="020B0004020202020204" pitchFamily="34" charset="0"/>
              </a:rPr>
              <a:t>Erase (program) operation </a:t>
            </a:r>
            <a:r>
              <a:rPr lang="en-KR" sz="3600" b="1" dirty="0">
                <a:solidFill>
                  <a:schemeClr val="bg1"/>
                </a:solidFill>
                <a:latin typeface="Aptos" panose="020B0004020202020204" pitchFamily="34" charset="0"/>
              </a:rPr>
              <a:t>only</a:t>
            </a:r>
            <a:r>
              <a:rPr lang="en-KR" sz="3600" dirty="0">
                <a:solidFill>
                  <a:schemeClr val="bg1"/>
                </a:solidFill>
                <a:latin typeface="Aptos" panose="020B0004020202020204" pitchFamily="34" charset="0"/>
              </a:rPr>
              <a:t> ejects (injects) electrons:</a:t>
            </a:r>
          </a:p>
          <a:p>
            <a:pPr algn="ctr"/>
            <a:r>
              <a:rPr lang="en-KR" sz="3600" b="1" dirty="0">
                <a:solidFill>
                  <a:schemeClr val="bg1"/>
                </a:solidFill>
                <a:latin typeface="Aptos" panose="020B0004020202020204" pitchFamily="34" charset="0"/>
              </a:rPr>
              <a:t>Erase-before-write property </a:t>
            </a:r>
            <a:r>
              <a:rPr lang="en-KR" sz="3600" dirty="0">
                <a:solidFill>
                  <a:schemeClr val="bg1"/>
                </a:solidFill>
                <a:latin typeface="Aptos" panose="020B0004020202020204" pitchFamily="34" charset="0"/>
              </a:rPr>
              <a:t>(</a:t>
            </a:r>
            <a:r>
              <a:rPr lang="en-US" sz="3600" dirty="0">
                <a:solidFill>
                  <a:schemeClr val="bg1"/>
                </a:solidFill>
                <a:latin typeface="Aptos" panose="020B0004020202020204" pitchFamily="34" charset="0"/>
              </a:rPr>
              <a:t>d</a:t>
            </a:r>
            <a:r>
              <a:rPr lang="en-KR" sz="3600" dirty="0">
                <a:solidFill>
                  <a:schemeClr val="bg1"/>
                </a:solidFill>
                <a:latin typeface="Aptos" panose="020B0004020202020204" pitchFamily="34" charset="0"/>
              </a:rPr>
              <a:t>ata cannot be overwritten)</a:t>
            </a:r>
          </a:p>
        </p:txBody>
      </p:sp>
    </p:spTree>
    <p:extLst>
      <p:ext uri="{BB962C8B-B14F-4D97-AF65-F5344CB8AC3E}">
        <p14:creationId xmlns:p14="http://schemas.microsoft.com/office/powerpoint/2010/main" val="415892543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28C98-B502-11E7-E075-93EB4C80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Result: Read Tail Latency (P99.99, 0.5K PEC)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3EB6014-E5E0-D730-DDAA-2243241861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77276652"/>
              </p:ext>
            </p:extLst>
          </p:nvPr>
        </p:nvGraphicFramePr>
        <p:xfrm>
          <a:off x="176462" y="1362725"/>
          <a:ext cx="12335010" cy="522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393D24AB-6AB9-4C35-085C-6AA13EDF5481}"/>
              </a:ext>
            </a:extLst>
          </p:cNvPr>
          <p:cNvSpPr txBox="1"/>
          <p:nvPr/>
        </p:nvSpPr>
        <p:spPr>
          <a:xfrm rot="16200000">
            <a:off x="-449699" y="3298287"/>
            <a:ext cx="312421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Normalized</a:t>
            </a:r>
          </a:p>
          <a:p>
            <a:pPr algn="ctr"/>
            <a:r>
              <a:rPr lang="en-KR" sz="2400" dirty="0">
                <a:latin typeface="Cambria" panose="02040503050406030204" pitchFamily="18" charset="0"/>
              </a:rPr>
              <a:t>read tail latency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790A863-D728-A9D0-B2C8-0E8D3BF24F93}"/>
              </a:ext>
            </a:extLst>
          </p:cNvPr>
          <p:cNvGraphicFramePr>
            <a:graphicFrameLocks noGrp="1"/>
          </p:cNvGraphicFramePr>
          <p:nvPr/>
        </p:nvGraphicFramePr>
        <p:xfrm>
          <a:off x="2245125" y="5251690"/>
          <a:ext cx="922369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641">
                  <a:extLst>
                    <a:ext uri="{9D8B030D-6E8A-4147-A177-3AD203B41FA5}">
                      <a16:colId xmlns:a16="http://schemas.microsoft.com/office/drawing/2014/main" val="1806028801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1761395468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807984771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635094537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1256652922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1171982922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3510269945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733490980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1965715957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1138474778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4142539138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42717845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ali.A</a:t>
                      </a:r>
                      <a:endParaRPr lang="en-US" sz="2400" b="0" dirty="0">
                        <a:solidFill>
                          <a:srgbClr val="6F47E5"/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US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R: 7</a:t>
                      </a:r>
                    </a:p>
                    <a:p>
                      <a:pPr algn="ctr"/>
                      <a:r>
                        <a:rPr lang="en-US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W: 93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</a:t>
                      </a:r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li.B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a</a:t>
                      </a:r>
                      <a: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li.C</a:t>
                      </a:r>
                    </a:p>
                    <a:p>
                      <a:pPr algn="ctr"/>
                      <a: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R: 69</a:t>
                      </a:r>
                    </a:p>
                    <a:p>
                      <a:pPr algn="ctr"/>
                      <a: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W: 31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</a:t>
                      </a:r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li.D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</a:t>
                      </a:r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li.E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rsrch</a:t>
                      </a:r>
                    </a:p>
                    <a:p>
                      <a:pPr algn="ctr"/>
                      <a: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R: 9</a:t>
                      </a:r>
                    </a:p>
                    <a:p>
                      <a:pPr algn="ctr"/>
                      <a: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W: 91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stg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hm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p</a:t>
                      </a:r>
                      <a: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rxy</a:t>
                      </a:r>
                      <a:b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</a:br>
                      <a: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R: 65</a:t>
                      </a:r>
                    </a:p>
                    <a:p>
                      <a:pPr algn="ctr"/>
                      <a: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W: 35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p</a:t>
                      </a:r>
                      <a: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roj</a:t>
                      </a:r>
                    </a:p>
                    <a:p>
                      <a:pPr algn="ctr"/>
                      <a: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R: 88</a:t>
                      </a:r>
                    </a:p>
                    <a:p>
                      <a:pPr algn="ctr"/>
                      <a: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W: 12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usr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G.M.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482202"/>
                  </a:ext>
                </a:extLst>
              </a:tr>
            </a:tbl>
          </a:graphicData>
        </a:graphic>
      </p:graphicFrame>
      <p:grpSp>
        <p:nvGrpSpPr>
          <p:cNvPr id="7" name="Group 6">
            <a:extLst>
              <a:ext uri="{FF2B5EF4-FFF2-40B4-BE49-F238E27FC236}">
                <a16:creationId xmlns:a16="http://schemas.microsoft.com/office/drawing/2014/main" id="{E1BC3FA5-9BE2-D3A0-B709-A52757BD606A}"/>
              </a:ext>
            </a:extLst>
          </p:cNvPr>
          <p:cNvGrpSpPr/>
          <p:nvPr/>
        </p:nvGrpSpPr>
        <p:grpSpPr>
          <a:xfrm>
            <a:off x="3454743" y="1511012"/>
            <a:ext cx="5344862" cy="461665"/>
            <a:chOff x="6559183" y="948610"/>
            <a:chExt cx="5344862" cy="46166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25FDC92D-3E4B-7557-9A98-931AA8A5DA8F}"/>
                </a:ext>
              </a:extLst>
            </p:cNvPr>
            <p:cNvGrpSpPr/>
            <p:nvPr/>
          </p:nvGrpSpPr>
          <p:grpSpPr>
            <a:xfrm>
              <a:off x="6559183" y="948610"/>
              <a:ext cx="1404061" cy="461665"/>
              <a:chOff x="6559183" y="948610"/>
              <a:chExt cx="1404061" cy="461665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A3929E9E-1764-54EE-558F-0B20565AC261}"/>
                  </a:ext>
                </a:extLst>
              </p:cNvPr>
              <p:cNvSpPr/>
              <p:nvPr/>
            </p:nvSpPr>
            <p:spPr>
              <a:xfrm>
                <a:off x="6559183" y="1100988"/>
                <a:ext cx="156909" cy="156909"/>
              </a:xfrm>
              <a:prstGeom prst="rect">
                <a:avLst/>
              </a:prstGeom>
              <a:solidFill>
                <a:srgbClr val="E02B35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n-KR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F0E042B-2C18-4D0D-6087-18D0E8529991}"/>
                  </a:ext>
                </a:extLst>
              </p:cNvPr>
              <p:cNvSpPr txBox="1"/>
              <p:nvPr/>
            </p:nvSpPr>
            <p:spPr>
              <a:xfrm>
                <a:off x="6733420" y="948610"/>
                <a:ext cx="1229824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Baseline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9E0E9C4D-A324-01FB-100E-FD2D02F83666}"/>
                </a:ext>
              </a:extLst>
            </p:cNvPr>
            <p:cNvGrpSpPr/>
            <p:nvPr/>
          </p:nvGrpSpPr>
          <p:grpSpPr>
            <a:xfrm>
              <a:off x="8643300" y="948610"/>
              <a:ext cx="1525889" cy="461665"/>
              <a:chOff x="6559183" y="948610"/>
              <a:chExt cx="1525889" cy="461665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45E7618-BD9B-0795-BCB0-99A8433A9FE4}"/>
                  </a:ext>
                </a:extLst>
              </p:cNvPr>
              <p:cNvSpPr/>
              <p:nvPr/>
            </p:nvSpPr>
            <p:spPr>
              <a:xfrm>
                <a:off x="6559183" y="1100988"/>
                <a:ext cx="156909" cy="156909"/>
              </a:xfrm>
              <a:prstGeom prst="rect">
                <a:avLst/>
              </a:prstGeom>
              <a:solidFill>
                <a:srgbClr val="59A89C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n-KR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1ABEB20-6034-6D4F-E0F1-4F8A2C24B45D}"/>
                  </a:ext>
                </a:extLst>
              </p:cNvPr>
              <p:cNvSpPr txBox="1"/>
              <p:nvPr/>
            </p:nvSpPr>
            <p:spPr>
              <a:xfrm>
                <a:off x="6733420" y="948610"/>
                <a:ext cx="1351652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AERO</a:t>
                </a:r>
                <a:r>
                  <a:rPr lang="en-KR" sz="24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CONS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5E44491-B951-A7F8-E617-CD6D216BBE49}"/>
                </a:ext>
              </a:extLst>
            </p:cNvPr>
            <p:cNvGrpSpPr/>
            <p:nvPr/>
          </p:nvGrpSpPr>
          <p:grpSpPr>
            <a:xfrm>
              <a:off x="10849246" y="948610"/>
              <a:ext cx="1054799" cy="461665"/>
              <a:chOff x="6559183" y="948610"/>
              <a:chExt cx="1054799" cy="461665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B0E23885-C847-9EFD-5A80-27FC3D0768E0}"/>
                  </a:ext>
                </a:extLst>
              </p:cNvPr>
              <p:cNvSpPr/>
              <p:nvPr/>
            </p:nvSpPr>
            <p:spPr>
              <a:xfrm>
                <a:off x="6559183" y="1100988"/>
                <a:ext cx="156909" cy="156909"/>
              </a:xfrm>
              <a:prstGeom prst="rect">
                <a:avLst/>
              </a:prstGeom>
              <a:solidFill>
                <a:srgbClr val="A559AA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n-KR"/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B4D7F689-A4D6-66ED-4E2B-C8B062BCE73D}"/>
                  </a:ext>
                </a:extLst>
              </p:cNvPr>
              <p:cNvSpPr txBox="1"/>
              <p:nvPr/>
            </p:nvSpPr>
            <p:spPr>
              <a:xfrm>
                <a:off x="6733420" y="948610"/>
                <a:ext cx="880562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AERO</a:t>
                </a:r>
              </a:p>
            </p:txBody>
          </p:sp>
        </p:grpSp>
      </p:grp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88523C79-55BA-688E-AF0D-2EAAB348CE72}"/>
              </a:ext>
            </a:extLst>
          </p:cNvPr>
          <p:cNvCxnSpPr>
            <a:cxnSpLocks/>
          </p:cNvCxnSpPr>
          <p:nvPr/>
        </p:nvCxnSpPr>
        <p:spPr>
          <a:xfrm>
            <a:off x="2245125" y="2095782"/>
            <a:ext cx="909188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2E80AC4-A067-57E8-3055-19E51A773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3347" y="6311898"/>
            <a:ext cx="2743200" cy="365125"/>
          </a:xfrm>
        </p:spPr>
        <p:txBody>
          <a:bodyPr/>
          <a:lstStyle/>
          <a:p>
            <a:r>
              <a:rPr lang="en-KR" dirty="0"/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22206108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C358C837-A563-8948-C4E6-A4EB9E945E68}"/>
              </a:ext>
            </a:extLst>
          </p:cNvPr>
          <p:cNvGrpSpPr/>
          <p:nvPr/>
        </p:nvGrpSpPr>
        <p:grpSpPr>
          <a:xfrm>
            <a:off x="3454743" y="1511012"/>
            <a:ext cx="5344862" cy="461665"/>
            <a:chOff x="6559183" y="948610"/>
            <a:chExt cx="5344862" cy="461665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0189ADD-53DA-84BB-60BC-CD9CB2C84AD0}"/>
                </a:ext>
              </a:extLst>
            </p:cNvPr>
            <p:cNvGrpSpPr/>
            <p:nvPr/>
          </p:nvGrpSpPr>
          <p:grpSpPr>
            <a:xfrm>
              <a:off x="6559183" y="948610"/>
              <a:ext cx="1404061" cy="461665"/>
              <a:chOff x="6559183" y="948610"/>
              <a:chExt cx="1404061" cy="461665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0197085-848E-A7A3-A5E3-5255724CACF2}"/>
                  </a:ext>
                </a:extLst>
              </p:cNvPr>
              <p:cNvSpPr/>
              <p:nvPr/>
            </p:nvSpPr>
            <p:spPr>
              <a:xfrm>
                <a:off x="6559183" y="1100988"/>
                <a:ext cx="156909" cy="156909"/>
              </a:xfrm>
              <a:prstGeom prst="rect">
                <a:avLst/>
              </a:prstGeom>
              <a:solidFill>
                <a:srgbClr val="E02B35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n-KR"/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8CC3CFED-2970-297B-ACB3-B05E379BD641}"/>
                  </a:ext>
                </a:extLst>
              </p:cNvPr>
              <p:cNvSpPr txBox="1"/>
              <p:nvPr/>
            </p:nvSpPr>
            <p:spPr>
              <a:xfrm>
                <a:off x="6733420" y="948610"/>
                <a:ext cx="1229824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Baseline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5BD451A-051F-D6FD-A302-F1787F954728}"/>
                </a:ext>
              </a:extLst>
            </p:cNvPr>
            <p:cNvGrpSpPr/>
            <p:nvPr/>
          </p:nvGrpSpPr>
          <p:grpSpPr>
            <a:xfrm>
              <a:off x="8643300" y="948610"/>
              <a:ext cx="1525889" cy="461665"/>
              <a:chOff x="6559183" y="948610"/>
              <a:chExt cx="1525889" cy="461665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C89A3F4-2538-A4B4-4B2F-CCDC441CA67F}"/>
                  </a:ext>
                </a:extLst>
              </p:cNvPr>
              <p:cNvSpPr/>
              <p:nvPr/>
            </p:nvSpPr>
            <p:spPr>
              <a:xfrm>
                <a:off x="6559183" y="1100988"/>
                <a:ext cx="156909" cy="156909"/>
              </a:xfrm>
              <a:prstGeom prst="rect">
                <a:avLst/>
              </a:prstGeom>
              <a:solidFill>
                <a:srgbClr val="59A89C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n-KR"/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AC76CD2-BC6E-D478-787F-6C9FCA3C4BE3}"/>
                  </a:ext>
                </a:extLst>
              </p:cNvPr>
              <p:cNvSpPr txBox="1"/>
              <p:nvPr/>
            </p:nvSpPr>
            <p:spPr>
              <a:xfrm>
                <a:off x="6733420" y="948610"/>
                <a:ext cx="1351652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AERO</a:t>
                </a:r>
                <a:r>
                  <a:rPr lang="en-KR" sz="24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CONS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D58E461-BB19-CAF2-786D-0A6B07AC4C29}"/>
                </a:ext>
              </a:extLst>
            </p:cNvPr>
            <p:cNvGrpSpPr/>
            <p:nvPr/>
          </p:nvGrpSpPr>
          <p:grpSpPr>
            <a:xfrm>
              <a:off x="10849246" y="948610"/>
              <a:ext cx="1054799" cy="461665"/>
              <a:chOff x="6559183" y="948610"/>
              <a:chExt cx="1054799" cy="461665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FC45260-0067-7AA2-C609-0FD7310656EE}"/>
                  </a:ext>
                </a:extLst>
              </p:cNvPr>
              <p:cNvSpPr/>
              <p:nvPr/>
            </p:nvSpPr>
            <p:spPr>
              <a:xfrm>
                <a:off x="6559183" y="1100988"/>
                <a:ext cx="156909" cy="156909"/>
              </a:xfrm>
              <a:prstGeom prst="rect">
                <a:avLst/>
              </a:prstGeom>
              <a:solidFill>
                <a:srgbClr val="A559AA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n-KR"/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166624F4-1E39-6AE1-F427-E89DD040D311}"/>
                  </a:ext>
                </a:extLst>
              </p:cNvPr>
              <p:cNvSpPr txBox="1"/>
              <p:nvPr/>
            </p:nvSpPr>
            <p:spPr>
              <a:xfrm>
                <a:off x="6733420" y="948610"/>
                <a:ext cx="880562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AERO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B28C98-B502-11E7-E075-93EB4C80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Result: Read Tail Latency (P99.99, 0.5K PEC)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3EB6014-E5E0-D730-DDAA-2243241861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2261615"/>
              </p:ext>
            </p:extLst>
          </p:nvPr>
        </p:nvGraphicFramePr>
        <p:xfrm>
          <a:off x="176462" y="1362725"/>
          <a:ext cx="12335010" cy="522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393D24AB-6AB9-4C35-085C-6AA13EDF5481}"/>
              </a:ext>
            </a:extLst>
          </p:cNvPr>
          <p:cNvSpPr txBox="1"/>
          <p:nvPr/>
        </p:nvSpPr>
        <p:spPr>
          <a:xfrm rot="16200000">
            <a:off x="-449699" y="3298287"/>
            <a:ext cx="312421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Normalized</a:t>
            </a:r>
          </a:p>
          <a:p>
            <a:pPr algn="ctr"/>
            <a:r>
              <a:rPr lang="en-KR" sz="2400" dirty="0">
                <a:latin typeface="Cambria" panose="02040503050406030204" pitchFamily="18" charset="0"/>
              </a:rPr>
              <a:t>read tail latency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790A863-D728-A9D0-B2C8-0E8D3BF24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5964649"/>
              </p:ext>
            </p:extLst>
          </p:nvPr>
        </p:nvGraphicFramePr>
        <p:xfrm>
          <a:off x="2245125" y="5251690"/>
          <a:ext cx="922369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641">
                  <a:extLst>
                    <a:ext uri="{9D8B030D-6E8A-4147-A177-3AD203B41FA5}">
                      <a16:colId xmlns:a16="http://schemas.microsoft.com/office/drawing/2014/main" val="1806028801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1761395468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807984771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635094537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1256652922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1171982922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3510269945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733490980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1965715957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1138474778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4142539138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42717845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ali.A</a:t>
                      </a:r>
                      <a:endParaRPr lang="en-US" sz="2400" b="0" dirty="0">
                        <a:solidFill>
                          <a:srgbClr val="6F47E5"/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US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R: 7</a:t>
                      </a:r>
                    </a:p>
                    <a:p>
                      <a:pPr algn="ctr"/>
                      <a:r>
                        <a:rPr lang="en-US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W: 93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</a:t>
                      </a:r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li.B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a</a:t>
                      </a:r>
                      <a: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li.C</a:t>
                      </a:r>
                    </a:p>
                    <a:p>
                      <a:pPr algn="ctr"/>
                      <a: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R: 69</a:t>
                      </a:r>
                    </a:p>
                    <a:p>
                      <a:pPr algn="ctr"/>
                      <a: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W: 31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</a:t>
                      </a:r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li.D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</a:t>
                      </a:r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li.E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rsrch</a:t>
                      </a:r>
                    </a:p>
                    <a:p>
                      <a:pPr algn="ctr"/>
                      <a: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R: 9</a:t>
                      </a:r>
                    </a:p>
                    <a:p>
                      <a:pPr algn="ctr"/>
                      <a: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W: 91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stg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hm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p</a:t>
                      </a:r>
                      <a: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rxy</a:t>
                      </a:r>
                      <a:b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</a:br>
                      <a: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R: 65</a:t>
                      </a:r>
                    </a:p>
                    <a:p>
                      <a:pPr algn="ctr"/>
                      <a: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W: 35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p</a:t>
                      </a:r>
                      <a: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roj</a:t>
                      </a:r>
                    </a:p>
                    <a:p>
                      <a:pPr algn="ctr"/>
                      <a: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R: 88</a:t>
                      </a:r>
                    </a:p>
                    <a:p>
                      <a:pPr algn="ctr"/>
                      <a: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W: 12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usr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G.M.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482202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AC3680F6-6EFE-0F6C-C5C9-6A6BB0E8A925}"/>
              </a:ext>
            </a:extLst>
          </p:cNvPr>
          <p:cNvSpPr/>
          <p:nvPr/>
        </p:nvSpPr>
        <p:spPr>
          <a:xfrm>
            <a:off x="364792" y="1511011"/>
            <a:ext cx="11502088" cy="4901246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7" name="goal">
            <a:extLst>
              <a:ext uri="{FF2B5EF4-FFF2-40B4-BE49-F238E27FC236}">
                <a16:creationId xmlns:a16="http://schemas.microsoft.com/office/drawing/2014/main" id="{27B7654C-2B32-A996-3849-BE62FCB8ABA9}"/>
              </a:ext>
            </a:extLst>
          </p:cNvPr>
          <p:cNvSpPr/>
          <p:nvPr/>
        </p:nvSpPr>
        <p:spPr>
          <a:xfrm>
            <a:off x="156950" y="4163217"/>
            <a:ext cx="11878101" cy="1676486"/>
          </a:xfrm>
          <a:prstGeom prst="roundRect">
            <a:avLst/>
          </a:prstGeom>
          <a:solidFill>
            <a:srgbClr val="6F47E5"/>
          </a:solidFill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KR" sz="3600" b="1" dirty="0">
                <a:solidFill>
                  <a:schemeClr val="bg1"/>
                </a:solidFill>
                <a:latin typeface="Aptos" panose="020B0004020202020204" pitchFamily="34" charset="0"/>
              </a:rPr>
              <a:t>Shallow erasure </a:t>
            </a:r>
            <a:r>
              <a:rPr lang="en-KR" sz="3600" dirty="0">
                <a:solidFill>
                  <a:schemeClr val="bg1"/>
                </a:solidFill>
                <a:latin typeface="Aptos" panose="020B0004020202020204" pitchFamily="34" charset="0"/>
              </a:rPr>
              <a:t>effectively</a:t>
            </a:r>
            <a:br>
              <a:rPr lang="en-KR" sz="3600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KR" sz="3600" dirty="0">
                <a:solidFill>
                  <a:schemeClr val="bg1"/>
                </a:solidFill>
                <a:latin typeface="Aptos" panose="020B0004020202020204" pitchFamily="34" charset="0"/>
              </a:rPr>
              <a:t>reduces read tail latency in early lifetime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FE6CFAEE-3195-5676-0BB5-E98FDA1A7FE4}"/>
              </a:ext>
            </a:extLst>
          </p:cNvPr>
          <p:cNvSpPr txBox="1">
            <a:spLocks/>
          </p:cNvSpPr>
          <p:nvPr/>
        </p:nvSpPr>
        <p:spPr>
          <a:xfrm>
            <a:off x="9263347" y="631189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KR"/>
            </a:defPPr>
            <a:lvl1pPr marL="0" algn="r" defTabSz="914400" rtl="0" eaLnBrk="1" latinLnBrk="0" hangingPunct="1">
              <a:defRPr sz="20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KR" dirty="0"/>
              <a:t>36</a:t>
            </a:r>
          </a:p>
        </p:txBody>
      </p:sp>
    </p:spTree>
    <p:extLst>
      <p:ext uri="{BB962C8B-B14F-4D97-AF65-F5344CB8AC3E}">
        <p14:creationId xmlns:p14="http://schemas.microsoft.com/office/powerpoint/2010/main" val="39153831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28C98-B502-11E7-E075-93EB4C80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Result: Read Tail Latency (P99.99, 2.5K PEC)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3EB6014-E5E0-D730-DDAA-2243241861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533675"/>
              </p:ext>
            </p:extLst>
          </p:nvPr>
        </p:nvGraphicFramePr>
        <p:xfrm>
          <a:off x="176462" y="1362725"/>
          <a:ext cx="12335010" cy="522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393D24AB-6AB9-4C35-085C-6AA13EDF5481}"/>
              </a:ext>
            </a:extLst>
          </p:cNvPr>
          <p:cNvSpPr txBox="1"/>
          <p:nvPr/>
        </p:nvSpPr>
        <p:spPr>
          <a:xfrm rot="16200000">
            <a:off x="-449699" y="3298287"/>
            <a:ext cx="312421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Normalized</a:t>
            </a:r>
          </a:p>
          <a:p>
            <a:pPr algn="ctr"/>
            <a:r>
              <a:rPr lang="en-KR" sz="2400" dirty="0">
                <a:latin typeface="Cambria" panose="02040503050406030204" pitchFamily="18" charset="0"/>
              </a:rPr>
              <a:t>read tail latency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790A863-D728-A9D0-B2C8-0E8D3BF24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7937749"/>
              </p:ext>
            </p:extLst>
          </p:nvPr>
        </p:nvGraphicFramePr>
        <p:xfrm>
          <a:off x="2245125" y="5251690"/>
          <a:ext cx="9223692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641">
                  <a:extLst>
                    <a:ext uri="{9D8B030D-6E8A-4147-A177-3AD203B41FA5}">
                      <a16:colId xmlns:a16="http://schemas.microsoft.com/office/drawing/2014/main" val="1806028801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1761395468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807984771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635094537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1256652922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1171982922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3510269945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733490980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1965715957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1138474778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4142539138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42717845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ali.A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</a:t>
                      </a:r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li.B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</a:t>
                      </a:r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li.C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</a:t>
                      </a:r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li.D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</a:t>
                      </a:r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li.E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rsrch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stg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hm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</a:t>
                      </a:r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rxy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</a:t>
                      </a:r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roj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usr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G.M.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482202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C9FCDD5D-E359-B597-A56C-6C2E4D89DF4D}"/>
              </a:ext>
            </a:extLst>
          </p:cNvPr>
          <p:cNvGrpSpPr/>
          <p:nvPr/>
        </p:nvGrpSpPr>
        <p:grpSpPr>
          <a:xfrm>
            <a:off x="3454743" y="1511012"/>
            <a:ext cx="5344862" cy="461665"/>
            <a:chOff x="6559183" y="948610"/>
            <a:chExt cx="5344862" cy="46166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BF6BFE58-D885-D51D-A079-BA9E236ED743}"/>
                </a:ext>
              </a:extLst>
            </p:cNvPr>
            <p:cNvGrpSpPr/>
            <p:nvPr/>
          </p:nvGrpSpPr>
          <p:grpSpPr>
            <a:xfrm>
              <a:off x="6559183" y="948610"/>
              <a:ext cx="1404061" cy="461665"/>
              <a:chOff x="6559183" y="948610"/>
              <a:chExt cx="1404061" cy="461665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937398B-D965-E5EC-CCB8-965ACFE993AD}"/>
                  </a:ext>
                </a:extLst>
              </p:cNvPr>
              <p:cNvSpPr/>
              <p:nvPr/>
            </p:nvSpPr>
            <p:spPr>
              <a:xfrm>
                <a:off x="6559183" y="1100988"/>
                <a:ext cx="156909" cy="156909"/>
              </a:xfrm>
              <a:prstGeom prst="rect">
                <a:avLst/>
              </a:prstGeom>
              <a:solidFill>
                <a:srgbClr val="E02B35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n-KR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C9CA3DA-7AC5-7B6A-6B50-3D2F18D8C2FD}"/>
                  </a:ext>
                </a:extLst>
              </p:cNvPr>
              <p:cNvSpPr txBox="1"/>
              <p:nvPr/>
            </p:nvSpPr>
            <p:spPr>
              <a:xfrm>
                <a:off x="6733420" y="948610"/>
                <a:ext cx="1229824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Baseline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C915F39-66A3-5715-DDFD-DC0B2311A7DD}"/>
                </a:ext>
              </a:extLst>
            </p:cNvPr>
            <p:cNvGrpSpPr/>
            <p:nvPr/>
          </p:nvGrpSpPr>
          <p:grpSpPr>
            <a:xfrm>
              <a:off x="8643300" y="948610"/>
              <a:ext cx="1525889" cy="461665"/>
              <a:chOff x="6559183" y="948610"/>
              <a:chExt cx="1525889" cy="461665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D6801E30-975B-14F1-5118-1A04CE13E6ED}"/>
                  </a:ext>
                </a:extLst>
              </p:cNvPr>
              <p:cNvSpPr/>
              <p:nvPr/>
            </p:nvSpPr>
            <p:spPr>
              <a:xfrm>
                <a:off x="6559183" y="1100988"/>
                <a:ext cx="156909" cy="156909"/>
              </a:xfrm>
              <a:prstGeom prst="rect">
                <a:avLst/>
              </a:prstGeom>
              <a:solidFill>
                <a:srgbClr val="59A89C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n-KR"/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D37A5DC-5BB4-967E-80E1-C9D7988DA89E}"/>
                  </a:ext>
                </a:extLst>
              </p:cNvPr>
              <p:cNvSpPr txBox="1"/>
              <p:nvPr/>
            </p:nvSpPr>
            <p:spPr>
              <a:xfrm>
                <a:off x="6733420" y="948610"/>
                <a:ext cx="1351652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AERO</a:t>
                </a:r>
                <a:r>
                  <a:rPr lang="en-KR" sz="24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CONS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55C49B1-9BB0-9721-1DA1-2B70B768705F}"/>
                </a:ext>
              </a:extLst>
            </p:cNvPr>
            <p:cNvGrpSpPr/>
            <p:nvPr/>
          </p:nvGrpSpPr>
          <p:grpSpPr>
            <a:xfrm>
              <a:off x="10849246" y="948610"/>
              <a:ext cx="1054799" cy="461665"/>
              <a:chOff x="6559183" y="948610"/>
              <a:chExt cx="1054799" cy="461665"/>
            </a:xfrm>
          </p:grpSpPr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AC72744-8DCA-C517-340D-F94079A3B2ED}"/>
                  </a:ext>
                </a:extLst>
              </p:cNvPr>
              <p:cNvSpPr/>
              <p:nvPr/>
            </p:nvSpPr>
            <p:spPr>
              <a:xfrm>
                <a:off x="6559183" y="1100988"/>
                <a:ext cx="156909" cy="156909"/>
              </a:xfrm>
              <a:prstGeom prst="rect">
                <a:avLst/>
              </a:prstGeom>
              <a:solidFill>
                <a:srgbClr val="A559AA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n-KR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969DAFA-8859-5197-61EF-8C5E3EE94E4F}"/>
                  </a:ext>
                </a:extLst>
              </p:cNvPr>
              <p:cNvSpPr txBox="1"/>
              <p:nvPr/>
            </p:nvSpPr>
            <p:spPr>
              <a:xfrm>
                <a:off x="6733420" y="948610"/>
                <a:ext cx="880562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AERO</a:t>
                </a:r>
              </a:p>
            </p:txBody>
          </p:sp>
        </p:grpSp>
      </p:grp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4378A720-F95B-109F-176C-6C779E98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3347" y="6311898"/>
            <a:ext cx="2743200" cy="365125"/>
          </a:xfrm>
        </p:spPr>
        <p:txBody>
          <a:bodyPr/>
          <a:lstStyle/>
          <a:p>
            <a:r>
              <a:rPr lang="en-KR" dirty="0"/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130551525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28C98-B502-11E7-E075-93EB4C80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Result: Read Tail Latency (P99.99, 2.5K PEC)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3EB6014-E5E0-D730-DDAA-2243241861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6823527"/>
              </p:ext>
            </p:extLst>
          </p:nvPr>
        </p:nvGraphicFramePr>
        <p:xfrm>
          <a:off x="176462" y="1362725"/>
          <a:ext cx="12335010" cy="522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393D24AB-6AB9-4C35-085C-6AA13EDF5481}"/>
              </a:ext>
            </a:extLst>
          </p:cNvPr>
          <p:cNvSpPr txBox="1"/>
          <p:nvPr/>
        </p:nvSpPr>
        <p:spPr>
          <a:xfrm rot="16200000">
            <a:off x="-449699" y="3298287"/>
            <a:ext cx="312421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Normalized</a:t>
            </a:r>
          </a:p>
          <a:p>
            <a:pPr algn="ctr"/>
            <a:r>
              <a:rPr lang="en-KR" sz="2400" dirty="0">
                <a:latin typeface="Cambria" panose="02040503050406030204" pitchFamily="18" charset="0"/>
              </a:rPr>
              <a:t>read tail latency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790A863-D728-A9D0-B2C8-0E8D3BF24F9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7993202"/>
              </p:ext>
            </p:extLst>
          </p:nvPr>
        </p:nvGraphicFramePr>
        <p:xfrm>
          <a:off x="2245125" y="5251690"/>
          <a:ext cx="922369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641">
                  <a:extLst>
                    <a:ext uri="{9D8B030D-6E8A-4147-A177-3AD203B41FA5}">
                      <a16:colId xmlns:a16="http://schemas.microsoft.com/office/drawing/2014/main" val="1806028801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1761395468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807984771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635094537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1256652922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1171982922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3510269945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733490980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1965715957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1138474778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4142539138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42717845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ali.A</a:t>
                      </a:r>
                      <a:endParaRPr lang="en-US" sz="2400" b="0" dirty="0">
                        <a:solidFill>
                          <a:srgbClr val="6F47E5"/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US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R: 7</a:t>
                      </a:r>
                    </a:p>
                    <a:p>
                      <a:pPr algn="ctr"/>
                      <a:r>
                        <a:rPr lang="en-US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W: 93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</a:t>
                      </a:r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li.B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a</a:t>
                      </a:r>
                      <a: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li.C</a:t>
                      </a:r>
                    </a:p>
                    <a:p>
                      <a:pPr algn="ctr"/>
                      <a: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R: 69</a:t>
                      </a:r>
                    </a:p>
                    <a:p>
                      <a:pPr algn="ctr"/>
                      <a: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W: 31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</a:t>
                      </a:r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li.D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</a:t>
                      </a:r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li.E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rsrch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stg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hm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p</a:t>
                      </a:r>
                      <a: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rxy</a:t>
                      </a:r>
                      <a:b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</a:br>
                      <a: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R: 65</a:t>
                      </a:r>
                    </a:p>
                    <a:p>
                      <a:pPr algn="ctr"/>
                      <a: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W: 35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p</a:t>
                      </a:r>
                      <a: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roj</a:t>
                      </a:r>
                    </a:p>
                    <a:p>
                      <a:pPr algn="ctr"/>
                      <a: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R: 88</a:t>
                      </a:r>
                    </a:p>
                    <a:p>
                      <a:pPr algn="ctr"/>
                      <a: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W: 12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usr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G.M.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482202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ADF79CF-B1E3-3F52-17A5-CCBF15A1AF02}"/>
              </a:ext>
            </a:extLst>
          </p:cNvPr>
          <p:cNvCxnSpPr>
            <a:cxnSpLocks/>
          </p:cNvCxnSpPr>
          <p:nvPr/>
        </p:nvCxnSpPr>
        <p:spPr>
          <a:xfrm>
            <a:off x="2799567" y="3081403"/>
            <a:ext cx="0" cy="384110"/>
          </a:xfrm>
          <a:prstGeom prst="straightConnector1">
            <a:avLst/>
          </a:prstGeom>
          <a:ln w="50800">
            <a:solidFill>
              <a:srgbClr val="6F47E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03DF41A-B438-60BC-5720-0B22A1EFDD38}"/>
              </a:ext>
            </a:extLst>
          </p:cNvPr>
          <p:cNvCxnSpPr>
            <a:cxnSpLocks/>
          </p:cNvCxnSpPr>
          <p:nvPr/>
        </p:nvCxnSpPr>
        <p:spPr>
          <a:xfrm>
            <a:off x="4346531" y="2999984"/>
            <a:ext cx="0" cy="429016"/>
          </a:xfrm>
          <a:prstGeom prst="straightConnector1">
            <a:avLst/>
          </a:prstGeom>
          <a:ln w="50800">
            <a:solidFill>
              <a:srgbClr val="6F47E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AAAF7BB-F957-7A6B-FF87-FD4778C5D1E9}"/>
              </a:ext>
            </a:extLst>
          </p:cNvPr>
          <p:cNvCxnSpPr>
            <a:cxnSpLocks/>
          </p:cNvCxnSpPr>
          <p:nvPr/>
        </p:nvCxnSpPr>
        <p:spPr>
          <a:xfrm>
            <a:off x="8968636" y="3020288"/>
            <a:ext cx="0" cy="646845"/>
          </a:xfrm>
          <a:prstGeom prst="straightConnector1">
            <a:avLst/>
          </a:prstGeom>
          <a:ln w="50800">
            <a:solidFill>
              <a:srgbClr val="6F47E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344EC2D-1E12-01C2-159B-22BAAAD1F4EB}"/>
              </a:ext>
            </a:extLst>
          </p:cNvPr>
          <p:cNvCxnSpPr>
            <a:cxnSpLocks/>
          </p:cNvCxnSpPr>
          <p:nvPr/>
        </p:nvCxnSpPr>
        <p:spPr>
          <a:xfrm>
            <a:off x="9738986" y="3226485"/>
            <a:ext cx="0" cy="681636"/>
          </a:xfrm>
          <a:prstGeom prst="straightConnector1">
            <a:avLst/>
          </a:prstGeom>
          <a:ln w="50800">
            <a:solidFill>
              <a:srgbClr val="6F47E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4BF062C-71D4-9BDE-BF70-BA2C71C3FDE0}"/>
              </a:ext>
            </a:extLst>
          </p:cNvPr>
          <p:cNvCxnSpPr>
            <a:cxnSpLocks/>
          </p:cNvCxnSpPr>
          <p:nvPr/>
        </p:nvCxnSpPr>
        <p:spPr>
          <a:xfrm>
            <a:off x="11275512" y="2591822"/>
            <a:ext cx="0" cy="282901"/>
          </a:xfrm>
          <a:prstGeom prst="straightConnector1">
            <a:avLst/>
          </a:prstGeom>
          <a:ln w="50800">
            <a:solidFill>
              <a:srgbClr val="6F47E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C713B0E-D197-39D3-CC0B-1E26D4998944}"/>
              </a:ext>
            </a:extLst>
          </p:cNvPr>
          <p:cNvCxnSpPr>
            <a:cxnSpLocks/>
          </p:cNvCxnSpPr>
          <p:nvPr/>
        </p:nvCxnSpPr>
        <p:spPr>
          <a:xfrm>
            <a:off x="2245125" y="2095782"/>
            <a:ext cx="909188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43B242A-FECD-80F4-2541-3F58D46A14E0}"/>
              </a:ext>
            </a:extLst>
          </p:cNvPr>
          <p:cNvGrpSpPr/>
          <p:nvPr/>
        </p:nvGrpSpPr>
        <p:grpSpPr>
          <a:xfrm>
            <a:off x="3454743" y="1511012"/>
            <a:ext cx="5344862" cy="461665"/>
            <a:chOff x="6559183" y="948610"/>
            <a:chExt cx="5344862" cy="46166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F1E13AD-53C2-F8E2-B640-3163EB47DA64}"/>
                </a:ext>
              </a:extLst>
            </p:cNvPr>
            <p:cNvGrpSpPr/>
            <p:nvPr/>
          </p:nvGrpSpPr>
          <p:grpSpPr>
            <a:xfrm>
              <a:off x="6559183" y="948610"/>
              <a:ext cx="1404061" cy="461665"/>
              <a:chOff x="6559183" y="948610"/>
              <a:chExt cx="1404061" cy="461665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6A01C21A-A88D-8EA7-8A52-6774A4CB0D19}"/>
                  </a:ext>
                </a:extLst>
              </p:cNvPr>
              <p:cNvSpPr/>
              <p:nvPr/>
            </p:nvSpPr>
            <p:spPr>
              <a:xfrm>
                <a:off x="6559183" y="1100988"/>
                <a:ext cx="156909" cy="156909"/>
              </a:xfrm>
              <a:prstGeom prst="rect">
                <a:avLst/>
              </a:prstGeom>
              <a:solidFill>
                <a:srgbClr val="E02B35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n-KR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EDA8A6D9-B6EB-B300-6E42-35C5C63594DA}"/>
                  </a:ext>
                </a:extLst>
              </p:cNvPr>
              <p:cNvSpPr txBox="1"/>
              <p:nvPr/>
            </p:nvSpPr>
            <p:spPr>
              <a:xfrm>
                <a:off x="6733420" y="948610"/>
                <a:ext cx="1229824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Baseline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6A4D12CF-6291-FB68-ECB9-08B0BA3F96AD}"/>
                </a:ext>
              </a:extLst>
            </p:cNvPr>
            <p:cNvGrpSpPr/>
            <p:nvPr/>
          </p:nvGrpSpPr>
          <p:grpSpPr>
            <a:xfrm>
              <a:off x="8643300" y="948610"/>
              <a:ext cx="1525889" cy="461665"/>
              <a:chOff x="6559183" y="948610"/>
              <a:chExt cx="1525889" cy="461665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4C8149A-2E2F-2261-F4A6-E4A348F5FA45}"/>
                  </a:ext>
                </a:extLst>
              </p:cNvPr>
              <p:cNvSpPr/>
              <p:nvPr/>
            </p:nvSpPr>
            <p:spPr>
              <a:xfrm>
                <a:off x="6559183" y="1100988"/>
                <a:ext cx="156909" cy="156909"/>
              </a:xfrm>
              <a:prstGeom prst="rect">
                <a:avLst/>
              </a:prstGeom>
              <a:solidFill>
                <a:srgbClr val="59A89C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n-KR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C56040F5-D09C-0A9C-8496-E54316FE0663}"/>
                  </a:ext>
                </a:extLst>
              </p:cNvPr>
              <p:cNvSpPr txBox="1"/>
              <p:nvPr/>
            </p:nvSpPr>
            <p:spPr>
              <a:xfrm>
                <a:off x="6733420" y="948610"/>
                <a:ext cx="1351652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AERO</a:t>
                </a:r>
                <a:r>
                  <a:rPr lang="en-KR" sz="24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CONS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9E13D12-006C-250A-52C2-CADA080AF09A}"/>
                </a:ext>
              </a:extLst>
            </p:cNvPr>
            <p:cNvGrpSpPr/>
            <p:nvPr/>
          </p:nvGrpSpPr>
          <p:grpSpPr>
            <a:xfrm>
              <a:off x="10849246" y="948610"/>
              <a:ext cx="1054799" cy="461665"/>
              <a:chOff x="6559183" y="948610"/>
              <a:chExt cx="1054799" cy="46166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F7966BC-B688-54CE-31DF-CED0D0039617}"/>
                  </a:ext>
                </a:extLst>
              </p:cNvPr>
              <p:cNvSpPr/>
              <p:nvPr/>
            </p:nvSpPr>
            <p:spPr>
              <a:xfrm>
                <a:off x="6559183" y="1100988"/>
                <a:ext cx="156909" cy="156909"/>
              </a:xfrm>
              <a:prstGeom prst="rect">
                <a:avLst/>
              </a:prstGeom>
              <a:solidFill>
                <a:srgbClr val="A559AA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n-KR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5806A24-1335-08F0-B24B-82737F8561E0}"/>
                  </a:ext>
                </a:extLst>
              </p:cNvPr>
              <p:cNvSpPr txBox="1"/>
              <p:nvPr/>
            </p:nvSpPr>
            <p:spPr>
              <a:xfrm>
                <a:off x="6733420" y="948610"/>
                <a:ext cx="880562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AERO</a:t>
                </a:r>
              </a:p>
            </p:txBody>
          </p:sp>
        </p:grpSp>
      </p:grp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912C7A3-99DC-A17F-7BD0-37E4C038D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3347" y="6311898"/>
            <a:ext cx="2743200" cy="365125"/>
          </a:xfrm>
        </p:spPr>
        <p:txBody>
          <a:bodyPr/>
          <a:lstStyle/>
          <a:p>
            <a:r>
              <a:rPr lang="en-KR" dirty="0"/>
              <a:t>37</a:t>
            </a:r>
          </a:p>
        </p:txBody>
      </p:sp>
    </p:spTree>
    <p:extLst>
      <p:ext uri="{BB962C8B-B14F-4D97-AF65-F5344CB8AC3E}">
        <p14:creationId xmlns:p14="http://schemas.microsoft.com/office/powerpoint/2010/main" val="3189464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5CB77A73-8E71-1513-54FE-503C25E2A26C}"/>
              </a:ext>
            </a:extLst>
          </p:cNvPr>
          <p:cNvGrpSpPr/>
          <p:nvPr/>
        </p:nvGrpSpPr>
        <p:grpSpPr>
          <a:xfrm>
            <a:off x="3454743" y="1511012"/>
            <a:ext cx="5344862" cy="461665"/>
            <a:chOff x="6559183" y="948610"/>
            <a:chExt cx="5344862" cy="46166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1A549A3-1084-4058-E90C-89AC5ECCC7AE}"/>
                </a:ext>
              </a:extLst>
            </p:cNvPr>
            <p:cNvGrpSpPr/>
            <p:nvPr/>
          </p:nvGrpSpPr>
          <p:grpSpPr>
            <a:xfrm>
              <a:off x="6559183" y="948610"/>
              <a:ext cx="1404061" cy="461665"/>
              <a:chOff x="6559183" y="948610"/>
              <a:chExt cx="1404061" cy="461665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10BA9F8-8692-DD3B-D89B-E364BD01342C}"/>
                  </a:ext>
                </a:extLst>
              </p:cNvPr>
              <p:cNvSpPr/>
              <p:nvPr/>
            </p:nvSpPr>
            <p:spPr>
              <a:xfrm>
                <a:off x="6559183" y="1100988"/>
                <a:ext cx="156909" cy="156909"/>
              </a:xfrm>
              <a:prstGeom prst="rect">
                <a:avLst/>
              </a:prstGeom>
              <a:solidFill>
                <a:srgbClr val="E02B35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n-KR"/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A6E0AF69-9921-6495-1BB7-D460663F48EF}"/>
                  </a:ext>
                </a:extLst>
              </p:cNvPr>
              <p:cNvSpPr txBox="1"/>
              <p:nvPr/>
            </p:nvSpPr>
            <p:spPr>
              <a:xfrm>
                <a:off x="6733420" y="948610"/>
                <a:ext cx="1229824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Baseline</a:t>
                </a: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07B3AF34-EB56-48F3-EA2D-C7658F2F256D}"/>
                </a:ext>
              </a:extLst>
            </p:cNvPr>
            <p:cNvGrpSpPr/>
            <p:nvPr/>
          </p:nvGrpSpPr>
          <p:grpSpPr>
            <a:xfrm>
              <a:off x="8643300" y="948610"/>
              <a:ext cx="1525889" cy="461665"/>
              <a:chOff x="6559183" y="948610"/>
              <a:chExt cx="1525889" cy="461665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3F7E271C-6F23-D60F-C885-D3CF51AA61B9}"/>
                  </a:ext>
                </a:extLst>
              </p:cNvPr>
              <p:cNvSpPr/>
              <p:nvPr/>
            </p:nvSpPr>
            <p:spPr>
              <a:xfrm>
                <a:off x="6559183" y="1100988"/>
                <a:ext cx="156909" cy="156909"/>
              </a:xfrm>
              <a:prstGeom prst="rect">
                <a:avLst/>
              </a:prstGeom>
              <a:solidFill>
                <a:srgbClr val="59A89C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n-KR"/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288F22F-C702-CC8C-5E68-4B7B3AEF5822}"/>
                  </a:ext>
                </a:extLst>
              </p:cNvPr>
              <p:cNvSpPr txBox="1"/>
              <p:nvPr/>
            </p:nvSpPr>
            <p:spPr>
              <a:xfrm>
                <a:off x="6733420" y="948610"/>
                <a:ext cx="1351652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AERO</a:t>
                </a:r>
                <a:r>
                  <a:rPr lang="en-KR" sz="2400" baseline="-250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CONS</a:t>
                </a: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CC4DCC7-5D0F-1C91-70F6-841C7DC48488}"/>
                </a:ext>
              </a:extLst>
            </p:cNvPr>
            <p:cNvGrpSpPr/>
            <p:nvPr/>
          </p:nvGrpSpPr>
          <p:grpSpPr>
            <a:xfrm>
              <a:off x="10849246" y="948610"/>
              <a:ext cx="1054799" cy="461665"/>
              <a:chOff x="6559183" y="948610"/>
              <a:chExt cx="1054799" cy="461665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83762650-26B4-201A-F2FF-B90D37C89A10}"/>
                  </a:ext>
                </a:extLst>
              </p:cNvPr>
              <p:cNvSpPr/>
              <p:nvPr/>
            </p:nvSpPr>
            <p:spPr>
              <a:xfrm>
                <a:off x="6559183" y="1100988"/>
                <a:ext cx="156909" cy="156909"/>
              </a:xfrm>
              <a:prstGeom prst="rect">
                <a:avLst/>
              </a:prstGeom>
              <a:solidFill>
                <a:srgbClr val="A559AA"/>
              </a:solidFill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endParaRPr lang="en-KR"/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F2018178-6BBA-400C-1A1B-4BC2D975804E}"/>
                  </a:ext>
                </a:extLst>
              </p:cNvPr>
              <p:cNvSpPr txBox="1"/>
              <p:nvPr/>
            </p:nvSpPr>
            <p:spPr>
              <a:xfrm>
                <a:off x="6733420" y="948610"/>
                <a:ext cx="880562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r>
                  <a:rPr lang="en-KR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AERO</a:t>
                </a: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6B28C98-B502-11E7-E075-93EB4C803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Result: Read Tail Latency (P99.99, 2.5K PEC)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B3EB6014-E5E0-D730-DDAA-2243241861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403281"/>
              </p:ext>
            </p:extLst>
          </p:nvPr>
        </p:nvGraphicFramePr>
        <p:xfrm>
          <a:off x="176462" y="1362725"/>
          <a:ext cx="12335010" cy="522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393D24AB-6AB9-4C35-085C-6AA13EDF5481}"/>
              </a:ext>
            </a:extLst>
          </p:cNvPr>
          <p:cNvSpPr txBox="1"/>
          <p:nvPr/>
        </p:nvSpPr>
        <p:spPr>
          <a:xfrm rot="16200000">
            <a:off x="-449699" y="3298287"/>
            <a:ext cx="312421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Normalized</a:t>
            </a:r>
          </a:p>
          <a:p>
            <a:pPr algn="ctr"/>
            <a:r>
              <a:rPr lang="en-KR" sz="2400" dirty="0">
                <a:latin typeface="Cambria" panose="02040503050406030204" pitchFamily="18" charset="0"/>
              </a:rPr>
              <a:t>read tail latency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3790A863-D728-A9D0-B2C8-0E8D3BF24F93}"/>
              </a:ext>
            </a:extLst>
          </p:cNvPr>
          <p:cNvGraphicFramePr>
            <a:graphicFrameLocks noGrp="1"/>
          </p:cNvGraphicFramePr>
          <p:nvPr/>
        </p:nvGraphicFramePr>
        <p:xfrm>
          <a:off x="2245125" y="5251690"/>
          <a:ext cx="9223692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8641">
                  <a:extLst>
                    <a:ext uri="{9D8B030D-6E8A-4147-A177-3AD203B41FA5}">
                      <a16:colId xmlns:a16="http://schemas.microsoft.com/office/drawing/2014/main" val="1806028801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1761395468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807984771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635094537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1256652922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1171982922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3510269945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733490980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1965715957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1138474778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4142539138"/>
                    </a:ext>
                  </a:extLst>
                </a:gridCol>
                <a:gridCol w="768641">
                  <a:extLst>
                    <a:ext uri="{9D8B030D-6E8A-4147-A177-3AD203B41FA5}">
                      <a16:colId xmlns:a16="http://schemas.microsoft.com/office/drawing/2014/main" val="427178456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err="1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ali.A</a:t>
                      </a:r>
                      <a:endParaRPr lang="en-US" sz="2400" b="0" dirty="0">
                        <a:solidFill>
                          <a:srgbClr val="6F47E5"/>
                        </a:solidFill>
                        <a:latin typeface="Cambria" panose="02040503050406030204" pitchFamily="18" charset="0"/>
                      </a:endParaRPr>
                    </a:p>
                    <a:p>
                      <a:pPr algn="ctr"/>
                      <a:r>
                        <a:rPr lang="en-US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R: 7</a:t>
                      </a:r>
                    </a:p>
                    <a:p>
                      <a:pPr algn="ctr"/>
                      <a:r>
                        <a:rPr lang="en-US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W: 93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</a:t>
                      </a:r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li.B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a</a:t>
                      </a:r>
                      <a: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li.C</a:t>
                      </a:r>
                    </a:p>
                    <a:p>
                      <a:pPr algn="ctr"/>
                      <a: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R: 69</a:t>
                      </a:r>
                    </a:p>
                    <a:p>
                      <a:pPr algn="ctr"/>
                      <a: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W: 31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</a:t>
                      </a:r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li.D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a</a:t>
                      </a:r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li.E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rsrch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stg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hm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p</a:t>
                      </a:r>
                      <a: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rxy</a:t>
                      </a:r>
                      <a:b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</a:br>
                      <a: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R: 65</a:t>
                      </a:r>
                    </a:p>
                    <a:p>
                      <a:pPr algn="ctr"/>
                      <a: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W: 35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p</a:t>
                      </a:r>
                      <a: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roj</a:t>
                      </a:r>
                    </a:p>
                    <a:p>
                      <a:pPr algn="ctr"/>
                      <a: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R: 88</a:t>
                      </a:r>
                    </a:p>
                    <a:p>
                      <a:pPr algn="ctr"/>
                      <a: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W: 12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usr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KR" sz="2400" b="0" dirty="0">
                          <a:solidFill>
                            <a:srgbClr val="6F47E5"/>
                          </a:solidFill>
                          <a:latin typeface="Cambria" panose="02040503050406030204" pitchFamily="18" charset="0"/>
                        </a:rPr>
                        <a:t>G.M.</a:t>
                      </a:r>
                    </a:p>
                  </a:txBody>
                  <a:tcPr marL="0" marR="0" marT="0" marB="0">
                    <a:lnL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17482202"/>
                  </a:ext>
                </a:extLst>
              </a:tr>
            </a:tbl>
          </a:graphicData>
        </a:graphic>
      </p:graphicFrame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ADF79CF-B1E3-3F52-17A5-CCBF15A1AF02}"/>
              </a:ext>
            </a:extLst>
          </p:cNvPr>
          <p:cNvCxnSpPr>
            <a:cxnSpLocks/>
          </p:cNvCxnSpPr>
          <p:nvPr/>
        </p:nvCxnSpPr>
        <p:spPr>
          <a:xfrm>
            <a:off x="2799567" y="3081403"/>
            <a:ext cx="0" cy="384110"/>
          </a:xfrm>
          <a:prstGeom prst="straightConnector1">
            <a:avLst/>
          </a:prstGeom>
          <a:ln w="50800">
            <a:solidFill>
              <a:srgbClr val="6F47E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03DF41A-B438-60BC-5720-0B22A1EFDD38}"/>
              </a:ext>
            </a:extLst>
          </p:cNvPr>
          <p:cNvCxnSpPr>
            <a:cxnSpLocks/>
          </p:cNvCxnSpPr>
          <p:nvPr/>
        </p:nvCxnSpPr>
        <p:spPr>
          <a:xfrm>
            <a:off x="4346531" y="2999984"/>
            <a:ext cx="0" cy="429016"/>
          </a:xfrm>
          <a:prstGeom prst="straightConnector1">
            <a:avLst/>
          </a:prstGeom>
          <a:ln w="50800">
            <a:solidFill>
              <a:srgbClr val="6F47E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AAAAF7BB-F957-7A6B-FF87-FD4778C5D1E9}"/>
              </a:ext>
            </a:extLst>
          </p:cNvPr>
          <p:cNvCxnSpPr>
            <a:cxnSpLocks/>
          </p:cNvCxnSpPr>
          <p:nvPr/>
        </p:nvCxnSpPr>
        <p:spPr>
          <a:xfrm>
            <a:off x="8968636" y="3020288"/>
            <a:ext cx="0" cy="646845"/>
          </a:xfrm>
          <a:prstGeom prst="straightConnector1">
            <a:avLst/>
          </a:prstGeom>
          <a:ln w="50800">
            <a:solidFill>
              <a:srgbClr val="6F47E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344EC2D-1E12-01C2-159B-22BAAAD1F4EB}"/>
              </a:ext>
            </a:extLst>
          </p:cNvPr>
          <p:cNvCxnSpPr>
            <a:cxnSpLocks/>
          </p:cNvCxnSpPr>
          <p:nvPr/>
        </p:nvCxnSpPr>
        <p:spPr>
          <a:xfrm>
            <a:off x="9738986" y="3226485"/>
            <a:ext cx="0" cy="681636"/>
          </a:xfrm>
          <a:prstGeom prst="straightConnector1">
            <a:avLst/>
          </a:prstGeom>
          <a:ln w="50800">
            <a:solidFill>
              <a:srgbClr val="6F47E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F4BF062C-71D4-9BDE-BF70-BA2C71C3FDE0}"/>
              </a:ext>
            </a:extLst>
          </p:cNvPr>
          <p:cNvCxnSpPr>
            <a:cxnSpLocks/>
          </p:cNvCxnSpPr>
          <p:nvPr/>
        </p:nvCxnSpPr>
        <p:spPr>
          <a:xfrm>
            <a:off x="11275512" y="2591822"/>
            <a:ext cx="0" cy="282901"/>
          </a:xfrm>
          <a:prstGeom prst="straightConnector1">
            <a:avLst/>
          </a:prstGeom>
          <a:ln w="50800">
            <a:solidFill>
              <a:srgbClr val="6F47E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1126288C-4749-A905-3FAA-AE2E6BD5289E}"/>
              </a:ext>
            </a:extLst>
          </p:cNvPr>
          <p:cNvSpPr/>
          <p:nvPr/>
        </p:nvSpPr>
        <p:spPr>
          <a:xfrm>
            <a:off x="364792" y="1462088"/>
            <a:ext cx="11502088" cy="4950169"/>
          </a:xfrm>
          <a:prstGeom prst="rect">
            <a:avLst/>
          </a:prstGeom>
          <a:solidFill>
            <a:schemeClr val="bg1">
              <a:alpha val="80000"/>
            </a:schemeClr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9" name="goal">
            <a:extLst>
              <a:ext uri="{FF2B5EF4-FFF2-40B4-BE49-F238E27FC236}">
                <a16:creationId xmlns:a16="http://schemas.microsoft.com/office/drawing/2014/main" id="{FA67C941-8465-4A45-7736-677FD94F1380}"/>
              </a:ext>
            </a:extLst>
          </p:cNvPr>
          <p:cNvSpPr/>
          <p:nvPr/>
        </p:nvSpPr>
        <p:spPr>
          <a:xfrm>
            <a:off x="156950" y="4163217"/>
            <a:ext cx="11878101" cy="1676486"/>
          </a:xfrm>
          <a:prstGeom prst="roundRect">
            <a:avLst/>
          </a:prstGeom>
          <a:solidFill>
            <a:srgbClr val="6F47E5"/>
          </a:solidFill>
          <a:ln w="508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KR" sz="3600" b="1" dirty="0">
                <a:solidFill>
                  <a:schemeClr val="bg1"/>
                </a:solidFill>
                <a:latin typeface="Aptos" panose="020B0004020202020204" pitchFamily="34" charset="0"/>
              </a:rPr>
              <a:t>Aggressive tEP reduction </a:t>
            </a:r>
            <a:r>
              <a:rPr lang="en-KR" sz="3600" dirty="0">
                <a:solidFill>
                  <a:schemeClr val="bg1"/>
                </a:solidFill>
                <a:latin typeface="Aptos" panose="020B0004020202020204" pitchFamily="34" charset="0"/>
              </a:rPr>
              <a:t>further reduces</a:t>
            </a:r>
            <a:br>
              <a:rPr lang="en-KR" sz="3600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KR" sz="3600" dirty="0">
                <a:solidFill>
                  <a:schemeClr val="bg1"/>
                </a:solidFill>
                <a:latin typeface="Aptos" panose="020B0004020202020204" pitchFamily="34" charset="0"/>
              </a:rPr>
              <a:t>read tail latency at higher P/E cycles</a:t>
            </a:r>
            <a:br>
              <a:rPr lang="en-KR" sz="3600" dirty="0">
                <a:solidFill>
                  <a:schemeClr val="bg1"/>
                </a:solidFill>
                <a:latin typeface="Aptos" panose="020B0004020202020204" pitchFamily="34" charset="0"/>
              </a:rPr>
            </a:br>
            <a:r>
              <a:rPr lang="en-KR" sz="3600" dirty="0">
                <a:solidFill>
                  <a:schemeClr val="bg1"/>
                </a:solidFill>
                <a:latin typeface="Aptos" panose="020B0004020202020204" pitchFamily="34" charset="0"/>
              </a:rPr>
              <a:t>(i.e., under high erase latency variation)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BC9DD250-9D2B-C84E-F016-204074A3D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3347" y="6311898"/>
            <a:ext cx="2743200" cy="365125"/>
          </a:xfrm>
        </p:spPr>
        <p:txBody>
          <a:bodyPr/>
          <a:lstStyle/>
          <a:p>
            <a:r>
              <a:rPr lang="en-KR" dirty="0"/>
              <a:t>38</a:t>
            </a:r>
          </a:p>
        </p:txBody>
      </p:sp>
    </p:spTree>
    <p:extLst>
      <p:ext uri="{BB962C8B-B14F-4D97-AF65-F5344CB8AC3E}">
        <p14:creationId xmlns:p14="http://schemas.microsoft.com/office/powerpoint/2010/main" val="164019636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063E4-8208-8A87-98BD-1BE260677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Other Analyses in the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C2F6D-2831-CD2D-1F72-35397DDFA6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KR" dirty="0"/>
              <a:t>Limitation of exisiting techniques</a:t>
            </a:r>
          </a:p>
          <a:p>
            <a:pPr marL="514350" indent="-514350">
              <a:buFont typeface="+mj-lt"/>
              <a:buAutoNum type="arabicPeriod"/>
            </a:pPr>
            <a:r>
              <a:rPr lang="en-KR" dirty="0"/>
              <a:t>Implementation details</a:t>
            </a:r>
          </a:p>
          <a:p>
            <a:pPr lvl="1"/>
            <a:r>
              <a:rPr lang="en-KR" dirty="0"/>
              <a:t>Handling misprediction</a:t>
            </a:r>
          </a:p>
          <a:p>
            <a:pPr lvl="1"/>
            <a:r>
              <a:rPr lang="en-KR" dirty="0"/>
              <a:t>Impact of ECC-decoding latency</a:t>
            </a:r>
          </a:p>
          <a:p>
            <a:pPr lvl="1"/>
            <a:r>
              <a:rPr lang="en-KR" dirty="0"/>
              <a:t>Multi-plane operations</a:t>
            </a:r>
          </a:p>
          <a:p>
            <a:pPr marL="514350" indent="-514350">
              <a:buFont typeface="+mj-lt"/>
              <a:buAutoNum type="arabicPeriod"/>
            </a:pPr>
            <a:r>
              <a:rPr lang="en-KR" dirty="0"/>
              <a:t>Evaluation</a:t>
            </a:r>
          </a:p>
          <a:p>
            <a:pPr lvl="1"/>
            <a:r>
              <a:rPr lang="en-KR" dirty="0"/>
              <a:t>Comparison with other exisiting techniques</a:t>
            </a:r>
          </a:p>
          <a:p>
            <a:pPr lvl="1"/>
            <a:r>
              <a:rPr lang="en-KR" dirty="0"/>
              <a:t>Impact of erase suspension</a:t>
            </a:r>
          </a:p>
          <a:p>
            <a:pPr lvl="1"/>
            <a:r>
              <a:rPr lang="en-KR" dirty="0"/>
              <a:t>Sensitivy analysis for misprediction rate and correctable errors</a:t>
            </a:r>
          </a:p>
          <a:p>
            <a:endParaRPr lang="en-KR" dirty="0"/>
          </a:p>
          <a:p>
            <a:endParaRPr lang="en-KR" dirty="0"/>
          </a:p>
          <a:p>
            <a:endParaRPr lang="en-K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53699D6-EDA7-B69E-71FF-538108B5B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9973" y="582620"/>
            <a:ext cx="1798484" cy="17984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B10C372-9B53-AC1D-D9C9-2164B6879064}"/>
              </a:ext>
            </a:extLst>
          </p:cNvPr>
          <p:cNvSpPr txBox="1"/>
          <p:nvPr/>
        </p:nvSpPr>
        <p:spPr>
          <a:xfrm>
            <a:off x="7956464" y="2377889"/>
            <a:ext cx="348550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Please refer to the paper!</a:t>
            </a:r>
            <a:endParaRPr lang="en-KR" sz="2400" dirty="0">
              <a:solidFill>
                <a:srgbClr val="6F47E5"/>
              </a:solidFill>
              <a:latin typeface="Cambria" panose="02040503050406030204" pitchFamily="18" charset="0"/>
            </a:endParaRPr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E229BCF6-3F4E-DE3D-C33D-7758B1542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3347" y="6311898"/>
            <a:ext cx="2743200" cy="365125"/>
          </a:xfrm>
        </p:spPr>
        <p:txBody>
          <a:bodyPr/>
          <a:lstStyle/>
          <a:p>
            <a:r>
              <a:rPr lang="en-KR" dirty="0"/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387896901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C9AE9-9742-5E9E-B889-D0F336258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D62ADF-3407-7F54-1D07-3AA73FE38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730" y="1362726"/>
            <a:ext cx="11046541" cy="535874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en-KR" sz="3500" b="1" i="1" dirty="0">
                <a:latin typeface="Aptos SemiBold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Problem</a:t>
            </a:r>
          </a:p>
          <a:p>
            <a:pPr algn="just">
              <a:spcBef>
                <a:spcPts val="200"/>
              </a:spcBef>
            </a:pP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  <a:ea typeface="Gmarket Sans Medium" panose="02000000000000000000" pitchFamily="2" charset="-128"/>
                <a:cs typeface="Arial" panose="020B0604020202020204" pitchFamily="34" charset="0"/>
              </a:rPr>
              <a:t>Long and fixed latency </a:t>
            </a:r>
            <a:r>
              <a:rPr lang="en-KR" dirty="0">
                <a:latin typeface="Aptos" panose="020B0004020202020204" pitchFamily="34" charset="0"/>
                <a:ea typeface="Gmarket Sans Medium" panose="02000000000000000000" pitchFamily="2" charset="-128"/>
                <a:cs typeface="Arial" panose="020B0604020202020204" pitchFamily="34" charset="0"/>
              </a:rPr>
              <a:t>of erase operation in modern SSDs degrade lifetime and I/O performance</a:t>
            </a:r>
          </a:p>
          <a:p>
            <a:pPr marL="0" indent="0" algn="just">
              <a:spcBef>
                <a:spcPts val="2200"/>
              </a:spcBef>
              <a:buNone/>
            </a:pPr>
            <a:r>
              <a:rPr lang="en-KR" sz="3500" b="1" i="1" dirty="0">
                <a:latin typeface="Aptos SemiBold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AERO (Adaptive E</a:t>
            </a:r>
            <a:r>
              <a:rPr lang="en-US" sz="3500" b="1" i="1" dirty="0">
                <a:latin typeface="Aptos SemiBold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</a:t>
            </a:r>
            <a:r>
              <a:rPr lang="en-KR" sz="3500" b="1" i="1" dirty="0">
                <a:latin typeface="Aptos SemiBold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ase Operation)</a:t>
            </a:r>
          </a:p>
          <a:p>
            <a:pPr algn="just">
              <a:spcBef>
                <a:spcPts val="200"/>
              </a:spcBef>
            </a:pPr>
            <a:r>
              <a:rPr lang="en-KR" sz="3000" b="1" dirty="0">
                <a:solidFill>
                  <a:srgbClr val="6F47E5"/>
                </a:solidFill>
                <a:latin typeface="Aptos SemiBold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Fail-bit-count-based Erase Latency Prediction (FELP): </a:t>
            </a:r>
            <a:r>
              <a:rPr lang="en-KR" sz="3000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dynamically adjusts erase latency</a:t>
            </a:r>
          </a:p>
          <a:p>
            <a:pPr algn="just">
              <a:spcBef>
                <a:spcPts val="200"/>
              </a:spcBef>
            </a:pPr>
            <a:r>
              <a:rPr lang="en-KR" sz="3000" b="1" dirty="0">
                <a:solidFill>
                  <a:srgbClr val="6F47E5"/>
                </a:solidFill>
                <a:latin typeface="Aptos SemiBold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Shallow erasure: </a:t>
            </a:r>
            <a:r>
              <a:rPr lang="en-KR" sz="3000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enables reducing latency of the first erase pulse</a:t>
            </a:r>
          </a:p>
          <a:p>
            <a:pPr algn="just">
              <a:spcBef>
                <a:spcPts val="200"/>
              </a:spcBef>
            </a:pPr>
            <a:r>
              <a:rPr lang="en-KR" sz="3000" b="1" dirty="0">
                <a:solidFill>
                  <a:srgbClr val="6F47E5"/>
                </a:solidFill>
                <a:latin typeface="Aptos SemiBold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Aggressive tEP reduction:</a:t>
            </a:r>
            <a:r>
              <a:rPr lang="en-US" sz="3000" b="1" dirty="0">
                <a:solidFill>
                  <a:srgbClr val="6F47E5"/>
                </a:solidFill>
                <a:latin typeface="Aptos SemiBold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KR" sz="3000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enables further reducing erase latency by exploiting the ECC capability</a:t>
            </a:r>
          </a:p>
          <a:p>
            <a:pPr marL="0" indent="0" algn="just">
              <a:spcBef>
                <a:spcPts val="2200"/>
              </a:spcBef>
              <a:buNone/>
            </a:pPr>
            <a:r>
              <a:rPr lang="en-KR" sz="3500" b="1" i="1" dirty="0">
                <a:latin typeface="Aptos SemiBold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Results</a:t>
            </a:r>
          </a:p>
          <a:p>
            <a:pPr marL="0" indent="0" algn="just">
              <a:spcBef>
                <a:spcPts val="200"/>
              </a:spcBef>
              <a:buNone/>
            </a:pPr>
            <a:r>
              <a:rPr lang="en-KR" sz="3000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Improves lifetime by </a:t>
            </a:r>
            <a:r>
              <a:rPr lang="en-KR" sz="3000" b="1" dirty="0">
                <a:solidFill>
                  <a:srgbClr val="6F47E5"/>
                </a:solidFill>
                <a:latin typeface="Aptos SemiBold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43% </a:t>
            </a:r>
            <a:r>
              <a:rPr lang="en-KR" sz="3000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and reduces read tail latency (P99.99) by </a:t>
            </a:r>
            <a:r>
              <a:rPr lang="en-KR" sz="3000" b="1" dirty="0">
                <a:solidFill>
                  <a:srgbClr val="6F47E5"/>
                </a:solidFill>
                <a:latin typeface="Aptos SemiBold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26%</a:t>
            </a:r>
            <a:r>
              <a:rPr lang="en-KR" sz="3000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endParaRPr lang="en-K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6CBEE3-28C4-31E7-87AD-A6827AFED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3347" y="6311898"/>
            <a:ext cx="2743200" cy="365125"/>
          </a:xfrm>
        </p:spPr>
        <p:txBody>
          <a:bodyPr/>
          <a:lstStyle/>
          <a:p>
            <a:r>
              <a:rPr lang="en-KR" dirty="0"/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295878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AB5050-9404-220B-F560-C3BAF3F9B6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5079" y="344909"/>
            <a:ext cx="11061842" cy="2387600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Helvetica" pitchFamily="2" charset="0"/>
                <a:ea typeface="Noto Sans ExtraBold" panose="020B0502040504020204" pitchFamily="34" charset="0"/>
                <a:cs typeface="Noto Sans ExtraBold" panose="020B0502040504020204" pitchFamily="34" charset="0"/>
              </a:rPr>
              <a:t>AERO: Adaptive Erase Operation for Improving Lifetime and Performance of Modern NAND Flash-Based SSDs</a:t>
            </a:r>
            <a:endParaRPr lang="en-KR" sz="4000" b="1" dirty="0">
              <a:latin typeface="Helvetica" pitchFamily="2" charset="0"/>
              <a:ea typeface="Noto Sans ExtraBold" panose="020B0502040504020204" pitchFamily="34" charset="0"/>
              <a:cs typeface="Noto Sans ExtraBold" panose="020B0502040504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586048-3145-4C38-D334-EA8137E67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7504" y="2951075"/>
            <a:ext cx="10056992" cy="1655762"/>
          </a:xfrm>
        </p:spPr>
        <p:txBody>
          <a:bodyPr>
            <a:normAutofit/>
          </a:bodyPr>
          <a:lstStyle/>
          <a:p>
            <a:r>
              <a:rPr lang="en-US" altLang="ko-KR" b="1" dirty="0" err="1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Sungjun</a:t>
            </a:r>
            <a:r>
              <a:rPr lang="en-KR" altLang="ko-KR" b="1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Cho</a:t>
            </a:r>
            <a:r>
              <a:rPr lang="en-KR" altLang="ko-KR" b="1" baseline="30000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</a:t>
            </a:r>
            <a:r>
              <a:rPr lang="en-KR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 Beomjun Kim</a:t>
            </a:r>
            <a:r>
              <a:rPr lang="en-KR" baseline="30000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</a:t>
            </a:r>
            <a:r>
              <a:rPr lang="en-KR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 Hyunuk Cho</a:t>
            </a:r>
            <a:r>
              <a:rPr lang="en-KR" baseline="30000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</a:t>
            </a:r>
            <a:r>
              <a:rPr lang="en-KR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 Gyeongseob Seo</a:t>
            </a:r>
            <a:r>
              <a:rPr lang="en-KR" baseline="30000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</a:t>
            </a:r>
            <a:r>
              <a:rPr lang="en-KR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</a:t>
            </a:r>
          </a:p>
          <a:p>
            <a:r>
              <a:rPr lang="en-KR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Onur Mutlu</a:t>
            </a:r>
            <a:r>
              <a:rPr lang="en-KR" baseline="30000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3</a:t>
            </a:r>
            <a:r>
              <a:rPr lang="en-KR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</a:t>
            </a:r>
            <a:r>
              <a:rPr lang="ko-KR" altLang="en-US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KR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Myungsuk Kim</a:t>
            </a:r>
            <a:r>
              <a:rPr lang="en-KR" baseline="30000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2</a:t>
            </a:r>
            <a:r>
              <a:rPr lang="en-KR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, </a:t>
            </a:r>
            <a:r>
              <a:rPr lang="ko-KR" altLang="en-US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 </a:t>
            </a:r>
            <a:r>
              <a:rPr lang="en-KR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Jisung Park</a:t>
            </a:r>
            <a:r>
              <a:rPr lang="en-KR" baseline="30000" dirty="0">
                <a:latin typeface="Aptos" panose="020B0004020202020204" pitchFamily="34" charset="0"/>
                <a:ea typeface="Noto Sans" panose="020B0502040504020204" pitchFamily="34" charset="0"/>
                <a:cs typeface="Noto Sans" panose="020B0502040504020204" pitchFamily="34" charset="0"/>
              </a:rPr>
              <a:t>1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133C846-D2BD-24E3-40D3-16BD89DBC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330" y="4952292"/>
            <a:ext cx="2212556" cy="5488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3FC3B5F-EEB9-C0A0-C630-3CC9693CC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3104" y="4129724"/>
            <a:ext cx="1332799" cy="1332799"/>
          </a:xfrm>
          <a:prstGeom prst="rect">
            <a:avLst/>
          </a:prstGeom>
        </p:spPr>
      </p:pic>
      <p:pic>
        <p:nvPicPr>
          <p:cNvPr id="20" name="Picture 19" descr="A black and orange logo&#10;&#10;Description automatically generated">
            <a:extLst>
              <a:ext uri="{FF2B5EF4-FFF2-40B4-BE49-F238E27FC236}">
                <a16:creationId xmlns:a16="http://schemas.microsoft.com/office/drawing/2014/main" id="{287302C0-0988-8540-3D2D-B21E01FCA7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27742" y="4397766"/>
            <a:ext cx="1920982" cy="54885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65D0531-3226-9456-4B42-77979AFD63C3}"/>
              </a:ext>
            </a:extLst>
          </p:cNvPr>
          <p:cNvSpPr txBox="1"/>
          <p:nvPr/>
        </p:nvSpPr>
        <p:spPr>
          <a:xfrm>
            <a:off x="1798068" y="4020138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sz="2400" dirty="0"/>
              <a:t>1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A63411-9559-9B22-BB8C-13EA055FBBDC}"/>
              </a:ext>
            </a:extLst>
          </p:cNvPr>
          <p:cNvSpPr txBox="1"/>
          <p:nvPr/>
        </p:nvSpPr>
        <p:spPr>
          <a:xfrm>
            <a:off x="5147133" y="4020138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sz="2400" dirty="0"/>
              <a:t>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438C929-E796-D915-97F6-238A19F2FA5D}"/>
              </a:ext>
            </a:extLst>
          </p:cNvPr>
          <p:cNvSpPr txBox="1"/>
          <p:nvPr/>
        </p:nvSpPr>
        <p:spPr>
          <a:xfrm>
            <a:off x="8612600" y="4020138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sz="2400" dirty="0"/>
              <a:t>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FD678A-E662-F6EE-01DE-32ED5A94047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5930" t="42641" r="38299" b="39881"/>
          <a:stretch/>
        </p:blipFill>
        <p:spPr>
          <a:xfrm>
            <a:off x="2105187" y="4091723"/>
            <a:ext cx="1255598" cy="120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black background with pink letters&#10;&#10;Description automatically generated">
            <a:extLst>
              <a:ext uri="{FF2B5EF4-FFF2-40B4-BE49-F238E27FC236}">
                <a16:creationId xmlns:a16="http://schemas.microsoft.com/office/drawing/2014/main" id="{3E9A39CE-E6D2-E033-5C2F-0D4501D7BE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37593" y="5231797"/>
            <a:ext cx="2390786" cy="6892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B658D8-DBAF-6FF0-24B4-BE32E7564BCB}"/>
              </a:ext>
            </a:extLst>
          </p:cNvPr>
          <p:cNvSpPr txBox="1"/>
          <p:nvPr/>
        </p:nvSpPr>
        <p:spPr>
          <a:xfrm>
            <a:off x="4677985" y="5867867"/>
            <a:ext cx="2836034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Helvetica" pitchFamily="2" charset="0"/>
              </a:rPr>
              <a:t>ASPLOS 2024</a:t>
            </a:r>
          </a:p>
          <a:p>
            <a:pPr algn="ctr"/>
            <a:r>
              <a:rPr lang="en-US" altLang="ko-KR" sz="2400" b="1" dirty="0">
                <a:latin typeface="Helvetica" pitchFamily="2" charset="0"/>
              </a:rPr>
              <a:t>Session 9B: SSDs</a:t>
            </a:r>
            <a:endParaRPr lang="en-KR" altLang="ko-KR" sz="24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216789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1EE62-DFD4-94C3-FF37-7D89461E4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Cell States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D96DAA-25C7-1495-2935-CF2EC92D7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K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26904-B731-412B-F50B-AD0F7024E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AAA4-2878-EC4A-B18E-DF378CE3ECDA}" type="slidenum">
              <a:rPr lang="en-KR" smtClean="0"/>
              <a:pPr/>
              <a:t>77</a:t>
            </a:fld>
            <a:endParaRPr lang="en-KR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305721-A594-B126-D9B9-0A3BDBE894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619" y="2233702"/>
            <a:ext cx="6757737" cy="360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10508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3368-F00B-9831-3512-C4DF6C63E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Validation: Fail-Bit Count vs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46BDF-2EF0-3696-B1B2-2AC91D89E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KR" dirty="0">
                <a:latin typeface="Aptos" panose="020B0004020202020204" pitchFamily="34" charset="0"/>
              </a:rPr>
              <a:t>Fail-bit count is 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highly correlated </a:t>
            </a:r>
            <a:r>
              <a:rPr lang="en-KR" dirty="0">
                <a:latin typeface="Aptos" panose="020B0004020202020204" pitchFamily="34" charset="0"/>
              </a:rPr>
              <a:t>with the erase latency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3EAE1-13CC-4DA5-DA87-30379F840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9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D46C6DCC-67D2-44DD-705A-E1BD8050CF9F}"/>
              </a:ext>
            </a:extLst>
          </p:cNvPr>
          <p:cNvSpPr/>
          <p:nvPr/>
        </p:nvSpPr>
        <p:spPr>
          <a:xfrm>
            <a:off x="4105118" y="3560130"/>
            <a:ext cx="1260000" cy="864000"/>
          </a:xfrm>
          <a:prstGeom prst="rect">
            <a:avLst/>
          </a:prstGeom>
          <a:noFill/>
          <a:ln w="25400">
            <a:solidFill>
              <a:srgbClr val="298C8C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E4C8E32-FEA9-A32D-F5A9-A4AE2D34C318}"/>
              </a:ext>
            </a:extLst>
          </p:cNvPr>
          <p:cNvCxnSpPr>
            <a:cxnSpLocks/>
          </p:cNvCxnSpPr>
          <p:nvPr/>
        </p:nvCxnSpPr>
        <p:spPr>
          <a:xfrm>
            <a:off x="805991" y="3063498"/>
            <a:ext cx="0" cy="1362223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3C13243B-50CC-5DC7-6833-3B4B99406F8A}"/>
              </a:ext>
            </a:extLst>
          </p:cNvPr>
          <p:cNvSpPr/>
          <p:nvPr/>
        </p:nvSpPr>
        <p:spPr>
          <a:xfrm>
            <a:off x="889682" y="3993721"/>
            <a:ext cx="1260000" cy="432000"/>
          </a:xfrm>
          <a:prstGeom prst="rect">
            <a:avLst/>
          </a:prstGeom>
          <a:solidFill>
            <a:schemeClr val="bg1"/>
          </a:solidFill>
          <a:ln w="25400">
            <a:solidFill>
              <a:srgbClr val="298C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6AC7E2F-57E1-7DA5-CCCC-99DEC8609835}"/>
              </a:ext>
            </a:extLst>
          </p:cNvPr>
          <p:cNvSpPr/>
          <p:nvPr/>
        </p:nvSpPr>
        <p:spPr>
          <a:xfrm>
            <a:off x="2233541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1A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C1310B7-4B3D-85CC-404E-D400E5E85174}"/>
              </a:ext>
            </a:extLst>
          </p:cNvPr>
          <p:cNvSpPr/>
          <p:nvPr/>
        </p:nvSpPr>
        <p:spPr>
          <a:xfrm>
            <a:off x="2497400" y="3775144"/>
            <a:ext cx="1260000" cy="648000"/>
          </a:xfrm>
          <a:prstGeom prst="rect">
            <a:avLst/>
          </a:prstGeom>
          <a:noFill/>
          <a:ln w="25400">
            <a:solidFill>
              <a:srgbClr val="298C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D6A3BE6-BB07-23FE-3C6E-7D2B53C6E80E}"/>
              </a:ext>
            </a:extLst>
          </p:cNvPr>
          <p:cNvSpPr/>
          <p:nvPr/>
        </p:nvSpPr>
        <p:spPr>
          <a:xfrm>
            <a:off x="3835848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1A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B2E4229-F64B-DCF5-57A4-428683A4144D}"/>
              </a:ext>
            </a:extLst>
          </p:cNvPr>
          <p:cNvSpPr/>
          <p:nvPr/>
        </p:nvSpPr>
        <p:spPr>
          <a:xfrm>
            <a:off x="5448808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1A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EC7E707-8E92-0D08-C220-37F8262A4CA5}"/>
              </a:ext>
            </a:extLst>
          </p:cNvPr>
          <p:cNvSpPr txBox="1"/>
          <p:nvPr/>
        </p:nvSpPr>
        <p:spPr>
          <a:xfrm>
            <a:off x="5545995" y="4424867"/>
            <a:ext cx="8595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Time</a:t>
            </a:r>
            <a:endParaRPr lang="en-KR" sz="2400" dirty="0">
              <a:latin typeface="Cambria" panose="02040503050406030204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7D1BEB53-341E-0C22-E9CD-B60F11DB26DA}"/>
              </a:ext>
            </a:extLst>
          </p:cNvPr>
          <p:cNvSpPr txBox="1"/>
          <p:nvPr/>
        </p:nvSpPr>
        <p:spPr>
          <a:xfrm rot="16200000">
            <a:off x="-14692" y="3513778"/>
            <a:ext cx="11542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Voltage</a:t>
            </a:r>
            <a:endParaRPr lang="en-KR" sz="2400" dirty="0">
              <a:latin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E5D85F-610E-E4F2-EA58-5CE2D38372DD}"/>
              </a:ext>
            </a:extLst>
          </p:cNvPr>
          <p:cNvSpPr txBox="1"/>
          <p:nvPr/>
        </p:nvSpPr>
        <p:spPr>
          <a:xfrm rot="16200000">
            <a:off x="5265768" y="3716549"/>
            <a:ext cx="3193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sz="2400" dirty="0">
                <a:solidFill>
                  <a:srgbClr val="F1A226"/>
                </a:solidFill>
                <a:latin typeface="Cambria" panose="02040503050406030204" pitchFamily="18" charset="0"/>
              </a:rPr>
              <a:t>Max fail-bit count [a.u.]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CEBA1A-59AE-544B-EF30-7F8E5FCBB058}"/>
                  </a:ext>
                </a:extLst>
              </p:cNvPr>
              <p:cNvSpPr txBox="1"/>
              <p:nvPr/>
            </p:nvSpPr>
            <p:spPr>
              <a:xfrm>
                <a:off x="7244736" y="5994668"/>
                <a:ext cx="4272350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298C8C"/>
                    </a:solidFill>
                    <a:latin typeface="Cambria" panose="02040503050406030204" pitchFamily="18" charset="0"/>
                  </a:rPr>
                  <a:t>Erase pulse latency [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298C8C"/>
                        </a:solidFill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en-US" sz="2400" dirty="0">
                    <a:solidFill>
                      <a:srgbClr val="298C8C"/>
                    </a:solidFill>
                    <a:latin typeface="Cambria" panose="02040503050406030204" pitchFamily="18" charset="0"/>
                  </a:rPr>
                  <a:t>]</a:t>
                </a:r>
                <a:endParaRPr lang="en-KR" sz="2400" dirty="0">
                  <a:solidFill>
                    <a:srgbClr val="298C8C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7CEBA1A-59AE-544B-EF30-7F8E5FCBB0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736" y="5994668"/>
                <a:ext cx="4272350" cy="461665"/>
              </a:xfrm>
              <a:prstGeom prst="rect">
                <a:avLst/>
              </a:prstGeom>
              <a:blipFill>
                <a:blip r:embed="rId3"/>
                <a:stretch>
                  <a:fillRect t="-7895" b="-26316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F5ABD027-3601-D320-E036-2F19B3C1D33A}"/>
              </a:ext>
            </a:extLst>
          </p:cNvPr>
          <p:cNvGraphicFramePr/>
          <p:nvPr/>
        </p:nvGraphicFramePr>
        <p:xfrm>
          <a:off x="5600020" y="2136787"/>
          <a:ext cx="6212846" cy="4112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Right Brace 6">
            <a:extLst>
              <a:ext uri="{FF2B5EF4-FFF2-40B4-BE49-F238E27FC236}">
                <a16:creationId xmlns:a16="http://schemas.microsoft.com/office/drawing/2014/main" id="{33167C13-3004-5B42-3639-88568620875F}"/>
              </a:ext>
            </a:extLst>
          </p:cNvPr>
          <p:cNvSpPr/>
          <p:nvPr/>
        </p:nvSpPr>
        <p:spPr>
          <a:xfrm rot="16200000">
            <a:off x="3080661" y="853220"/>
            <a:ext cx="357164" cy="4739122"/>
          </a:xfrm>
          <a:prstGeom prst="rightBrace">
            <a:avLst/>
          </a:prstGeom>
          <a:ln w="25400">
            <a:solidFill>
              <a:srgbClr val="6F47E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85E36B-7D84-A936-CCFE-060F78084F12}"/>
              </a:ext>
            </a:extLst>
          </p:cNvPr>
          <p:cNvSpPr txBox="1"/>
          <p:nvPr/>
        </p:nvSpPr>
        <p:spPr>
          <a:xfrm>
            <a:off x="1032735" y="2503149"/>
            <a:ext cx="4453014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1: The number of erase loops = 3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AE841F7-A56B-90AF-7F3D-2142C389F56C}"/>
              </a:ext>
            </a:extLst>
          </p:cNvPr>
          <p:cNvCxnSpPr>
            <a:cxnSpLocks/>
          </p:cNvCxnSpPr>
          <p:nvPr/>
        </p:nvCxnSpPr>
        <p:spPr>
          <a:xfrm>
            <a:off x="4105118" y="4618431"/>
            <a:ext cx="1260000" cy="0"/>
          </a:xfrm>
          <a:prstGeom prst="straightConnector1">
            <a:avLst/>
          </a:prstGeom>
          <a:ln w="25400">
            <a:solidFill>
              <a:srgbClr val="6F47E5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FDDC659-FF38-C5C8-C5E5-F7C25EE7326B}"/>
                  </a:ext>
                </a:extLst>
              </p:cNvPr>
              <p:cNvSpPr txBox="1"/>
              <p:nvPr/>
            </p:nvSpPr>
            <p:spPr>
              <a:xfrm>
                <a:off x="4044929" y="4621790"/>
                <a:ext cx="1380379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KR" sz="2400" dirty="0">
                    <a:solidFill>
                      <a:srgbClr val="6F47E5"/>
                    </a:solidFill>
                    <a:latin typeface="Cambria" panose="02040503050406030204" pitchFamily="18" charset="0"/>
                  </a:rPr>
                  <a:t>2: 3.5 </a:t>
                </a:r>
                <a14:m>
                  <m:oMath xmlns:m="http://schemas.openxmlformats.org/officeDocument/2006/math">
                    <m:r>
                      <a:rPr lang="en-KR" sz="2400" i="1" dirty="0" smtClean="0">
                        <a:solidFill>
                          <a:srgbClr val="6F47E5"/>
                        </a:solidFill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KR" sz="2400" dirty="0">
                  <a:solidFill>
                    <a:srgbClr val="6F47E5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FDDC659-FF38-C5C8-C5E5-F7C25EE732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4929" y="4621790"/>
                <a:ext cx="1380379" cy="461665"/>
              </a:xfrm>
              <a:prstGeom prst="rect">
                <a:avLst/>
              </a:prstGeom>
              <a:blipFill>
                <a:blip r:embed="rId5"/>
                <a:stretch>
                  <a:fillRect l="-6364" t="-7895" b="-26316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>
            <a:extLst>
              <a:ext uri="{FF2B5EF4-FFF2-40B4-BE49-F238E27FC236}">
                <a16:creationId xmlns:a16="http://schemas.microsoft.com/office/drawing/2014/main" id="{0F499961-0930-ED13-5A2B-186A2DE1D6ED}"/>
              </a:ext>
            </a:extLst>
          </p:cNvPr>
          <p:cNvSpPr/>
          <p:nvPr/>
        </p:nvSpPr>
        <p:spPr>
          <a:xfrm>
            <a:off x="4107600" y="3560400"/>
            <a:ext cx="1260000" cy="864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298C8C"/>
              </a:gs>
            </a:gsLst>
            <a:lin ang="10800000" scaled="1"/>
            <a:tileRect/>
          </a:gradFill>
          <a:ln w="25400">
            <a:solidFill>
              <a:srgbClr val="298C8C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7BFAD1B-12F8-0922-3E72-809DCA031CBD}"/>
              </a:ext>
            </a:extLst>
          </p:cNvPr>
          <p:cNvCxnSpPr>
            <a:cxnSpLocks/>
            <a:stCxn id="51" idx="2"/>
            <a:endCxn id="53" idx="1"/>
          </p:cNvCxnSpPr>
          <p:nvPr/>
        </p:nvCxnSpPr>
        <p:spPr>
          <a:xfrm>
            <a:off x="5538808" y="4423644"/>
            <a:ext cx="7187" cy="232056"/>
          </a:xfrm>
          <a:prstGeom prst="straightConnector1">
            <a:avLst/>
          </a:prstGeom>
          <a:ln w="25400">
            <a:solidFill>
              <a:srgbClr val="F1A226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2D41BB87-4BFB-CCC3-F11E-385518082CBC}"/>
              </a:ext>
            </a:extLst>
          </p:cNvPr>
          <p:cNvSpPr txBox="1"/>
          <p:nvPr/>
        </p:nvSpPr>
        <p:spPr>
          <a:xfrm>
            <a:off x="5381553" y="4622792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2400" dirty="0">
                <a:solidFill>
                  <a:srgbClr val="F1A226"/>
                </a:solidFill>
                <a:latin typeface="Cambria" panose="02040503050406030204" pitchFamily="18" charset="0"/>
              </a:rPr>
              <a:t>?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BA0B7F9-7EF3-5542-FDCA-3EEFA93C7908}"/>
              </a:ext>
            </a:extLst>
          </p:cNvPr>
          <p:cNvCxnSpPr>
            <a:cxnSpLocks/>
          </p:cNvCxnSpPr>
          <p:nvPr/>
        </p:nvCxnSpPr>
        <p:spPr>
          <a:xfrm flipH="1">
            <a:off x="805991" y="4425721"/>
            <a:ext cx="5482075" cy="0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3BA1D3F-99C4-9145-EF2C-0E0D05169002}"/>
                  </a:ext>
                </a:extLst>
              </p:cNvPr>
              <p:cNvSpPr txBox="1"/>
              <p:nvPr/>
            </p:nvSpPr>
            <p:spPr>
              <a:xfrm>
                <a:off x="4340683" y="4621790"/>
                <a:ext cx="788869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KR" sz="2400" dirty="0">
                    <a:solidFill>
                      <a:srgbClr val="298C8C"/>
                    </a:solidFill>
                    <a:latin typeface="Cambria" panose="02040503050406030204" pitchFamily="18" charset="0"/>
                  </a:rPr>
                  <a:t>? </a:t>
                </a:r>
                <a14:m>
                  <m:oMath xmlns:m="http://schemas.openxmlformats.org/officeDocument/2006/math">
                    <m:r>
                      <a:rPr lang="en-KR" sz="2400" i="1" dirty="0" smtClean="0">
                        <a:solidFill>
                          <a:srgbClr val="298C8C"/>
                        </a:solidFill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KR" sz="2400" dirty="0">
                  <a:solidFill>
                    <a:srgbClr val="298C8C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3BA1D3F-99C4-9145-EF2C-0E0D05169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0683" y="4621790"/>
                <a:ext cx="788869" cy="461665"/>
              </a:xfrm>
              <a:prstGeom prst="rect">
                <a:avLst/>
              </a:prstGeom>
              <a:blipFill>
                <a:blip r:embed="rId6"/>
                <a:stretch>
                  <a:fillRect l="-11111" t="-7895" b="-26316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900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298C8C"/>
                                      </p:to>
                                    </p:animClr>
                                    <p:set>
                                      <p:cBhvr>
                                        <p:cTn id="35" dur="1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/>
      <p:bldP spid="9" grpId="1"/>
      <p:bldP spid="17" grpId="0"/>
      <p:bldP spid="17" grpId="1"/>
      <p:bldP spid="19" grpId="0" animBg="1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18FDC-5CC4-E16C-7B17-9DA453501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Erase Operation: More Details</a:t>
            </a:r>
            <a:endParaRPr lang="en-K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AE5D59-A702-2C85-888B-6552F18B78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KR" dirty="0"/>
              <a:t>Erase operation consists of </a:t>
            </a:r>
            <a:r>
              <a:rPr lang="en-KR" dirty="0">
                <a:latin typeface="Aptos" panose="020B0004020202020204" pitchFamily="34" charset="0"/>
              </a:rPr>
              <a:t>two steps</a:t>
            </a:r>
          </a:p>
          <a:p>
            <a:pPr marL="1143000" lvl="1" indent="-457200">
              <a:buClr>
                <a:schemeClr val="tx1"/>
              </a:buClr>
            </a:pPr>
            <a:r>
              <a:rPr lang="en-KR" dirty="0">
                <a:solidFill>
                  <a:srgbClr val="298C8C"/>
                </a:solidFill>
                <a:latin typeface="Aptos" panose="020B0004020202020204" pitchFamily="34" charset="0"/>
              </a:rPr>
              <a:t>Erase pulse (EP)</a:t>
            </a:r>
          </a:p>
          <a:p>
            <a:pPr marL="1143000" lvl="1" indent="-457200">
              <a:buClr>
                <a:schemeClr val="tx1"/>
              </a:buClr>
            </a:pPr>
            <a:r>
              <a:rPr lang="en-KR" dirty="0">
                <a:solidFill>
                  <a:srgbClr val="F1A226"/>
                </a:solidFill>
                <a:latin typeface="Aptos" panose="020B0004020202020204" pitchFamily="34" charset="0"/>
              </a:rPr>
              <a:t>Verify read (VR)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F7B82-4054-7D1D-7179-90CCFA767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FAAA4-2878-EC4A-B18E-DF378CE3ECDA}" type="slidenum">
              <a:rPr lang="en-KR" smtClean="0"/>
              <a:t>7</a:t>
            </a:fld>
            <a:endParaRPr lang="en-KR"/>
          </a:p>
        </p:txBody>
      </p: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C207FC8D-C6A3-ADE9-189D-4035C3191F95}"/>
              </a:ext>
            </a:extLst>
          </p:cNvPr>
          <p:cNvCxnSpPr>
            <a:cxnSpLocks/>
          </p:cNvCxnSpPr>
          <p:nvPr/>
        </p:nvCxnSpPr>
        <p:spPr>
          <a:xfrm>
            <a:off x="6719380" y="3659277"/>
            <a:ext cx="0" cy="1705641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F727B441-680B-3FC1-51CE-E17DA36275E0}"/>
              </a:ext>
            </a:extLst>
          </p:cNvPr>
          <p:cNvCxnSpPr>
            <a:cxnSpLocks/>
          </p:cNvCxnSpPr>
          <p:nvPr/>
        </p:nvCxnSpPr>
        <p:spPr>
          <a:xfrm flipH="1">
            <a:off x="6719380" y="5357776"/>
            <a:ext cx="4694830" cy="0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3" name="TextBox 212">
            <a:extLst>
              <a:ext uri="{FF2B5EF4-FFF2-40B4-BE49-F238E27FC236}">
                <a16:creationId xmlns:a16="http://schemas.microsoft.com/office/drawing/2014/main" id="{7A1A3014-E949-9B3E-0AF3-79E2A9A49F19}"/>
              </a:ext>
            </a:extLst>
          </p:cNvPr>
          <p:cNvSpPr txBox="1"/>
          <p:nvPr/>
        </p:nvSpPr>
        <p:spPr>
          <a:xfrm rot="16200000">
            <a:off x="5915610" y="4281265"/>
            <a:ext cx="11542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Voltage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1A1A0A67-99A7-E1B8-DFA3-A08F5F037D55}"/>
              </a:ext>
            </a:extLst>
          </p:cNvPr>
          <p:cNvSpPr txBox="1"/>
          <p:nvPr/>
        </p:nvSpPr>
        <p:spPr>
          <a:xfrm>
            <a:off x="10538200" y="5357682"/>
            <a:ext cx="8595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Time</a:t>
            </a:r>
          </a:p>
        </p:txBody>
      </p:sp>
      <p:grpSp>
        <p:nvGrpSpPr>
          <p:cNvPr id="199" name="WL0">
            <a:extLst>
              <a:ext uri="{FF2B5EF4-FFF2-40B4-BE49-F238E27FC236}">
                <a16:creationId xmlns:a16="http://schemas.microsoft.com/office/drawing/2014/main" id="{1174C5DC-519D-14F2-BC0A-71C9CA2AB2E0}"/>
              </a:ext>
            </a:extLst>
          </p:cNvPr>
          <p:cNvGrpSpPr/>
          <p:nvPr/>
        </p:nvGrpSpPr>
        <p:grpSpPr>
          <a:xfrm>
            <a:off x="577217" y="3728302"/>
            <a:ext cx="5106983" cy="461665"/>
            <a:chOff x="3224217" y="3244334"/>
            <a:chExt cx="5106983" cy="461665"/>
          </a:xfrm>
        </p:grpSpPr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480E4FB9-BE2D-A1D7-E664-5A7F1BC83737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3429000"/>
              <a:ext cx="43252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6E5ECB8D-1775-0190-CC43-C7894C92582A}"/>
                </a:ext>
              </a:extLst>
            </p:cNvPr>
            <p:cNvSpPr txBox="1"/>
            <p:nvPr/>
          </p:nvSpPr>
          <p:spPr>
            <a:xfrm>
              <a:off x="3224217" y="3244334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latin typeface="Cambria" panose="02040503050406030204" pitchFamily="18" charset="0"/>
                </a:rPr>
                <a:t>WL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</p:grpSp>
      <p:grpSp>
        <p:nvGrpSpPr>
          <p:cNvPr id="202" name="WL1">
            <a:extLst>
              <a:ext uri="{FF2B5EF4-FFF2-40B4-BE49-F238E27FC236}">
                <a16:creationId xmlns:a16="http://schemas.microsoft.com/office/drawing/2014/main" id="{7390DA5F-4063-04EE-7461-C9C9C0EE5AF4}"/>
              </a:ext>
            </a:extLst>
          </p:cNvPr>
          <p:cNvGrpSpPr/>
          <p:nvPr/>
        </p:nvGrpSpPr>
        <p:grpSpPr>
          <a:xfrm>
            <a:off x="572729" y="4683742"/>
            <a:ext cx="5111471" cy="461665"/>
            <a:chOff x="3219729" y="4199774"/>
            <a:chExt cx="5111471" cy="461665"/>
          </a:xfrm>
        </p:grpSpPr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83DF9CA0-D966-49AB-8988-64D7042AA2F4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4384440"/>
              <a:ext cx="43252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82294505-38EB-3347-5F51-B0A90732675E}"/>
                </a:ext>
              </a:extLst>
            </p:cNvPr>
            <p:cNvSpPr txBox="1"/>
            <p:nvPr/>
          </p:nvSpPr>
          <p:spPr>
            <a:xfrm>
              <a:off x="3219729" y="4199774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latin typeface="Cambria" panose="02040503050406030204" pitchFamily="18" charset="0"/>
                </a:rPr>
                <a:t>WL</a:t>
              </a:r>
              <a:r>
                <a:rPr lang="en-KR" sz="2400" baseline="-25000" dirty="0">
                  <a:latin typeface="Cambria" panose="02040503050406030204" pitchFamily="18" charset="0"/>
                </a:rPr>
                <a:t>1</a:t>
              </a:r>
            </a:p>
          </p:txBody>
        </p:sp>
      </p:grp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2244FB1B-24ED-FA38-E8C9-999B2997B684}"/>
              </a:ext>
            </a:extLst>
          </p:cNvPr>
          <p:cNvCxnSpPr>
            <a:cxnSpLocks/>
          </p:cNvCxnSpPr>
          <p:nvPr/>
        </p:nvCxnSpPr>
        <p:spPr>
          <a:xfrm>
            <a:off x="2300683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4AE66971-0A4B-80ED-1D95-FCAB07BFCF87}"/>
              </a:ext>
            </a:extLst>
          </p:cNvPr>
          <p:cNvCxnSpPr>
            <a:cxnSpLocks/>
          </p:cNvCxnSpPr>
          <p:nvPr/>
        </p:nvCxnSpPr>
        <p:spPr>
          <a:xfrm>
            <a:off x="3068590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B66486A6-AB23-1D8B-1CE3-6D3D3EAE0EEA}"/>
              </a:ext>
            </a:extLst>
          </p:cNvPr>
          <p:cNvCxnSpPr>
            <a:cxnSpLocks/>
          </p:cNvCxnSpPr>
          <p:nvPr/>
        </p:nvCxnSpPr>
        <p:spPr>
          <a:xfrm>
            <a:off x="4604402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207F9475-A48A-8E0D-41B9-B561B3F352B4}"/>
              </a:ext>
            </a:extLst>
          </p:cNvPr>
          <p:cNvCxnSpPr>
            <a:cxnSpLocks/>
          </p:cNvCxnSpPr>
          <p:nvPr/>
        </p:nvCxnSpPr>
        <p:spPr>
          <a:xfrm>
            <a:off x="3836496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5" name="Cells (WL0)">
            <a:extLst>
              <a:ext uri="{FF2B5EF4-FFF2-40B4-BE49-F238E27FC236}">
                <a16:creationId xmlns:a16="http://schemas.microsoft.com/office/drawing/2014/main" id="{13CC442D-3E45-EF0D-6901-E022F2959818}"/>
              </a:ext>
            </a:extLst>
          </p:cNvPr>
          <p:cNvGrpSpPr/>
          <p:nvPr/>
        </p:nvGrpSpPr>
        <p:grpSpPr>
          <a:xfrm>
            <a:off x="2011400" y="3623168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B690D853-9B51-F384-5DCF-309F69B9E276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AAC30BC7-6E4D-3017-4200-6E11031EF48A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636C5317-744E-6AAB-F395-9E0677C35A12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E6032D82-B494-B342-2C47-61B89B3755C3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 dirty="0"/>
            </a:p>
          </p:txBody>
        </p:sp>
      </p:grpSp>
      <p:grpSp>
        <p:nvGrpSpPr>
          <p:cNvPr id="220" name="Cells (WL1)">
            <a:extLst>
              <a:ext uri="{FF2B5EF4-FFF2-40B4-BE49-F238E27FC236}">
                <a16:creationId xmlns:a16="http://schemas.microsoft.com/office/drawing/2014/main" id="{55445B02-B2ED-5D32-84BD-ECFE8DE300B3}"/>
              </a:ext>
            </a:extLst>
          </p:cNvPr>
          <p:cNvGrpSpPr/>
          <p:nvPr/>
        </p:nvGrpSpPr>
        <p:grpSpPr>
          <a:xfrm>
            <a:off x="2011400" y="4577168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86CCFE1D-62AE-BC40-5FFA-BBE8E43710C2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8D3933A6-3E34-52A6-1BD9-6FE77F4D9924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EA478FA3-31D9-A7A2-3B12-2920B7D8298C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9D006BB0-C644-7FFB-E0B8-67693EDCB76C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</p:grpSp>
      <p:grpSp>
        <p:nvGrpSpPr>
          <p:cNvPr id="225" name="BL0">
            <a:extLst>
              <a:ext uri="{FF2B5EF4-FFF2-40B4-BE49-F238E27FC236}">
                <a16:creationId xmlns:a16="http://schemas.microsoft.com/office/drawing/2014/main" id="{8B255328-7B46-92EA-4D99-E18A62E0BCDB}"/>
              </a:ext>
            </a:extLst>
          </p:cNvPr>
          <p:cNvGrpSpPr/>
          <p:nvPr/>
        </p:nvGrpSpPr>
        <p:grpSpPr>
          <a:xfrm>
            <a:off x="2300683" y="2851116"/>
            <a:ext cx="710220" cy="3021035"/>
            <a:chOff x="4947683" y="1963737"/>
            <a:chExt cx="710220" cy="3021035"/>
          </a:xfrm>
        </p:grpSpPr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4E32DDCB-F273-B0EB-28E4-9DD6D3CBFCB3}"/>
                </a:ext>
              </a:extLst>
            </p:cNvPr>
            <p:cNvSpPr txBox="1"/>
            <p:nvPr/>
          </p:nvSpPr>
          <p:spPr>
            <a:xfrm>
              <a:off x="5006763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  <p:grpSp>
          <p:nvGrpSpPr>
            <p:cNvPr id="227" name="BL0">
              <a:extLst>
                <a:ext uri="{FF2B5EF4-FFF2-40B4-BE49-F238E27FC236}">
                  <a16:creationId xmlns:a16="http://schemas.microsoft.com/office/drawing/2014/main" id="{ED0FC718-FE35-7371-DE17-7297D193ABFA}"/>
                </a:ext>
              </a:extLst>
            </p:cNvPr>
            <p:cNvGrpSpPr/>
            <p:nvPr/>
          </p:nvGrpSpPr>
          <p:grpSpPr>
            <a:xfrm>
              <a:off x="4947683" y="2324911"/>
              <a:ext cx="386687" cy="2659861"/>
              <a:chOff x="4947683" y="2324911"/>
              <a:chExt cx="386687" cy="2659861"/>
            </a:xfrm>
          </p:grpSpPr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6219BFCC-CBEC-B728-26A0-F3B506E5C0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4370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0D0D594D-1BBE-E93C-5380-DBF25A0572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768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0" name="BL1">
            <a:extLst>
              <a:ext uri="{FF2B5EF4-FFF2-40B4-BE49-F238E27FC236}">
                <a16:creationId xmlns:a16="http://schemas.microsoft.com/office/drawing/2014/main" id="{22814322-CC50-8F82-3FF4-97CCA35B9BCF}"/>
              </a:ext>
            </a:extLst>
          </p:cNvPr>
          <p:cNvGrpSpPr/>
          <p:nvPr/>
        </p:nvGrpSpPr>
        <p:grpSpPr>
          <a:xfrm>
            <a:off x="3062313" y="2851116"/>
            <a:ext cx="719116" cy="3021035"/>
            <a:chOff x="5709313" y="1963737"/>
            <a:chExt cx="719116" cy="3021035"/>
          </a:xfrm>
        </p:grpSpPr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58BB3484-D1AB-E2FC-0242-D16B6489DC72}"/>
                </a:ext>
              </a:extLst>
            </p:cNvPr>
            <p:cNvSpPr txBox="1"/>
            <p:nvPr/>
          </p:nvSpPr>
          <p:spPr>
            <a:xfrm>
              <a:off x="5777289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1</a:t>
              </a:r>
            </a:p>
          </p:txBody>
        </p:sp>
        <p:grpSp>
          <p:nvGrpSpPr>
            <p:cNvPr id="232" name="BL1">
              <a:extLst>
                <a:ext uri="{FF2B5EF4-FFF2-40B4-BE49-F238E27FC236}">
                  <a16:creationId xmlns:a16="http://schemas.microsoft.com/office/drawing/2014/main" id="{A7283789-6CD3-84DF-FF9F-3B28A1E9F236}"/>
                </a:ext>
              </a:extLst>
            </p:cNvPr>
            <p:cNvGrpSpPr/>
            <p:nvPr/>
          </p:nvGrpSpPr>
          <p:grpSpPr>
            <a:xfrm>
              <a:off x="5709313" y="2324911"/>
              <a:ext cx="390230" cy="2659861"/>
              <a:chOff x="5709313" y="2324911"/>
              <a:chExt cx="390230" cy="2659861"/>
            </a:xfrm>
          </p:grpSpPr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468ADBA5-CA26-B792-B818-A2D07C0E8E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9543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A1B86DD0-FF4D-1BD1-A26E-C0086DAC90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0931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5" name="BL2">
            <a:extLst>
              <a:ext uri="{FF2B5EF4-FFF2-40B4-BE49-F238E27FC236}">
                <a16:creationId xmlns:a16="http://schemas.microsoft.com/office/drawing/2014/main" id="{15680650-47BE-2FD9-8BCB-C8BFBFE407AD}"/>
              </a:ext>
            </a:extLst>
          </p:cNvPr>
          <p:cNvGrpSpPr/>
          <p:nvPr/>
        </p:nvGrpSpPr>
        <p:grpSpPr>
          <a:xfrm>
            <a:off x="3833762" y="2851116"/>
            <a:ext cx="711615" cy="3021035"/>
            <a:chOff x="6480762" y="1963737"/>
            <a:chExt cx="711615" cy="3021035"/>
          </a:xfrm>
        </p:grpSpPr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5BC74D13-15FC-701E-CA7E-63CE0D0A4A44}"/>
                </a:ext>
              </a:extLst>
            </p:cNvPr>
            <p:cNvSpPr txBox="1"/>
            <p:nvPr/>
          </p:nvSpPr>
          <p:spPr>
            <a:xfrm>
              <a:off x="6541237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2</a:t>
              </a:r>
            </a:p>
          </p:txBody>
        </p:sp>
        <p:grpSp>
          <p:nvGrpSpPr>
            <p:cNvPr id="237" name="BL2">
              <a:extLst>
                <a:ext uri="{FF2B5EF4-FFF2-40B4-BE49-F238E27FC236}">
                  <a16:creationId xmlns:a16="http://schemas.microsoft.com/office/drawing/2014/main" id="{C2CCD0CA-7349-0608-3EA2-A16A259F6B66}"/>
                </a:ext>
              </a:extLst>
            </p:cNvPr>
            <p:cNvGrpSpPr/>
            <p:nvPr/>
          </p:nvGrpSpPr>
          <p:grpSpPr>
            <a:xfrm>
              <a:off x="6480762" y="2324911"/>
              <a:ext cx="386687" cy="2659861"/>
              <a:chOff x="6480762" y="2324911"/>
              <a:chExt cx="386687" cy="2659861"/>
            </a:xfrm>
          </p:grpSpPr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30B258B5-48C3-0772-C152-6A7E92C248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67449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225B37CC-F88D-DFBF-E768-7F9709B765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076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0" name="BL3">
            <a:extLst>
              <a:ext uri="{FF2B5EF4-FFF2-40B4-BE49-F238E27FC236}">
                <a16:creationId xmlns:a16="http://schemas.microsoft.com/office/drawing/2014/main" id="{1FD318A7-7A7C-A4BF-E357-D0A2CF9AD88B}"/>
              </a:ext>
            </a:extLst>
          </p:cNvPr>
          <p:cNvGrpSpPr/>
          <p:nvPr/>
        </p:nvGrpSpPr>
        <p:grpSpPr>
          <a:xfrm>
            <a:off x="4604402" y="2851116"/>
            <a:ext cx="717280" cy="3021035"/>
            <a:chOff x="7251402" y="1963737"/>
            <a:chExt cx="717280" cy="3021035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9D19C736-6B41-9B07-EC10-860ACFE4FB15}"/>
                </a:ext>
              </a:extLst>
            </p:cNvPr>
            <p:cNvSpPr txBox="1"/>
            <p:nvPr/>
          </p:nvSpPr>
          <p:spPr>
            <a:xfrm>
              <a:off x="7317542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3</a:t>
              </a:r>
            </a:p>
          </p:txBody>
        </p:sp>
        <p:grpSp>
          <p:nvGrpSpPr>
            <p:cNvPr id="242" name="BL3">
              <a:extLst>
                <a:ext uri="{FF2B5EF4-FFF2-40B4-BE49-F238E27FC236}">
                  <a16:creationId xmlns:a16="http://schemas.microsoft.com/office/drawing/2014/main" id="{8515B563-1B1E-98B5-4A1C-E2BF72E70DA2}"/>
                </a:ext>
              </a:extLst>
            </p:cNvPr>
            <p:cNvGrpSpPr/>
            <p:nvPr/>
          </p:nvGrpSpPr>
          <p:grpSpPr>
            <a:xfrm>
              <a:off x="7251402" y="2324911"/>
              <a:ext cx="391710" cy="2659861"/>
              <a:chOff x="7251402" y="2324911"/>
              <a:chExt cx="391710" cy="2659861"/>
            </a:xfrm>
          </p:grpSpPr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49938B5A-C17B-DA21-BF44-7EBE58363A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3112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39213152-AB49-70F6-C0B2-72E2FCA4D0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140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5" name="Rounded Rectangle 244">
            <a:extLst>
              <a:ext uri="{FF2B5EF4-FFF2-40B4-BE49-F238E27FC236}">
                <a16:creationId xmlns:a16="http://schemas.microsoft.com/office/drawing/2014/main" id="{B76BD47C-A2AE-3463-9A7F-C49F0DB226F9}"/>
              </a:ext>
            </a:extLst>
          </p:cNvPr>
          <p:cNvSpPr/>
          <p:nvPr/>
        </p:nvSpPr>
        <p:spPr>
          <a:xfrm>
            <a:off x="1712368" y="3340468"/>
            <a:ext cx="3680713" cy="2300572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pSp>
        <p:nvGrpSpPr>
          <p:cNvPr id="246" name="Programmed cells WL1">
            <a:extLst>
              <a:ext uri="{FF2B5EF4-FFF2-40B4-BE49-F238E27FC236}">
                <a16:creationId xmlns:a16="http://schemas.microsoft.com/office/drawing/2014/main" id="{70AE3197-F1A6-BF69-1002-E75F7880C020}"/>
              </a:ext>
            </a:extLst>
          </p:cNvPr>
          <p:cNvGrpSpPr/>
          <p:nvPr/>
        </p:nvGrpSpPr>
        <p:grpSpPr>
          <a:xfrm>
            <a:off x="2011400" y="4577379"/>
            <a:ext cx="2798209" cy="581247"/>
            <a:chOff x="7985701" y="4517124"/>
            <a:chExt cx="2798209" cy="581247"/>
          </a:xfrm>
        </p:grpSpPr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4AD433F8-B7CC-109D-1E18-6F235D4D4F54}"/>
                </a:ext>
              </a:extLst>
            </p:cNvPr>
            <p:cNvSpPr/>
            <p:nvPr/>
          </p:nvSpPr>
          <p:spPr>
            <a:xfrm>
              <a:off x="7985701" y="4517124"/>
              <a:ext cx="581246" cy="581246"/>
            </a:xfrm>
            <a:prstGeom prst="ellipse">
              <a:avLst/>
            </a:prstGeom>
            <a:solidFill>
              <a:srgbClr val="6F47E5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F9CD8132-7757-F0ED-C3BE-EB214B4E74B5}"/>
                </a:ext>
              </a:extLst>
            </p:cNvPr>
            <p:cNvSpPr/>
            <p:nvPr/>
          </p:nvSpPr>
          <p:spPr>
            <a:xfrm>
              <a:off x="8753608" y="4517124"/>
              <a:ext cx="581246" cy="581246"/>
            </a:xfrm>
            <a:prstGeom prst="ellipse">
              <a:avLst/>
            </a:prstGeom>
            <a:solidFill>
              <a:srgbClr val="6F47E5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C42405DE-8639-6136-5970-29BEE2E87D6B}"/>
                </a:ext>
              </a:extLst>
            </p:cNvPr>
            <p:cNvSpPr/>
            <p:nvPr/>
          </p:nvSpPr>
          <p:spPr>
            <a:xfrm>
              <a:off x="9521515" y="4517124"/>
              <a:ext cx="581246" cy="581246"/>
            </a:xfrm>
            <a:prstGeom prst="ellipse">
              <a:avLst/>
            </a:prstGeom>
            <a:solidFill>
              <a:srgbClr val="6F47E5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50" name="Freeform 249">
              <a:extLst>
                <a:ext uri="{FF2B5EF4-FFF2-40B4-BE49-F238E27FC236}">
                  <a16:creationId xmlns:a16="http://schemas.microsoft.com/office/drawing/2014/main" id="{E310DB21-9A38-7987-5419-969E0B0D0313}"/>
                </a:ext>
              </a:extLst>
            </p:cNvPr>
            <p:cNvSpPr/>
            <p:nvPr/>
          </p:nvSpPr>
          <p:spPr>
            <a:xfrm>
              <a:off x="10374939" y="5014088"/>
              <a:ext cx="408971" cy="84283"/>
            </a:xfrm>
            <a:custGeom>
              <a:avLst/>
              <a:gdLst>
                <a:gd name="connsiteX0" fmla="*/ 0 w 408971"/>
                <a:gd name="connsiteY0" fmla="*/ 0 h 84283"/>
                <a:gd name="connsiteX1" fmla="*/ 408971 w 408971"/>
                <a:gd name="connsiteY1" fmla="*/ 0 h 84283"/>
                <a:gd name="connsiteX2" fmla="*/ 366975 w 408971"/>
                <a:gd name="connsiteY2" fmla="*/ 34650 h 84283"/>
                <a:gd name="connsiteX3" fmla="*/ 204485 w 408971"/>
                <a:gd name="connsiteY3" fmla="*/ 84283 h 84283"/>
                <a:gd name="connsiteX4" fmla="*/ 41995 w 408971"/>
                <a:gd name="connsiteY4" fmla="*/ 34650 h 8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971" h="84283">
                  <a:moveTo>
                    <a:pt x="0" y="0"/>
                  </a:moveTo>
                  <a:lnTo>
                    <a:pt x="408971" y="0"/>
                  </a:lnTo>
                  <a:lnTo>
                    <a:pt x="366975" y="34650"/>
                  </a:lnTo>
                  <a:cubicBezTo>
                    <a:pt x="320592" y="65986"/>
                    <a:pt x="264675" y="84283"/>
                    <a:pt x="204485" y="84283"/>
                  </a:cubicBezTo>
                  <a:cubicBezTo>
                    <a:pt x="144295" y="84283"/>
                    <a:pt x="88378" y="65986"/>
                    <a:pt x="41995" y="34650"/>
                  </a:cubicBezTo>
                  <a:close/>
                </a:path>
              </a:pathLst>
            </a:custGeom>
            <a:solidFill>
              <a:srgbClr val="6F47E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KR"/>
            </a:p>
          </p:txBody>
        </p:sp>
      </p:grpSp>
      <p:grpSp>
        <p:nvGrpSpPr>
          <p:cNvPr id="251" name="Programmed cells WL0">
            <a:extLst>
              <a:ext uri="{FF2B5EF4-FFF2-40B4-BE49-F238E27FC236}">
                <a16:creationId xmlns:a16="http://schemas.microsoft.com/office/drawing/2014/main" id="{6027C638-AC08-FB1A-D9B3-14F3020006E8}"/>
              </a:ext>
            </a:extLst>
          </p:cNvPr>
          <p:cNvGrpSpPr/>
          <p:nvPr/>
        </p:nvGrpSpPr>
        <p:grpSpPr>
          <a:xfrm>
            <a:off x="2011400" y="3623379"/>
            <a:ext cx="2798209" cy="587226"/>
            <a:chOff x="7985701" y="3234320"/>
            <a:chExt cx="2798209" cy="587226"/>
          </a:xfrm>
        </p:grpSpPr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AB273B37-ECE4-82C9-794F-D2A9BA7CF559}"/>
                </a:ext>
              </a:extLst>
            </p:cNvPr>
            <p:cNvSpPr/>
            <p:nvPr/>
          </p:nvSpPr>
          <p:spPr>
            <a:xfrm>
              <a:off x="7985701" y="3234320"/>
              <a:ext cx="581246" cy="581246"/>
            </a:xfrm>
            <a:prstGeom prst="ellipse">
              <a:avLst/>
            </a:prstGeom>
            <a:solidFill>
              <a:srgbClr val="6F47E5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C44F46F7-BAB2-42AC-8250-80F6FD157DB7}"/>
                </a:ext>
              </a:extLst>
            </p:cNvPr>
            <p:cNvSpPr/>
            <p:nvPr/>
          </p:nvSpPr>
          <p:spPr>
            <a:xfrm>
              <a:off x="9521515" y="3234320"/>
              <a:ext cx="581246" cy="581246"/>
            </a:xfrm>
            <a:prstGeom prst="ellipse">
              <a:avLst/>
            </a:prstGeom>
            <a:solidFill>
              <a:srgbClr val="6F47E5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9400511D-E4A4-6FDE-6EB1-2B2C251D001B}"/>
                </a:ext>
              </a:extLst>
            </p:cNvPr>
            <p:cNvSpPr/>
            <p:nvPr/>
          </p:nvSpPr>
          <p:spPr>
            <a:xfrm>
              <a:off x="10374939" y="3737263"/>
              <a:ext cx="408971" cy="84283"/>
            </a:xfrm>
            <a:custGeom>
              <a:avLst/>
              <a:gdLst>
                <a:gd name="connsiteX0" fmla="*/ 0 w 408971"/>
                <a:gd name="connsiteY0" fmla="*/ 0 h 84283"/>
                <a:gd name="connsiteX1" fmla="*/ 408971 w 408971"/>
                <a:gd name="connsiteY1" fmla="*/ 0 h 84283"/>
                <a:gd name="connsiteX2" fmla="*/ 366975 w 408971"/>
                <a:gd name="connsiteY2" fmla="*/ 34650 h 84283"/>
                <a:gd name="connsiteX3" fmla="*/ 204485 w 408971"/>
                <a:gd name="connsiteY3" fmla="*/ 84283 h 84283"/>
                <a:gd name="connsiteX4" fmla="*/ 41995 w 408971"/>
                <a:gd name="connsiteY4" fmla="*/ 34650 h 8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971" h="84283">
                  <a:moveTo>
                    <a:pt x="0" y="0"/>
                  </a:moveTo>
                  <a:lnTo>
                    <a:pt x="408971" y="0"/>
                  </a:lnTo>
                  <a:lnTo>
                    <a:pt x="366975" y="34650"/>
                  </a:lnTo>
                  <a:cubicBezTo>
                    <a:pt x="320592" y="65986"/>
                    <a:pt x="264675" y="84283"/>
                    <a:pt x="204485" y="84283"/>
                  </a:cubicBezTo>
                  <a:cubicBezTo>
                    <a:pt x="144295" y="84283"/>
                    <a:pt x="88378" y="65986"/>
                    <a:pt x="41995" y="34650"/>
                  </a:cubicBezTo>
                  <a:close/>
                </a:path>
              </a:pathLst>
            </a:custGeom>
            <a:solidFill>
              <a:srgbClr val="6F47E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KR"/>
            </a:p>
          </p:txBody>
        </p:sp>
        <p:sp>
          <p:nvSpPr>
            <p:cNvPr id="255" name="Freeform 254">
              <a:extLst>
                <a:ext uri="{FF2B5EF4-FFF2-40B4-BE49-F238E27FC236}">
                  <a16:creationId xmlns:a16="http://schemas.microsoft.com/office/drawing/2014/main" id="{A219364C-198A-A3B9-25BA-F1464A15D139}"/>
                </a:ext>
              </a:extLst>
            </p:cNvPr>
            <p:cNvSpPr/>
            <p:nvPr/>
          </p:nvSpPr>
          <p:spPr>
            <a:xfrm>
              <a:off x="8839747" y="3737263"/>
              <a:ext cx="408971" cy="84283"/>
            </a:xfrm>
            <a:custGeom>
              <a:avLst/>
              <a:gdLst>
                <a:gd name="connsiteX0" fmla="*/ 0 w 408971"/>
                <a:gd name="connsiteY0" fmla="*/ 0 h 84283"/>
                <a:gd name="connsiteX1" fmla="*/ 408971 w 408971"/>
                <a:gd name="connsiteY1" fmla="*/ 0 h 84283"/>
                <a:gd name="connsiteX2" fmla="*/ 366975 w 408971"/>
                <a:gd name="connsiteY2" fmla="*/ 34650 h 84283"/>
                <a:gd name="connsiteX3" fmla="*/ 204485 w 408971"/>
                <a:gd name="connsiteY3" fmla="*/ 84283 h 84283"/>
                <a:gd name="connsiteX4" fmla="*/ 41995 w 408971"/>
                <a:gd name="connsiteY4" fmla="*/ 34650 h 8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971" h="84283">
                  <a:moveTo>
                    <a:pt x="0" y="0"/>
                  </a:moveTo>
                  <a:lnTo>
                    <a:pt x="408971" y="0"/>
                  </a:lnTo>
                  <a:lnTo>
                    <a:pt x="366975" y="34650"/>
                  </a:lnTo>
                  <a:cubicBezTo>
                    <a:pt x="320592" y="65986"/>
                    <a:pt x="264675" y="84283"/>
                    <a:pt x="204485" y="84283"/>
                  </a:cubicBezTo>
                  <a:cubicBezTo>
                    <a:pt x="144295" y="84283"/>
                    <a:pt x="88378" y="65986"/>
                    <a:pt x="41995" y="34650"/>
                  </a:cubicBezTo>
                  <a:close/>
                </a:path>
              </a:pathLst>
            </a:custGeom>
            <a:solidFill>
              <a:srgbClr val="6F47E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KR"/>
            </a:p>
          </p:txBody>
        </p:sp>
      </p:grpSp>
      <p:sp>
        <p:nvSpPr>
          <p:cNvPr id="256" name="Oval 255">
            <a:extLst>
              <a:ext uri="{FF2B5EF4-FFF2-40B4-BE49-F238E27FC236}">
                <a16:creationId xmlns:a16="http://schemas.microsoft.com/office/drawing/2014/main" id="{CF98FF82-67AD-9CED-2E03-8AE23DE76849}"/>
              </a:ext>
            </a:extLst>
          </p:cNvPr>
          <p:cNvSpPr/>
          <p:nvPr/>
        </p:nvSpPr>
        <p:spPr>
          <a:xfrm>
            <a:off x="2778200" y="3623379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A8FE8347-1ADC-DF40-A793-EF3A97732373}"/>
              </a:ext>
            </a:extLst>
          </p:cNvPr>
          <p:cNvSpPr/>
          <p:nvPr/>
        </p:nvSpPr>
        <p:spPr>
          <a:xfrm>
            <a:off x="4315400" y="3623379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4C1A30AB-1ECC-9BDA-54B0-94DC2E562AD0}"/>
              </a:ext>
            </a:extLst>
          </p:cNvPr>
          <p:cNvSpPr/>
          <p:nvPr/>
        </p:nvSpPr>
        <p:spPr>
          <a:xfrm>
            <a:off x="4315400" y="4577379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213024937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3368-F00B-9831-3512-C4DF6C63E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Validation: Fail-Bit Count vs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46BDF-2EF0-3696-B1B2-2AC91D89E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KR" dirty="0">
                <a:latin typeface="Aptos" panose="020B0004020202020204" pitchFamily="34" charset="0"/>
              </a:rPr>
              <a:t>Fail-bit count is 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highly correlated </a:t>
            </a:r>
            <a:r>
              <a:rPr lang="en-KR" dirty="0">
                <a:latin typeface="Aptos" panose="020B0004020202020204" pitchFamily="34" charset="0"/>
              </a:rPr>
              <a:t>with the erase latency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3EAE1-13CC-4DA5-DA87-30379F840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E5D85F-610E-E4F2-EA58-5CE2D38372DD}"/>
              </a:ext>
            </a:extLst>
          </p:cNvPr>
          <p:cNvSpPr txBox="1"/>
          <p:nvPr/>
        </p:nvSpPr>
        <p:spPr>
          <a:xfrm rot="16200000">
            <a:off x="5265768" y="3716549"/>
            <a:ext cx="3193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sz="2400" dirty="0">
                <a:solidFill>
                  <a:srgbClr val="F1A226"/>
                </a:solidFill>
                <a:latin typeface="Cambria" panose="02040503050406030204" pitchFamily="18" charset="0"/>
              </a:rPr>
              <a:t>Max fail-bit count [a.u.]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3B808E1-9DBA-E62C-E0C5-B29CABB0B2C7}"/>
              </a:ext>
            </a:extLst>
          </p:cNvPr>
          <p:cNvGraphicFramePr/>
          <p:nvPr/>
        </p:nvGraphicFramePr>
        <p:xfrm>
          <a:off x="5600020" y="2136787"/>
          <a:ext cx="6212846" cy="4112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DC5C547D-27D5-BB80-7318-3CD46A7F0CE1}"/>
              </a:ext>
            </a:extLst>
          </p:cNvPr>
          <p:cNvSpPr/>
          <p:nvPr/>
        </p:nvSpPr>
        <p:spPr>
          <a:xfrm>
            <a:off x="4105118" y="3560130"/>
            <a:ext cx="1260000" cy="864000"/>
          </a:xfrm>
          <a:prstGeom prst="rect">
            <a:avLst/>
          </a:prstGeom>
          <a:noFill/>
          <a:ln w="25400">
            <a:solidFill>
              <a:srgbClr val="298C8C">
                <a:alpha val="25000"/>
              </a:srgb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0E1A17-A85B-CF4C-C2FF-04FB1C07706B}"/>
              </a:ext>
            </a:extLst>
          </p:cNvPr>
          <p:cNvCxnSpPr>
            <a:cxnSpLocks/>
          </p:cNvCxnSpPr>
          <p:nvPr/>
        </p:nvCxnSpPr>
        <p:spPr>
          <a:xfrm>
            <a:off x="805991" y="3063498"/>
            <a:ext cx="0" cy="1362223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D3AE3EF-6020-69E1-FF85-2F1580E6674E}"/>
              </a:ext>
            </a:extLst>
          </p:cNvPr>
          <p:cNvSpPr/>
          <p:nvPr/>
        </p:nvSpPr>
        <p:spPr>
          <a:xfrm>
            <a:off x="889682" y="3993721"/>
            <a:ext cx="1260000" cy="432000"/>
          </a:xfrm>
          <a:prstGeom prst="rect">
            <a:avLst/>
          </a:prstGeom>
          <a:solidFill>
            <a:schemeClr val="bg1"/>
          </a:solidFill>
          <a:ln w="25400">
            <a:solidFill>
              <a:srgbClr val="298C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A73FE3-B736-FAF5-CE2C-C5FAEAB21444}"/>
              </a:ext>
            </a:extLst>
          </p:cNvPr>
          <p:cNvSpPr/>
          <p:nvPr/>
        </p:nvSpPr>
        <p:spPr>
          <a:xfrm>
            <a:off x="2233541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1A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90B214-005A-4727-0B20-56D0646ADD51}"/>
              </a:ext>
            </a:extLst>
          </p:cNvPr>
          <p:cNvSpPr/>
          <p:nvPr/>
        </p:nvSpPr>
        <p:spPr>
          <a:xfrm>
            <a:off x="2497400" y="3775144"/>
            <a:ext cx="1260000" cy="648000"/>
          </a:xfrm>
          <a:prstGeom prst="rect">
            <a:avLst/>
          </a:prstGeom>
          <a:noFill/>
          <a:ln w="25400">
            <a:solidFill>
              <a:srgbClr val="298C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EEA014-2DE2-4BC4-7DBF-27C7641D8E6D}"/>
              </a:ext>
            </a:extLst>
          </p:cNvPr>
          <p:cNvSpPr/>
          <p:nvPr/>
        </p:nvSpPr>
        <p:spPr>
          <a:xfrm>
            <a:off x="3835848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1A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5A983F8-7DAF-86EC-8716-81B1CB5BC3B8}"/>
              </a:ext>
            </a:extLst>
          </p:cNvPr>
          <p:cNvSpPr/>
          <p:nvPr/>
        </p:nvSpPr>
        <p:spPr>
          <a:xfrm>
            <a:off x="5448808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1A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A2D55B-4A15-6BAC-AEE3-D4FEE017AB3C}"/>
              </a:ext>
            </a:extLst>
          </p:cNvPr>
          <p:cNvSpPr txBox="1"/>
          <p:nvPr/>
        </p:nvSpPr>
        <p:spPr>
          <a:xfrm>
            <a:off x="5545995" y="4424867"/>
            <a:ext cx="8595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Time</a:t>
            </a:r>
            <a:endParaRPr lang="en-KR" sz="2400" dirty="0">
              <a:latin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4AA1AA-A18B-45E4-8B28-3649F8BF63AD}"/>
              </a:ext>
            </a:extLst>
          </p:cNvPr>
          <p:cNvSpPr txBox="1"/>
          <p:nvPr/>
        </p:nvSpPr>
        <p:spPr>
          <a:xfrm rot="16200000">
            <a:off x="-14692" y="3513778"/>
            <a:ext cx="11542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Voltage</a:t>
            </a:r>
            <a:endParaRPr lang="en-KR" sz="2400" dirty="0">
              <a:latin typeface="Cambria" panose="02040503050406030204" pitchFamily="18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1A37DD4-B5FE-C688-A3C8-90E55D6B7538}"/>
              </a:ext>
            </a:extLst>
          </p:cNvPr>
          <p:cNvCxnSpPr>
            <a:cxnSpLocks/>
          </p:cNvCxnSpPr>
          <p:nvPr/>
        </p:nvCxnSpPr>
        <p:spPr>
          <a:xfrm>
            <a:off x="4105118" y="4618431"/>
            <a:ext cx="180000" cy="0"/>
          </a:xfrm>
          <a:prstGeom prst="straightConnector1">
            <a:avLst/>
          </a:prstGeom>
          <a:ln w="25400">
            <a:solidFill>
              <a:srgbClr val="298C8C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2EB4D47C-DF6D-D027-62DB-F4DE37E98A54}"/>
              </a:ext>
            </a:extLst>
          </p:cNvPr>
          <p:cNvSpPr/>
          <p:nvPr/>
        </p:nvSpPr>
        <p:spPr>
          <a:xfrm>
            <a:off x="4104000" y="3560400"/>
            <a:ext cx="180000" cy="864000"/>
          </a:xfrm>
          <a:prstGeom prst="rect">
            <a:avLst/>
          </a:prstGeom>
          <a:solidFill>
            <a:schemeClr val="bg1"/>
          </a:solidFill>
          <a:ln w="25400">
            <a:solidFill>
              <a:srgbClr val="298C8C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A774DEA-B548-8F3D-5C52-24E89B34CD2D}"/>
              </a:ext>
            </a:extLst>
          </p:cNvPr>
          <p:cNvCxnSpPr>
            <a:cxnSpLocks/>
            <a:stCxn id="27" idx="2"/>
            <a:endCxn id="28" idx="1"/>
          </p:cNvCxnSpPr>
          <p:nvPr/>
        </p:nvCxnSpPr>
        <p:spPr>
          <a:xfrm>
            <a:off x="5538808" y="4423644"/>
            <a:ext cx="7187" cy="232056"/>
          </a:xfrm>
          <a:prstGeom prst="straightConnector1">
            <a:avLst/>
          </a:prstGeom>
          <a:ln w="25400">
            <a:solidFill>
              <a:srgbClr val="F1A226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D475BA2-705E-ACA3-31F0-E5FB98E32137}"/>
              </a:ext>
            </a:extLst>
          </p:cNvPr>
          <p:cNvCxnSpPr>
            <a:cxnSpLocks/>
          </p:cNvCxnSpPr>
          <p:nvPr/>
        </p:nvCxnSpPr>
        <p:spPr>
          <a:xfrm flipH="1">
            <a:off x="805991" y="4425721"/>
            <a:ext cx="5482075" cy="0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32756E1-C42D-0E11-EA9C-59D035E137E0}"/>
                  </a:ext>
                </a:extLst>
              </p:cNvPr>
              <p:cNvSpPr txBox="1"/>
              <p:nvPr/>
            </p:nvSpPr>
            <p:spPr>
              <a:xfrm>
                <a:off x="3663310" y="4621790"/>
                <a:ext cx="1061381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KR" sz="2400" dirty="0">
                    <a:solidFill>
                      <a:srgbClr val="298C8C"/>
                    </a:solidFill>
                    <a:latin typeface="Cambria" panose="02040503050406030204" pitchFamily="18" charset="0"/>
                  </a:rPr>
                  <a:t>0.5 </a:t>
                </a:r>
                <a14:m>
                  <m:oMath xmlns:m="http://schemas.openxmlformats.org/officeDocument/2006/math">
                    <m:r>
                      <a:rPr lang="en-KR" sz="2400" i="1" dirty="0" smtClean="0">
                        <a:solidFill>
                          <a:srgbClr val="298C8C"/>
                        </a:solidFill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KR" sz="2400" dirty="0">
                  <a:solidFill>
                    <a:srgbClr val="298C8C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32756E1-C42D-0E11-EA9C-59D035E13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310" y="4621790"/>
                <a:ext cx="1061381" cy="461665"/>
              </a:xfrm>
              <a:prstGeom prst="rect">
                <a:avLst/>
              </a:prstGeom>
              <a:blipFill>
                <a:blip r:embed="rId4"/>
                <a:stretch>
                  <a:fillRect l="-8333" t="-7895" b="-26316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2EAA8B0E-2255-2918-3AD4-7C5A9626349A}"/>
              </a:ext>
            </a:extLst>
          </p:cNvPr>
          <p:cNvSpPr txBox="1"/>
          <p:nvPr/>
        </p:nvSpPr>
        <p:spPr>
          <a:xfrm>
            <a:off x="5381553" y="4622792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2400" dirty="0">
                <a:solidFill>
                  <a:srgbClr val="F1A226"/>
                </a:solidFill>
                <a:latin typeface="Cambria" panose="02040503050406030204" pitchFamily="18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0196B3-2FFB-1103-CC1C-E90D68F0AB63}"/>
                  </a:ext>
                </a:extLst>
              </p:cNvPr>
              <p:cNvSpPr txBox="1"/>
              <p:nvPr/>
            </p:nvSpPr>
            <p:spPr>
              <a:xfrm>
                <a:off x="7244736" y="5994668"/>
                <a:ext cx="4272350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298C8C"/>
                    </a:solidFill>
                    <a:latin typeface="Cambria" panose="02040503050406030204" pitchFamily="18" charset="0"/>
                  </a:rPr>
                  <a:t>Erase pulse latency [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298C8C"/>
                        </a:solidFill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en-US" sz="2400" dirty="0">
                    <a:solidFill>
                      <a:srgbClr val="298C8C"/>
                    </a:solidFill>
                    <a:latin typeface="Cambria" panose="02040503050406030204" pitchFamily="18" charset="0"/>
                  </a:rPr>
                  <a:t>]</a:t>
                </a:r>
                <a:endParaRPr lang="en-KR" sz="2400" dirty="0">
                  <a:solidFill>
                    <a:srgbClr val="298C8C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20196B3-2FFB-1103-CC1C-E90D68F0AB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736" y="5994668"/>
                <a:ext cx="4272350" cy="461665"/>
              </a:xfrm>
              <a:prstGeom prst="rect">
                <a:avLst/>
              </a:prstGeom>
              <a:blipFill>
                <a:blip r:embed="rId5"/>
                <a:stretch>
                  <a:fillRect t="-7895" b="-26316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62181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3368-F00B-9831-3512-C4DF6C63E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Validation: Fail-Bit Count vs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46BDF-2EF0-3696-B1B2-2AC91D89E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KR" dirty="0">
                <a:latin typeface="Aptos" panose="020B0004020202020204" pitchFamily="34" charset="0"/>
              </a:rPr>
              <a:t>Fail-bit count is 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highly correlated </a:t>
            </a:r>
            <a:r>
              <a:rPr lang="en-KR" dirty="0">
                <a:latin typeface="Aptos" panose="020B0004020202020204" pitchFamily="34" charset="0"/>
              </a:rPr>
              <a:t>with the erase latency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3EAE1-13CC-4DA5-DA87-30379F840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E5D85F-610E-E4F2-EA58-5CE2D38372DD}"/>
              </a:ext>
            </a:extLst>
          </p:cNvPr>
          <p:cNvSpPr txBox="1"/>
          <p:nvPr/>
        </p:nvSpPr>
        <p:spPr>
          <a:xfrm rot="16200000">
            <a:off x="5265768" y="3716549"/>
            <a:ext cx="3193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sz="2400" dirty="0">
                <a:solidFill>
                  <a:srgbClr val="F1A226"/>
                </a:solidFill>
                <a:latin typeface="Cambria" panose="02040503050406030204" pitchFamily="18" charset="0"/>
              </a:rPr>
              <a:t>Max fail-bit count [a.u.]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5C547D-27D5-BB80-7318-3CD46A7F0CE1}"/>
              </a:ext>
            </a:extLst>
          </p:cNvPr>
          <p:cNvSpPr/>
          <p:nvPr/>
        </p:nvSpPr>
        <p:spPr>
          <a:xfrm>
            <a:off x="4105118" y="3560130"/>
            <a:ext cx="1260000" cy="864000"/>
          </a:xfrm>
          <a:prstGeom prst="rect">
            <a:avLst/>
          </a:prstGeom>
          <a:noFill/>
          <a:ln w="25400">
            <a:solidFill>
              <a:srgbClr val="298C8C">
                <a:alpha val="25000"/>
              </a:srgb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0E1A17-A85B-CF4C-C2FF-04FB1C07706B}"/>
              </a:ext>
            </a:extLst>
          </p:cNvPr>
          <p:cNvCxnSpPr>
            <a:cxnSpLocks/>
          </p:cNvCxnSpPr>
          <p:nvPr/>
        </p:nvCxnSpPr>
        <p:spPr>
          <a:xfrm>
            <a:off x="805991" y="3063498"/>
            <a:ext cx="0" cy="1362223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D3AE3EF-6020-69E1-FF85-2F1580E6674E}"/>
              </a:ext>
            </a:extLst>
          </p:cNvPr>
          <p:cNvSpPr/>
          <p:nvPr/>
        </p:nvSpPr>
        <p:spPr>
          <a:xfrm>
            <a:off x="889682" y="3993721"/>
            <a:ext cx="1260000" cy="432000"/>
          </a:xfrm>
          <a:prstGeom prst="rect">
            <a:avLst/>
          </a:prstGeom>
          <a:solidFill>
            <a:schemeClr val="bg1"/>
          </a:solidFill>
          <a:ln w="25400">
            <a:solidFill>
              <a:srgbClr val="298C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A73FE3-B736-FAF5-CE2C-C5FAEAB21444}"/>
              </a:ext>
            </a:extLst>
          </p:cNvPr>
          <p:cNvSpPr/>
          <p:nvPr/>
        </p:nvSpPr>
        <p:spPr>
          <a:xfrm>
            <a:off x="2233541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1A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90B214-005A-4727-0B20-56D0646ADD51}"/>
              </a:ext>
            </a:extLst>
          </p:cNvPr>
          <p:cNvSpPr/>
          <p:nvPr/>
        </p:nvSpPr>
        <p:spPr>
          <a:xfrm>
            <a:off x="2497400" y="3775144"/>
            <a:ext cx="1260000" cy="648000"/>
          </a:xfrm>
          <a:prstGeom prst="rect">
            <a:avLst/>
          </a:prstGeom>
          <a:noFill/>
          <a:ln w="25400">
            <a:solidFill>
              <a:srgbClr val="298C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EEA014-2DE2-4BC4-7DBF-27C7641D8E6D}"/>
              </a:ext>
            </a:extLst>
          </p:cNvPr>
          <p:cNvSpPr/>
          <p:nvPr/>
        </p:nvSpPr>
        <p:spPr>
          <a:xfrm>
            <a:off x="3835848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1A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5A983F8-7DAF-86EC-8716-81B1CB5BC3B8}"/>
              </a:ext>
            </a:extLst>
          </p:cNvPr>
          <p:cNvSpPr/>
          <p:nvPr/>
        </p:nvSpPr>
        <p:spPr>
          <a:xfrm>
            <a:off x="5448808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1A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A2D55B-4A15-6BAC-AEE3-D4FEE017AB3C}"/>
              </a:ext>
            </a:extLst>
          </p:cNvPr>
          <p:cNvSpPr txBox="1"/>
          <p:nvPr/>
        </p:nvSpPr>
        <p:spPr>
          <a:xfrm>
            <a:off x="5545995" y="4424867"/>
            <a:ext cx="8595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Time</a:t>
            </a:r>
            <a:endParaRPr lang="en-KR" sz="2400" dirty="0">
              <a:latin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4AA1AA-A18B-45E4-8B28-3649F8BF63AD}"/>
              </a:ext>
            </a:extLst>
          </p:cNvPr>
          <p:cNvSpPr txBox="1"/>
          <p:nvPr/>
        </p:nvSpPr>
        <p:spPr>
          <a:xfrm rot="16200000">
            <a:off x="-14692" y="3513778"/>
            <a:ext cx="11542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Voltage</a:t>
            </a:r>
            <a:endParaRPr lang="en-KR" sz="2400" dirty="0">
              <a:latin typeface="Cambria" panose="02040503050406030204" pitchFamily="18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1A37DD4-B5FE-C688-A3C8-90E55D6B7538}"/>
              </a:ext>
            </a:extLst>
          </p:cNvPr>
          <p:cNvCxnSpPr>
            <a:cxnSpLocks/>
          </p:cNvCxnSpPr>
          <p:nvPr/>
        </p:nvCxnSpPr>
        <p:spPr>
          <a:xfrm>
            <a:off x="4105118" y="4618431"/>
            <a:ext cx="360000" cy="0"/>
          </a:xfrm>
          <a:prstGeom prst="straightConnector1">
            <a:avLst/>
          </a:prstGeom>
          <a:ln w="25400">
            <a:solidFill>
              <a:srgbClr val="298C8C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2EB4D47C-DF6D-D027-62DB-F4DE37E98A54}"/>
              </a:ext>
            </a:extLst>
          </p:cNvPr>
          <p:cNvSpPr/>
          <p:nvPr/>
        </p:nvSpPr>
        <p:spPr>
          <a:xfrm>
            <a:off x="4104000" y="3560400"/>
            <a:ext cx="360000" cy="864000"/>
          </a:xfrm>
          <a:prstGeom prst="rect">
            <a:avLst/>
          </a:prstGeom>
          <a:solidFill>
            <a:schemeClr val="bg1"/>
          </a:solidFill>
          <a:ln w="25400">
            <a:solidFill>
              <a:srgbClr val="298C8C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A774DEA-B548-8F3D-5C52-24E89B34CD2D}"/>
              </a:ext>
            </a:extLst>
          </p:cNvPr>
          <p:cNvCxnSpPr>
            <a:cxnSpLocks/>
            <a:stCxn id="27" idx="2"/>
            <a:endCxn id="28" idx="1"/>
          </p:cNvCxnSpPr>
          <p:nvPr/>
        </p:nvCxnSpPr>
        <p:spPr>
          <a:xfrm>
            <a:off x="5538808" y="4423644"/>
            <a:ext cx="7187" cy="232056"/>
          </a:xfrm>
          <a:prstGeom prst="straightConnector1">
            <a:avLst/>
          </a:prstGeom>
          <a:ln w="25400">
            <a:solidFill>
              <a:srgbClr val="F1A226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D475BA2-705E-ACA3-31F0-E5FB98E32137}"/>
              </a:ext>
            </a:extLst>
          </p:cNvPr>
          <p:cNvCxnSpPr>
            <a:cxnSpLocks/>
          </p:cNvCxnSpPr>
          <p:nvPr/>
        </p:nvCxnSpPr>
        <p:spPr>
          <a:xfrm flipH="1">
            <a:off x="805991" y="4425721"/>
            <a:ext cx="5482075" cy="0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32756E1-C42D-0E11-EA9C-59D035E137E0}"/>
                  </a:ext>
                </a:extLst>
              </p:cNvPr>
              <p:cNvSpPr txBox="1"/>
              <p:nvPr/>
            </p:nvSpPr>
            <p:spPr>
              <a:xfrm>
                <a:off x="3869527" y="4621790"/>
                <a:ext cx="828945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KR" sz="2400" dirty="0">
                    <a:solidFill>
                      <a:srgbClr val="298C8C"/>
                    </a:solidFill>
                    <a:latin typeface="Cambria" panose="02040503050406030204" pitchFamily="18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KR" sz="2400" i="1" dirty="0" smtClean="0">
                        <a:solidFill>
                          <a:srgbClr val="298C8C"/>
                        </a:solidFill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KR" sz="2400" dirty="0">
                  <a:solidFill>
                    <a:srgbClr val="298C8C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32756E1-C42D-0E11-EA9C-59D035E13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527" y="4621790"/>
                <a:ext cx="828945" cy="461665"/>
              </a:xfrm>
              <a:prstGeom prst="rect">
                <a:avLst/>
              </a:prstGeom>
              <a:blipFill>
                <a:blip r:embed="rId3"/>
                <a:stretch>
                  <a:fillRect l="-10448" t="-7895" b="-26316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2EAA8B0E-2255-2918-3AD4-7C5A9626349A}"/>
              </a:ext>
            </a:extLst>
          </p:cNvPr>
          <p:cNvSpPr txBox="1"/>
          <p:nvPr/>
        </p:nvSpPr>
        <p:spPr>
          <a:xfrm>
            <a:off x="5381553" y="4622792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2400" dirty="0">
                <a:solidFill>
                  <a:srgbClr val="F1A226"/>
                </a:solidFill>
                <a:latin typeface="Cambria" panose="02040503050406030204" pitchFamily="18" charset="0"/>
              </a:rPr>
              <a:t>?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1FD8055B-3558-DB28-08D5-CCADC1582590}"/>
              </a:ext>
            </a:extLst>
          </p:cNvPr>
          <p:cNvGraphicFramePr/>
          <p:nvPr/>
        </p:nvGraphicFramePr>
        <p:xfrm>
          <a:off x="5600020" y="2136787"/>
          <a:ext cx="6212846" cy="4112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26FEAB-8805-7219-831E-2B9C2DD026B2}"/>
                  </a:ext>
                </a:extLst>
              </p:cNvPr>
              <p:cNvSpPr txBox="1"/>
              <p:nvPr/>
            </p:nvSpPr>
            <p:spPr>
              <a:xfrm>
                <a:off x="7244736" y="5994668"/>
                <a:ext cx="4272350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298C8C"/>
                    </a:solidFill>
                    <a:latin typeface="Cambria" panose="02040503050406030204" pitchFamily="18" charset="0"/>
                  </a:rPr>
                  <a:t>Erase pulse latency [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298C8C"/>
                        </a:solidFill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en-US" sz="2400" dirty="0">
                    <a:solidFill>
                      <a:srgbClr val="298C8C"/>
                    </a:solidFill>
                    <a:latin typeface="Cambria" panose="02040503050406030204" pitchFamily="18" charset="0"/>
                  </a:rPr>
                  <a:t>]</a:t>
                </a:r>
                <a:endParaRPr lang="en-KR" sz="2400" dirty="0">
                  <a:solidFill>
                    <a:srgbClr val="298C8C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726FEAB-8805-7219-831E-2B9C2DD026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736" y="5994668"/>
                <a:ext cx="4272350" cy="461665"/>
              </a:xfrm>
              <a:prstGeom prst="rect">
                <a:avLst/>
              </a:prstGeom>
              <a:blipFill>
                <a:blip r:embed="rId5"/>
                <a:stretch>
                  <a:fillRect t="-7895" b="-26316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5690174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3368-F00B-9831-3512-C4DF6C63E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Validation: Fail-Bit Count vs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46BDF-2EF0-3696-B1B2-2AC91D89E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KR" dirty="0">
                <a:latin typeface="Aptos" panose="020B0004020202020204" pitchFamily="34" charset="0"/>
              </a:rPr>
              <a:t>Fail-bit count is 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highly correlated </a:t>
            </a:r>
            <a:r>
              <a:rPr lang="en-KR" dirty="0">
                <a:latin typeface="Aptos" panose="020B0004020202020204" pitchFamily="34" charset="0"/>
              </a:rPr>
              <a:t>with the erase latency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3EAE1-13CC-4DA5-DA87-30379F840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E5D85F-610E-E4F2-EA58-5CE2D38372DD}"/>
              </a:ext>
            </a:extLst>
          </p:cNvPr>
          <p:cNvSpPr txBox="1"/>
          <p:nvPr/>
        </p:nvSpPr>
        <p:spPr>
          <a:xfrm rot="16200000">
            <a:off x="5265768" y="3716549"/>
            <a:ext cx="3193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sz="2400" dirty="0">
                <a:solidFill>
                  <a:srgbClr val="F1A226"/>
                </a:solidFill>
                <a:latin typeface="Cambria" panose="02040503050406030204" pitchFamily="18" charset="0"/>
              </a:rPr>
              <a:t>Max fail-bit count [a.u.]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5C547D-27D5-BB80-7318-3CD46A7F0CE1}"/>
              </a:ext>
            </a:extLst>
          </p:cNvPr>
          <p:cNvSpPr/>
          <p:nvPr/>
        </p:nvSpPr>
        <p:spPr>
          <a:xfrm>
            <a:off x="4105118" y="3560130"/>
            <a:ext cx="1260000" cy="864000"/>
          </a:xfrm>
          <a:prstGeom prst="rect">
            <a:avLst/>
          </a:prstGeom>
          <a:noFill/>
          <a:ln w="25400">
            <a:solidFill>
              <a:srgbClr val="298C8C">
                <a:alpha val="25000"/>
              </a:srgb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0E1A17-A85B-CF4C-C2FF-04FB1C07706B}"/>
              </a:ext>
            </a:extLst>
          </p:cNvPr>
          <p:cNvCxnSpPr>
            <a:cxnSpLocks/>
          </p:cNvCxnSpPr>
          <p:nvPr/>
        </p:nvCxnSpPr>
        <p:spPr>
          <a:xfrm>
            <a:off x="805991" y="3063498"/>
            <a:ext cx="0" cy="1362223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D3AE3EF-6020-69E1-FF85-2F1580E6674E}"/>
              </a:ext>
            </a:extLst>
          </p:cNvPr>
          <p:cNvSpPr/>
          <p:nvPr/>
        </p:nvSpPr>
        <p:spPr>
          <a:xfrm>
            <a:off x="889682" y="3993721"/>
            <a:ext cx="1260000" cy="432000"/>
          </a:xfrm>
          <a:prstGeom prst="rect">
            <a:avLst/>
          </a:prstGeom>
          <a:solidFill>
            <a:schemeClr val="bg1"/>
          </a:solidFill>
          <a:ln w="25400">
            <a:solidFill>
              <a:srgbClr val="298C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A73FE3-B736-FAF5-CE2C-C5FAEAB21444}"/>
              </a:ext>
            </a:extLst>
          </p:cNvPr>
          <p:cNvSpPr/>
          <p:nvPr/>
        </p:nvSpPr>
        <p:spPr>
          <a:xfrm>
            <a:off x="2233541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1A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90B214-005A-4727-0B20-56D0646ADD51}"/>
              </a:ext>
            </a:extLst>
          </p:cNvPr>
          <p:cNvSpPr/>
          <p:nvPr/>
        </p:nvSpPr>
        <p:spPr>
          <a:xfrm>
            <a:off x="2497400" y="3775144"/>
            <a:ext cx="1260000" cy="648000"/>
          </a:xfrm>
          <a:prstGeom prst="rect">
            <a:avLst/>
          </a:prstGeom>
          <a:noFill/>
          <a:ln w="25400">
            <a:solidFill>
              <a:srgbClr val="298C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EEA014-2DE2-4BC4-7DBF-27C7641D8E6D}"/>
              </a:ext>
            </a:extLst>
          </p:cNvPr>
          <p:cNvSpPr/>
          <p:nvPr/>
        </p:nvSpPr>
        <p:spPr>
          <a:xfrm>
            <a:off x="3835848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1A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5A983F8-7DAF-86EC-8716-81B1CB5BC3B8}"/>
              </a:ext>
            </a:extLst>
          </p:cNvPr>
          <p:cNvSpPr/>
          <p:nvPr/>
        </p:nvSpPr>
        <p:spPr>
          <a:xfrm>
            <a:off x="5448808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1A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A2D55B-4A15-6BAC-AEE3-D4FEE017AB3C}"/>
              </a:ext>
            </a:extLst>
          </p:cNvPr>
          <p:cNvSpPr txBox="1"/>
          <p:nvPr/>
        </p:nvSpPr>
        <p:spPr>
          <a:xfrm>
            <a:off x="5545995" y="4424867"/>
            <a:ext cx="8595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Time</a:t>
            </a:r>
            <a:endParaRPr lang="en-KR" sz="2400" dirty="0">
              <a:latin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4AA1AA-A18B-45E4-8B28-3649F8BF63AD}"/>
              </a:ext>
            </a:extLst>
          </p:cNvPr>
          <p:cNvSpPr txBox="1"/>
          <p:nvPr/>
        </p:nvSpPr>
        <p:spPr>
          <a:xfrm rot="16200000">
            <a:off x="-14692" y="3513778"/>
            <a:ext cx="11542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Voltage</a:t>
            </a:r>
            <a:endParaRPr lang="en-KR" sz="2400" dirty="0">
              <a:latin typeface="Cambria" panose="02040503050406030204" pitchFamily="18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1A37DD4-B5FE-C688-A3C8-90E55D6B7538}"/>
              </a:ext>
            </a:extLst>
          </p:cNvPr>
          <p:cNvCxnSpPr>
            <a:cxnSpLocks/>
          </p:cNvCxnSpPr>
          <p:nvPr/>
        </p:nvCxnSpPr>
        <p:spPr>
          <a:xfrm>
            <a:off x="4105118" y="4618431"/>
            <a:ext cx="1080000" cy="0"/>
          </a:xfrm>
          <a:prstGeom prst="straightConnector1">
            <a:avLst/>
          </a:prstGeom>
          <a:ln w="25400">
            <a:solidFill>
              <a:srgbClr val="298C8C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2EB4D47C-DF6D-D027-62DB-F4DE37E98A54}"/>
              </a:ext>
            </a:extLst>
          </p:cNvPr>
          <p:cNvSpPr/>
          <p:nvPr/>
        </p:nvSpPr>
        <p:spPr>
          <a:xfrm>
            <a:off x="4104000" y="3560400"/>
            <a:ext cx="1080000" cy="864000"/>
          </a:xfrm>
          <a:prstGeom prst="rect">
            <a:avLst/>
          </a:prstGeom>
          <a:solidFill>
            <a:schemeClr val="bg1"/>
          </a:solidFill>
          <a:ln w="25400">
            <a:solidFill>
              <a:srgbClr val="298C8C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A774DEA-B548-8F3D-5C52-24E89B34CD2D}"/>
              </a:ext>
            </a:extLst>
          </p:cNvPr>
          <p:cNvCxnSpPr>
            <a:cxnSpLocks/>
            <a:stCxn id="27" idx="2"/>
            <a:endCxn id="28" idx="1"/>
          </p:cNvCxnSpPr>
          <p:nvPr/>
        </p:nvCxnSpPr>
        <p:spPr>
          <a:xfrm>
            <a:off x="5538808" y="4423644"/>
            <a:ext cx="7187" cy="232056"/>
          </a:xfrm>
          <a:prstGeom prst="straightConnector1">
            <a:avLst/>
          </a:prstGeom>
          <a:ln w="25400">
            <a:solidFill>
              <a:srgbClr val="F1A226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D475BA2-705E-ACA3-31F0-E5FB98E32137}"/>
              </a:ext>
            </a:extLst>
          </p:cNvPr>
          <p:cNvCxnSpPr>
            <a:cxnSpLocks/>
          </p:cNvCxnSpPr>
          <p:nvPr/>
        </p:nvCxnSpPr>
        <p:spPr>
          <a:xfrm flipH="1">
            <a:off x="805991" y="4425721"/>
            <a:ext cx="5482075" cy="0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32756E1-C42D-0E11-EA9C-59D035E137E0}"/>
                  </a:ext>
                </a:extLst>
              </p:cNvPr>
              <p:cNvSpPr txBox="1"/>
              <p:nvPr/>
            </p:nvSpPr>
            <p:spPr>
              <a:xfrm>
                <a:off x="4233632" y="4621790"/>
                <a:ext cx="828945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KR" sz="2400" dirty="0">
                    <a:solidFill>
                      <a:srgbClr val="298C8C"/>
                    </a:solidFill>
                    <a:latin typeface="Cambria" panose="02040503050406030204" pitchFamily="18" charset="0"/>
                  </a:rPr>
                  <a:t>3 </a:t>
                </a:r>
                <a14:m>
                  <m:oMath xmlns:m="http://schemas.openxmlformats.org/officeDocument/2006/math">
                    <m:r>
                      <a:rPr lang="en-KR" sz="2400" i="1" dirty="0" smtClean="0">
                        <a:solidFill>
                          <a:srgbClr val="298C8C"/>
                        </a:solidFill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KR" sz="2400" dirty="0">
                  <a:solidFill>
                    <a:srgbClr val="298C8C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32756E1-C42D-0E11-EA9C-59D035E13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632" y="4621790"/>
                <a:ext cx="828945" cy="461665"/>
              </a:xfrm>
              <a:prstGeom prst="rect">
                <a:avLst/>
              </a:prstGeom>
              <a:blipFill>
                <a:blip r:embed="rId3"/>
                <a:stretch>
                  <a:fillRect l="-12121" t="-7895" b="-26316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2EAA8B0E-2255-2918-3AD4-7C5A9626349A}"/>
              </a:ext>
            </a:extLst>
          </p:cNvPr>
          <p:cNvSpPr txBox="1"/>
          <p:nvPr/>
        </p:nvSpPr>
        <p:spPr>
          <a:xfrm>
            <a:off x="5381553" y="4622792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2400" dirty="0">
                <a:solidFill>
                  <a:srgbClr val="F1A226"/>
                </a:solidFill>
                <a:latin typeface="Cambria" panose="02040503050406030204" pitchFamily="18" charset="0"/>
              </a:rPr>
              <a:t>?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C515824C-644E-EE0F-71E0-9B14F2C455FB}"/>
              </a:ext>
            </a:extLst>
          </p:cNvPr>
          <p:cNvGraphicFramePr/>
          <p:nvPr/>
        </p:nvGraphicFramePr>
        <p:xfrm>
          <a:off x="5600020" y="2136787"/>
          <a:ext cx="6212846" cy="4112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C7815E-D6E5-C5D1-5550-4C5BE03597DE}"/>
              </a:ext>
            </a:extLst>
          </p:cNvPr>
          <p:cNvCxnSpPr>
            <a:cxnSpLocks/>
          </p:cNvCxnSpPr>
          <p:nvPr/>
        </p:nvCxnSpPr>
        <p:spPr>
          <a:xfrm>
            <a:off x="7943911" y="4060192"/>
            <a:ext cx="711127" cy="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72F689C-8770-F4EA-294C-D1181B099687}"/>
              </a:ext>
            </a:extLst>
          </p:cNvPr>
          <p:cNvSpPr txBox="1"/>
          <p:nvPr/>
        </p:nvSpPr>
        <p:spPr>
          <a:xfrm>
            <a:off x="7593992" y="4055731"/>
            <a:ext cx="141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sz="3200" b="1" dirty="0">
                <a:latin typeface="Cambria" panose="02040503050406030204" pitchFamily="18" charset="0"/>
              </a:rPr>
              <a:t>0.5 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5F0633-B810-23CE-B0ED-7ACC925DAE78}"/>
                  </a:ext>
                </a:extLst>
              </p:cNvPr>
              <p:cNvSpPr txBox="1"/>
              <p:nvPr/>
            </p:nvSpPr>
            <p:spPr>
              <a:xfrm>
                <a:off x="8889940" y="3292434"/>
                <a:ext cx="51328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K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</m:oMath>
                  </m:oMathPara>
                </a14:m>
                <a:endParaRPr lang="en-KR" sz="32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5F0633-B810-23CE-B0ED-7ACC925DA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940" y="3292434"/>
                <a:ext cx="513281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1D4206-38D7-5964-5E16-03BCD779BAED}"/>
              </a:ext>
            </a:extLst>
          </p:cNvPr>
          <p:cNvCxnSpPr>
            <a:cxnSpLocks/>
          </p:cNvCxnSpPr>
          <p:nvPr/>
        </p:nvCxnSpPr>
        <p:spPr>
          <a:xfrm flipV="1">
            <a:off x="8894739" y="3241993"/>
            <a:ext cx="0" cy="56633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13BA196-6A3A-80D9-B5DC-C6082267C671}"/>
                  </a:ext>
                </a:extLst>
              </p:cNvPr>
              <p:cNvSpPr txBox="1"/>
              <p:nvPr/>
            </p:nvSpPr>
            <p:spPr>
              <a:xfrm>
                <a:off x="7244736" y="5994668"/>
                <a:ext cx="4272350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298C8C"/>
                    </a:solidFill>
                    <a:latin typeface="Cambria" panose="02040503050406030204" pitchFamily="18" charset="0"/>
                  </a:rPr>
                  <a:t>Erase pulse latency [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298C8C"/>
                        </a:solidFill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en-US" sz="2400" dirty="0">
                    <a:solidFill>
                      <a:srgbClr val="298C8C"/>
                    </a:solidFill>
                    <a:latin typeface="Cambria" panose="02040503050406030204" pitchFamily="18" charset="0"/>
                  </a:rPr>
                  <a:t>]</a:t>
                </a:r>
                <a:endParaRPr lang="en-KR" sz="2400" dirty="0">
                  <a:solidFill>
                    <a:srgbClr val="298C8C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13BA196-6A3A-80D9-B5DC-C6082267C6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736" y="5994668"/>
                <a:ext cx="4272350" cy="461665"/>
              </a:xfrm>
              <a:prstGeom prst="rect">
                <a:avLst/>
              </a:prstGeom>
              <a:blipFill>
                <a:blip r:embed="rId6"/>
                <a:stretch>
                  <a:fillRect t="-7895" b="-26316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58C3B073-6F4D-8C08-B67F-207364448EA8}"/>
              </a:ext>
            </a:extLst>
          </p:cNvPr>
          <p:cNvSpPr/>
          <p:nvPr/>
        </p:nvSpPr>
        <p:spPr>
          <a:xfrm rot="2174236">
            <a:off x="6538255" y="3024760"/>
            <a:ext cx="4780387" cy="2194203"/>
          </a:xfrm>
          <a:prstGeom prst="roundRect">
            <a:avLst/>
          </a:prstGeom>
          <a:solidFill>
            <a:srgbClr val="6F47E5">
              <a:alpha val="20000"/>
            </a:srgbClr>
          </a:solidFill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08608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8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73368-F00B-9831-3512-C4DF6C63E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Validation: Fail-Bit Count vs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D46BDF-2EF0-3696-B1B2-2AC91D89E1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KR" dirty="0">
                <a:latin typeface="Aptos" panose="020B0004020202020204" pitchFamily="34" charset="0"/>
              </a:rPr>
              <a:t>Fail-bit count is 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highly correlated </a:t>
            </a:r>
            <a:r>
              <a:rPr lang="en-KR" dirty="0">
                <a:latin typeface="Aptos" panose="020B0004020202020204" pitchFamily="34" charset="0"/>
              </a:rPr>
              <a:t>with the erase latency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F3EAE1-13CC-4DA5-DA87-30379F840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9E5D85F-610E-E4F2-EA58-5CE2D38372DD}"/>
              </a:ext>
            </a:extLst>
          </p:cNvPr>
          <p:cNvSpPr txBox="1"/>
          <p:nvPr/>
        </p:nvSpPr>
        <p:spPr>
          <a:xfrm rot="16200000">
            <a:off x="5265768" y="3716549"/>
            <a:ext cx="31938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sz="2400" dirty="0">
                <a:solidFill>
                  <a:srgbClr val="F1A226"/>
                </a:solidFill>
                <a:latin typeface="Cambria" panose="02040503050406030204" pitchFamily="18" charset="0"/>
              </a:rPr>
              <a:t>Max fail-bit count [a.u.]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5C547D-27D5-BB80-7318-3CD46A7F0CE1}"/>
              </a:ext>
            </a:extLst>
          </p:cNvPr>
          <p:cNvSpPr/>
          <p:nvPr/>
        </p:nvSpPr>
        <p:spPr>
          <a:xfrm>
            <a:off x="4105118" y="3560130"/>
            <a:ext cx="1260000" cy="864000"/>
          </a:xfrm>
          <a:prstGeom prst="rect">
            <a:avLst/>
          </a:prstGeom>
          <a:solidFill>
            <a:schemeClr val="bg1"/>
          </a:solidFill>
          <a:ln w="25400">
            <a:solidFill>
              <a:srgbClr val="298C8C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870E1A17-A85B-CF4C-C2FF-04FB1C07706B}"/>
              </a:ext>
            </a:extLst>
          </p:cNvPr>
          <p:cNvCxnSpPr>
            <a:cxnSpLocks/>
          </p:cNvCxnSpPr>
          <p:nvPr/>
        </p:nvCxnSpPr>
        <p:spPr>
          <a:xfrm>
            <a:off x="805991" y="3063498"/>
            <a:ext cx="0" cy="1362223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1D3AE3EF-6020-69E1-FF85-2F1580E6674E}"/>
              </a:ext>
            </a:extLst>
          </p:cNvPr>
          <p:cNvSpPr/>
          <p:nvPr/>
        </p:nvSpPr>
        <p:spPr>
          <a:xfrm>
            <a:off x="889682" y="3993721"/>
            <a:ext cx="1260000" cy="432000"/>
          </a:xfrm>
          <a:prstGeom prst="rect">
            <a:avLst/>
          </a:prstGeom>
          <a:solidFill>
            <a:schemeClr val="bg1"/>
          </a:solidFill>
          <a:ln w="25400">
            <a:solidFill>
              <a:srgbClr val="298C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FA73FE3-B736-FAF5-CE2C-C5FAEAB21444}"/>
              </a:ext>
            </a:extLst>
          </p:cNvPr>
          <p:cNvSpPr/>
          <p:nvPr/>
        </p:nvSpPr>
        <p:spPr>
          <a:xfrm>
            <a:off x="2233541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1A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190B214-005A-4727-0B20-56D0646ADD51}"/>
              </a:ext>
            </a:extLst>
          </p:cNvPr>
          <p:cNvSpPr/>
          <p:nvPr/>
        </p:nvSpPr>
        <p:spPr>
          <a:xfrm>
            <a:off x="2497400" y="3775144"/>
            <a:ext cx="1260000" cy="648000"/>
          </a:xfrm>
          <a:prstGeom prst="rect">
            <a:avLst/>
          </a:prstGeom>
          <a:noFill/>
          <a:ln w="25400">
            <a:solidFill>
              <a:srgbClr val="298C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EEA014-2DE2-4BC4-7DBF-27C7641D8E6D}"/>
              </a:ext>
            </a:extLst>
          </p:cNvPr>
          <p:cNvSpPr/>
          <p:nvPr/>
        </p:nvSpPr>
        <p:spPr>
          <a:xfrm>
            <a:off x="3835848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1A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5A983F8-7DAF-86EC-8716-81B1CB5BC3B8}"/>
              </a:ext>
            </a:extLst>
          </p:cNvPr>
          <p:cNvSpPr/>
          <p:nvPr/>
        </p:nvSpPr>
        <p:spPr>
          <a:xfrm>
            <a:off x="5448808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1A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FA2D55B-4A15-6BAC-AEE3-D4FEE017AB3C}"/>
              </a:ext>
            </a:extLst>
          </p:cNvPr>
          <p:cNvSpPr txBox="1"/>
          <p:nvPr/>
        </p:nvSpPr>
        <p:spPr>
          <a:xfrm>
            <a:off x="5545995" y="4424867"/>
            <a:ext cx="8595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Time</a:t>
            </a:r>
            <a:endParaRPr lang="en-KR" sz="2400" dirty="0">
              <a:latin typeface="Cambria" panose="02040503050406030204" pitchFamily="18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A4AA1AA-A18B-45E4-8B28-3649F8BF63AD}"/>
              </a:ext>
            </a:extLst>
          </p:cNvPr>
          <p:cNvSpPr txBox="1"/>
          <p:nvPr/>
        </p:nvSpPr>
        <p:spPr>
          <a:xfrm rot="16200000">
            <a:off x="-14692" y="3513778"/>
            <a:ext cx="11542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Voltage</a:t>
            </a:r>
            <a:endParaRPr lang="en-KR" sz="2400" dirty="0">
              <a:latin typeface="Cambria" panose="02040503050406030204" pitchFamily="18" charset="0"/>
            </a:endParaRP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41A37DD4-B5FE-C688-A3C8-90E55D6B7538}"/>
              </a:ext>
            </a:extLst>
          </p:cNvPr>
          <p:cNvCxnSpPr>
            <a:cxnSpLocks/>
          </p:cNvCxnSpPr>
          <p:nvPr/>
        </p:nvCxnSpPr>
        <p:spPr>
          <a:xfrm>
            <a:off x="4105118" y="4618431"/>
            <a:ext cx="1260000" cy="0"/>
          </a:xfrm>
          <a:prstGeom prst="straightConnector1">
            <a:avLst/>
          </a:prstGeom>
          <a:ln w="25400">
            <a:solidFill>
              <a:srgbClr val="298C8C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A774DEA-B548-8F3D-5C52-24E89B34CD2D}"/>
              </a:ext>
            </a:extLst>
          </p:cNvPr>
          <p:cNvCxnSpPr>
            <a:cxnSpLocks/>
            <a:stCxn id="27" idx="2"/>
            <a:endCxn id="28" idx="1"/>
          </p:cNvCxnSpPr>
          <p:nvPr/>
        </p:nvCxnSpPr>
        <p:spPr>
          <a:xfrm>
            <a:off x="5538808" y="4423644"/>
            <a:ext cx="7187" cy="232056"/>
          </a:xfrm>
          <a:prstGeom prst="straightConnector1">
            <a:avLst/>
          </a:prstGeom>
          <a:ln w="25400">
            <a:solidFill>
              <a:srgbClr val="F1A226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D475BA2-705E-ACA3-31F0-E5FB98E32137}"/>
              </a:ext>
            </a:extLst>
          </p:cNvPr>
          <p:cNvCxnSpPr>
            <a:cxnSpLocks/>
          </p:cNvCxnSpPr>
          <p:nvPr/>
        </p:nvCxnSpPr>
        <p:spPr>
          <a:xfrm flipH="1">
            <a:off x="805991" y="4425721"/>
            <a:ext cx="5482075" cy="0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32756E1-C42D-0E11-EA9C-59D035E137E0}"/>
                  </a:ext>
                </a:extLst>
              </p:cNvPr>
              <p:cNvSpPr txBox="1"/>
              <p:nvPr/>
            </p:nvSpPr>
            <p:spPr>
              <a:xfrm>
                <a:off x="4203310" y="4621790"/>
                <a:ext cx="1061381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KR" sz="2400" dirty="0">
                    <a:solidFill>
                      <a:srgbClr val="298C8C"/>
                    </a:solidFill>
                    <a:latin typeface="Cambria" panose="02040503050406030204" pitchFamily="18" charset="0"/>
                  </a:rPr>
                  <a:t>3.5 </a:t>
                </a:r>
                <a14:m>
                  <m:oMath xmlns:m="http://schemas.openxmlformats.org/officeDocument/2006/math">
                    <m:r>
                      <a:rPr lang="en-KR" sz="2400" i="1" dirty="0" smtClean="0">
                        <a:solidFill>
                          <a:srgbClr val="298C8C"/>
                        </a:solidFill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KR" sz="2400" dirty="0">
                  <a:solidFill>
                    <a:srgbClr val="298C8C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32756E1-C42D-0E11-EA9C-59D035E13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3310" y="4621790"/>
                <a:ext cx="1061381" cy="461665"/>
              </a:xfrm>
              <a:prstGeom prst="rect">
                <a:avLst/>
              </a:prstGeom>
              <a:blipFill>
                <a:blip r:embed="rId3"/>
                <a:stretch>
                  <a:fillRect l="-8333" t="-7895" b="-26316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TextBox 36">
            <a:extLst>
              <a:ext uri="{FF2B5EF4-FFF2-40B4-BE49-F238E27FC236}">
                <a16:creationId xmlns:a16="http://schemas.microsoft.com/office/drawing/2014/main" id="{2EAA8B0E-2255-2918-3AD4-7C5A9626349A}"/>
              </a:ext>
            </a:extLst>
          </p:cNvPr>
          <p:cNvSpPr txBox="1"/>
          <p:nvPr/>
        </p:nvSpPr>
        <p:spPr>
          <a:xfrm>
            <a:off x="5381553" y="4622792"/>
            <a:ext cx="314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2400" dirty="0">
                <a:solidFill>
                  <a:srgbClr val="F1A226"/>
                </a:solidFill>
                <a:latin typeface="Cambria" panose="02040503050406030204" pitchFamily="18" charset="0"/>
              </a:rPr>
              <a:t>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0702880-3448-7E73-DC68-4EF94146B854}"/>
              </a:ext>
            </a:extLst>
          </p:cNvPr>
          <p:cNvCxnSpPr>
            <a:cxnSpLocks/>
          </p:cNvCxnSpPr>
          <p:nvPr/>
        </p:nvCxnSpPr>
        <p:spPr>
          <a:xfrm>
            <a:off x="10805959" y="5572603"/>
            <a:ext cx="711127" cy="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6CBD123-E3BB-27CF-79DC-E05C73C5F18A}"/>
              </a:ext>
            </a:extLst>
          </p:cNvPr>
          <p:cNvCxnSpPr>
            <a:cxnSpLocks/>
          </p:cNvCxnSpPr>
          <p:nvPr/>
        </p:nvCxnSpPr>
        <p:spPr>
          <a:xfrm flipV="1">
            <a:off x="11684467" y="5305477"/>
            <a:ext cx="0" cy="149724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9BB16F-FAC2-674B-0B6D-0C95C56E34D4}"/>
                  </a:ext>
                </a:extLst>
              </p:cNvPr>
              <p:cNvSpPr txBox="1"/>
              <p:nvPr/>
            </p:nvSpPr>
            <p:spPr>
              <a:xfrm>
                <a:off x="11423818" y="4677901"/>
                <a:ext cx="521297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K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en-KR" sz="32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E9BB16F-FAC2-674B-0B6D-0C95C56E34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23818" y="4677901"/>
                <a:ext cx="521297" cy="584775"/>
              </a:xfrm>
              <a:prstGeom prst="rect">
                <a:avLst/>
              </a:prstGeom>
              <a:blipFill>
                <a:blip r:embed="rId5"/>
                <a:stretch>
                  <a:fillRect b="-12766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C38F7981-2184-0671-D753-0F8C48EF4CCA}"/>
              </a:ext>
            </a:extLst>
          </p:cNvPr>
          <p:cNvGraphicFramePr/>
          <p:nvPr/>
        </p:nvGraphicFramePr>
        <p:xfrm>
          <a:off x="5600020" y="2136787"/>
          <a:ext cx="6212846" cy="4112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750861-66AA-9652-85EE-5C3FE951F975}"/>
                  </a:ext>
                </a:extLst>
              </p:cNvPr>
              <p:cNvSpPr txBox="1"/>
              <p:nvPr/>
            </p:nvSpPr>
            <p:spPr>
              <a:xfrm>
                <a:off x="7244736" y="5994668"/>
                <a:ext cx="4272350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sz="2400" dirty="0">
                    <a:solidFill>
                      <a:srgbClr val="298C8C"/>
                    </a:solidFill>
                    <a:latin typeface="Cambria" panose="02040503050406030204" pitchFamily="18" charset="0"/>
                  </a:rPr>
                  <a:t>Erase pulse latency [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298C8C"/>
                        </a:solidFill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en-US" sz="2400" dirty="0">
                    <a:solidFill>
                      <a:srgbClr val="298C8C"/>
                    </a:solidFill>
                    <a:latin typeface="Cambria" panose="02040503050406030204" pitchFamily="18" charset="0"/>
                  </a:rPr>
                  <a:t>]</a:t>
                </a:r>
                <a:endParaRPr lang="en-KR" sz="2400" dirty="0">
                  <a:solidFill>
                    <a:srgbClr val="298C8C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E750861-66AA-9652-85EE-5C3FE951F9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4736" y="5994668"/>
                <a:ext cx="4272350" cy="461665"/>
              </a:xfrm>
              <a:prstGeom prst="rect">
                <a:avLst/>
              </a:prstGeom>
              <a:blipFill>
                <a:blip r:embed="rId7"/>
                <a:stretch>
                  <a:fillRect t="-7895" b="-26316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5F0633-B810-23CE-B0ED-7ACC925DAE78}"/>
                  </a:ext>
                </a:extLst>
              </p:cNvPr>
              <p:cNvSpPr txBox="1"/>
              <p:nvPr/>
            </p:nvSpPr>
            <p:spPr>
              <a:xfrm>
                <a:off x="8889940" y="3292434"/>
                <a:ext cx="51328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KR" sz="3200" b="1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</m:oMath>
                  </m:oMathPara>
                </a14:m>
                <a:endParaRPr lang="en-KR" sz="3200" b="1" dirty="0">
                  <a:solidFill>
                    <a:schemeClr val="tx1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85F0633-B810-23CE-B0ED-7ACC925DAE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940" y="3292434"/>
                <a:ext cx="513281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31D4206-38D7-5964-5E16-03BCD779BAED}"/>
              </a:ext>
            </a:extLst>
          </p:cNvPr>
          <p:cNvCxnSpPr>
            <a:cxnSpLocks/>
          </p:cNvCxnSpPr>
          <p:nvPr/>
        </p:nvCxnSpPr>
        <p:spPr>
          <a:xfrm flipV="1">
            <a:off x="8894739" y="3241993"/>
            <a:ext cx="0" cy="566338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FC7815E-D6E5-C5D1-5550-4C5BE03597DE}"/>
              </a:ext>
            </a:extLst>
          </p:cNvPr>
          <p:cNvCxnSpPr>
            <a:cxnSpLocks/>
          </p:cNvCxnSpPr>
          <p:nvPr/>
        </p:nvCxnSpPr>
        <p:spPr>
          <a:xfrm>
            <a:off x="7943911" y="4060192"/>
            <a:ext cx="711127" cy="0"/>
          </a:xfrm>
          <a:prstGeom prst="line">
            <a:avLst/>
          </a:prstGeom>
          <a:ln w="25400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72F689C-8770-F4EA-294C-D1181B099687}"/>
              </a:ext>
            </a:extLst>
          </p:cNvPr>
          <p:cNvSpPr txBox="1"/>
          <p:nvPr/>
        </p:nvSpPr>
        <p:spPr>
          <a:xfrm>
            <a:off x="7593992" y="4055731"/>
            <a:ext cx="14109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sz="3200" b="1" dirty="0">
                <a:latin typeface="Cambria" panose="02040503050406030204" pitchFamily="18" charset="0"/>
              </a:rPr>
              <a:t>0.5 ms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EDD28B51-465A-03A9-505D-69826B9DABBE}"/>
              </a:ext>
            </a:extLst>
          </p:cNvPr>
          <p:cNvSpPr/>
          <p:nvPr/>
        </p:nvSpPr>
        <p:spPr>
          <a:xfrm>
            <a:off x="10609713" y="4848987"/>
            <a:ext cx="1242819" cy="857929"/>
          </a:xfrm>
          <a:prstGeom prst="roundRect">
            <a:avLst/>
          </a:prstGeom>
          <a:solidFill>
            <a:srgbClr val="6F47E5">
              <a:alpha val="20000"/>
            </a:srgbClr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KR"/>
          </a:p>
        </p:txBody>
      </p:sp>
    </p:spTree>
    <p:extLst>
      <p:ext uri="{BB962C8B-B14F-4D97-AF65-F5344CB8AC3E}">
        <p14:creationId xmlns:p14="http://schemas.microsoft.com/office/powerpoint/2010/main" val="313232236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43A56-C4A9-F5A2-3A60-D9629DA3C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Validation: Fail-Bit Count vs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3379-39BC-21E1-EEB9-7C5C8165E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KR" dirty="0">
                <a:latin typeface="Aptos" panose="020B0004020202020204" pitchFamily="34" charset="0"/>
              </a:rPr>
              <a:t>Fail-bit count is 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highly correlated </a:t>
            </a:r>
            <a:r>
              <a:rPr lang="en-KR" dirty="0">
                <a:latin typeface="Aptos" panose="020B0004020202020204" pitchFamily="34" charset="0"/>
              </a:rPr>
              <a:t>with the erase latency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8ADDD-1686-86AA-98CC-71E0243B0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10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3452C2F-690B-8C83-D9AF-56AA85EEE948}"/>
              </a:ext>
            </a:extLst>
          </p:cNvPr>
          <p:cNvGraphicFramePr>
            <a:graphicFrameLocks noGrp="1"/>
          </p:cNvGraphicFramePr>
          <p:nvPr/>
        </p:nvGraphicFramePr>
        <p:xfrm>
          <a:off x="6777336" y="2402924"/>
          <a:ext cx="3803854" cy="2907681"/>
        </p:xfrm>
        <a:graphic>
          <a:graphicData uri="http://schemas.openxmlformats.org/drawingml/2006/table">
            <a:tbl>
              <a:tblPr/>
              <a:tblGrid>
                <a:gridCol w="762599">
                  <a:extLst>
                    <a:ext uri="{9D8B030D-6E8A-4147-A177-3AD203B41FA5}">
                      <a16:colId xmlns:a16="http://schemas.microsoft.com/office/drawing/2014/main" val="1717989239"/>
                    </a:ext>
                  </a:extLst>
                </a:gridCol>
                <a:gridCol w="434465">
                  <a:extLst>
                    <a:ext uri="{9D8B030D-6E8A-4147-A177-3AD203B41FA5}">
                      <a16:colId xmlns:a16="http://schemas.microsoft.com/office/drawing/2014/main" val="806496396"/>
                    </a:ext>
                  </a:extLst>
                </a:gridCol>
                <a:gridCol w="434465">
                  <a:extLst>
                    <a:ext uri="{9D8B030D-6E8A-4147-A177-3AD203B41FA5}">
                      <a16:colId xmlns:a16="http://schemas.microsoft.com/office/drawing/2014/main" val="1807552616"/>
                    </a:ext>
                  </a:extLst>
                </a:gridCol>
                <a:gridCol w="434465">
                  <a:extLst>
                    <a:ext uri="{9D8B030D-6E8A-4147-A177-3AD203B41FA5}">
                      <a16:colId xmlns:a16="http://schemas.microsoft.com/office/drawing/2014/main" val="2101581160"/>
                    </a:ext>
                  </a:extLst>
                </a:gridCol>
                <a:gridCol w="434465">
                  <a:extLst>
                    <a:ext uri="{9D8B030D-6E8A-4147-A177-3AD203B41FA5}">
                      <a16:colId xmlns:a16="http://schemas.microsoft.com/office/drawing/2014/main" val="4215557496"/>
                    </a:ext>
                  </a:extLst>
                </a:gridCol>
                <a:gridCol w="434465">
                  <a:extLst>
                    <a:ext uri="{9D8B030D-6E8A-4147-A177-3AD203B41FA5}">
                      <a16:colId xmlns:a16="http://schemas.microsoft.com/office/drawing/2014/main" val="2133299330"/>
                    </a:ext>
                  </a:extLst>
                </a:gridCol>
                <a:gridCol w="434465">
                  <a:extLst>
                    <a:ext uri="{9D8B030D-6E8A-4147-A177-3AD203B41FA5}">
                      <a16:colId xmlns:a16="http://schemas.microsoft.com/office/drawing/2014/main" val="1578330937"/>
                    </a:ext>
                  </a:extLst>
                </a:gridCol>
                <a:gridCol w="434465">
                  <a:extLst>
                    <a:ext uri="{9D8B030D-6E8A-4147-A177-3AD203B41FA5}">
                      <a16:colId xmlns:a16="http://schemas.microsoft.com/office/drawing/2014/main" val="448210039"/>
                    </a:ext>
                  </a:extLst>
                </a:gridCol>
              </a:tblGrid>
              <a:tr h="415383">
                <a:tc>
                  <a:txBody>
                    <a:bodyPr/>
                    <a:lstStyle/>
                    <a:p>
                      <a:pPr algn="ctr" fontAlgn="b"/>
                      <a:r>
                        <a:rPr lang="en-KR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3.5</a:t>
                      </a:r>
                    </a:p>
                  </a:txBody>
                  <a:tcPr marL="0" marR="4184" marT="4184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039473"/>
                  </a:ext>
                </a:extLst>
              </a:tr>
              <a:tr h="415383">
                <a:tc>
                  <a:txBody>
                    <a:bodyPr/>
                    <a:lstStyle/>
                    <a:p>
                      <a:pPr algn="ctr" fontAlgn="b"/>
                      <a:r>
                        <a:rPr lang="en-KR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3.0</a:t>
                      </a:r>
                    </a:p>
                  </a:txBody>
                  <a:tcPr marL="0" marR="4184" marT="4184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467942"/>
                  </a:ext>
                </a:extLst>
              </a:tr>
              <a:tr h="415383">
                <a:tc>
                  <a:txBody>
                    <a:bodyPr/>
                    <a:lstStyle/>
                    <a:p>
                      <a:pPr algn="ctr" fontAlgn="b"/>
                      <a:r>
                        <a:rPr lang="en-KR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2.5</a:t>
                      </a:r>
                    </a:p>
                  </a:txBody>
                  <a:tcPr marL="0" marR="4184" marT="4184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365067"/>
                  </a:ext>
                </a:extLst>
              </a:tr>
              <a:tr h="415383">
                <a:tc>
                  <a:txBody>
                    <a:bodyPr/>
                    <a:lstStyle/>
                    <a:p>
                      <a:pPr algn="ctr" fontAlgn="b"/>
                      <a:r>
                        <a:rPr lang="en-KR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2.0</a:t>
                      </a:r>
                    </a:p>
                  </a:txBody>
                  <a:tcPr marL="0" marR="4184" marT="4184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707002"/>
                  </a:ext>
                </a:extLst>
              </a:tr>
              <a:tr h="415383">
                <a:tc>
                  <a:txBody>
                    <a:bodyPr/>
                    <a:lstStyle/>
                    <a:p>
                      <a:pPr algn="ctr" fontAlgn="b"/>
                      <a:r>
                        <a:rPr lang="en-KR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1.5</a:t>
                      </a:r>
                    </a:p>
                  </a:txBody>
                  <a:tcPr marL="0" marR="4184" marT="4184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363932"/>
                  </a:ext>
                </a:extLst>
              </a:tr>
              <a:tr h="415383">
                <a:tc>
                  <a:txBody>
                    <a:bodyPr/>
                    <a:lstStyle/>
                    <a:p>
                      <a:pPr algn="ctr" fontAlgn="b"/>
                      <a:r>
                        <a:rPr lang="en-KR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1.0</a:t>
                      </a:r>
                    </a:p>
                  </a:txBody>
                  <a:tcPr marL="0" marR="4184" marT="4184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000991"/>
                  </a:ext>
                </a:extLst>
              </a:tr>
              <a:tr h="415383">
                <a:tc>
                  <a:txBody>
                    <a:bodyPr/>
                    <a:lstStyle/>
                    <a:p>
                      <a:pPr algn="ctr" fontAlgn="b"/>
                      <a:r>
                        <a:rPr lang="en-KR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0.5</a:t>
                      </a:r>
                    </a:p>
                  </a:txBody>
                  <a:tcPr marL="0" marR="4184" marT="4184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84692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A1EEEA1-FBA0-8B21-639F-C5534F3F4B1E}"/>
              </a:ext>
            </a:extLst>
          </p:cNvPr>
          <p:cNvSpPr txBox="1"/>
          <p:nvPr/>
        </p:nvSpPr>
        <p:spPr>
          <a:xfrm rot="16200000">
            <a:off x="9443178" y="3674867"/>
            <a:ext cx="291323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# of erased blocks [%]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EF2BF9-9F72-55A5-F1D9-85A08834B6C4}"/>
              </a:ext>
            </a:extLst>
          </p:cNvPr>
          <p:cNvSpPr txBox="1"/>
          <p:nvPr/>
        </p:nvSpPr>
        <p:spPr>
          <a:xfrm>
            <a:off x="11317392" y="5310608"/>
            <a:ext cx="169918" cy="3693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A28650-20C3-9FE5-4C68-8ABE56B425DB}"/>
              </a:ext>
            </a:extLst>
          </p:cNvPr>
          <p:cNvSpPr txBox="1"/>
          <p:nvPr/>
        </p:nvSpPr>
        <p:spPr>
          <a:xfrm>
            <a:off x="11149040" y="2029858"/>
            <a:ext cx="509756" cy="3693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100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1C259847-5129-963C-CBC0-9B891519EEFF}"/>
              </a:ext>
            </a:extLst>
          </p:cNvPr>
          <p:cNvGraphicFramePr>
            <a:graphicFrameLocks noGrp="1"/>
          </p:cNvGraphicFramePr>
          <p:nvPr/>
        </p:nvGraphicFramePr>
        <p:xfrm>
          <a:off x="11262591" y="2402924"/>
          <a:ext cx="282654" cy="2913230"/>
        </p:xfrm>
        <a:graphic>
          <a:graphicData uri="http://schemas.openxmlformats.org/drawingml/2006/table">
            <a:tbl>
              <a:tblPr/>
              <a:tblGrid>
                <a:gridCol w="282654">
                  <a:extLst>
                    <a:ext uri="{9D8B030D-6E8A-4147-A177-3AD203B41FA5}">
                      <a16:colId xmlns:a16="http://schemas.microsoft.com/office/drawing/2014/main" val="2146700815"/>
                    </a:ext>
                  </a:extLst>
                </a:gridCol>
              </a:tblGrid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276674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229052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46570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524847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323800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185941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707317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60892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11907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87359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D5CC76-E1B0-EA81-A619-7B0FC7B6B1C4}"/>
                  </a:ext>
                </a:extLst>
              </p:cNvPr>
              <p:cNvSpPr txBox="1"/>
              <p:nvPr/>
            </p:nvSpPr>
            <p:spPr>
              <a:xfrm>
                <a:off x="7799321" y="5327492"/>
                <a:ext cx="34773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KR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K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D5CC76-E1B0-EA81-A619-7B0FC7B6B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321" y="5327492"/>
                <a:ext cx="347738" cy="461665"/>
              </a:xfrm>
              <a:prstGeom prst="rect">
                <a:avLst/>
              </a:prstGeom>
              <a:blipFill>
                <a:blip r:embed="rId3"/>
                <a:stretch>
                  <a:fillRect l="-3448" r="-3448" b="-5263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A3001FD2-7002-EAB8-CE13-0804E10CE1B9}"/>
              </a:ext>
            </a:extLst>
          </p:cNvPr>
          <p:cNvSpPr txBox="1"/>
          <p:nvPr/>
        </p:nvSpPr>
        <p:spPr>
          <a:xfrm rot="16200000">
            <a:off x="4884660" y="3625931"/>
            <a:ext cx="349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sz="2400" dirty="0">
                <a:solidFill>
                  <a:srgbClr val="298C8C"/>
                </a:solidFill>
                <a:latin typeface="Cambria" panose="02040503050406030204" pitchFamily="18" charset="0"/>
              </a:rPr>
              <a:t>Erase pulse latency [ms]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BC36670-DAD3-5864-C890-16FAA598622D}"/>
              </a:ext>
            </a:extLst>
          </p:cNvPr>
          <p:cNvSpPr txBox="1"/>
          <p:nvPr/>
        </p:nvSpPr>
        <p:spPr>
          <a:xfrm>
            <a:off x="7540668" y="5878267"/>
            <a:ext cx="3040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1A226"/>
                </a:solidFill>
                <a:latin typeface="Cambria" panose="02040503050406030204" pitchFamily="18" charset="0"/>
              </a:rPr>
              <a:t>F</a:t>
            </a:r>
            <a:r>
              <a:rPr lang="en-KR" sz="2400" dirty="0">
                <a:solidFill>
                  <a:srgbClr val="F1A226"/>
                </a:solidFill>
                <a:latin typeface="Cambria" panose="02040503050406030204" pitchFamily="18" charset="0"/>
              </a:rPr>
              <a:t>ail-bit count ranges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FEF5EC-1E90-963C-7B33-0F9FFA76D324}"/>
                  </a:ext>
                </a:extLst>
              </p:cNvPr>
              <p:cNvSpPr txBox="1"/>
              <p:nvPr/>
            </p:nvSpPr>
            <p:spPr>
              <a:xfrm>
                <a:off x="8576847" y="5389641"/>
                <a:ext cx="52260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KR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K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FEF5EC-1E90-963C-7B33-0F9FFA76D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847" y="5389641"/>
                <a:ext cx="522607" cy="461665"/>
              </a:xfrm>
              <a:prstGeom prst="rect">
                <a:avLst/>
              </a:prstGeom>
              <a:blipFill>
                <a:blip r:embed="rId4"/>
                <a:stretch>
                  <a:fillRect l="-2381" r="-2381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392381-EF81-92B2-9BA9-932ADD36E29B}"/>
                  </a:ext>
                </a:extLst>
              </p:cNvPr>
              <p:cNvSpPr txBox="1"/>
              <p:nvPr/>
            </p:nvSpPr>
            <p:spPr>
              <a:xfrm>
                <a:off x="9006217" y="5389641"/>
                <a:ext cx="52260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KR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K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392381-EF81-92B2-9BA9-932ADD36E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6217" y="5389641"/>
                <a:ext cx="522607" cy="461665"/>
              </a:xfrm>
              <a:prstGeom prst="rect">
                <a:avLst/>
              </a:prstGeom>
              <a:blipFill>
                <a:blip r:embed="rId5"/>
                <a:stretch>
                  <a:fillRect r="-2326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0C5E979-575A-CF41-B3C6-CAE9970E5854}"/>
                  </a:ext>
                </a:extLst>
              </p:cNvPr>
              <p:cNvSpPr txBox="1"/>
              <p:nvPr/>
            </p:nvSpPr>
            <p:spPr>
              <a:xfrm>
                <a:off x="9436786" y="5389641"/>
                <a:ext cx="52260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KR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K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0C5E979-575A-CF41-B3C6-CAE9970E5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786" y="5389641"/>
                <a:ext cx="522607" cy="461665"/>
              </a:xfrm>
              <a:prstGeom prst="rect">
                <a:avLst/>
              </a:prstGeom>
              <a:blipFill>
                <a:blip r:embed="rId6"/>
                <a:stretch>
                  <a:fillRect l="-2381" r="-2381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B0C86CA-EE85-33FC-8304-2C36C6CCB2FE}"/>
                  </a:ext>
                </a:extLst>
              </p:cNvPr>
              <p:cNvSpPr txBox="1"/>
              <p:nvPr/>
            </p:nvSpPr>
            <p:spPr>
              <a:xfrm>
                <a:off x="9878647" y="5389641"/>
                <a:ext cx="52260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KR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K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B0C86CA-EE85-33FC-8304-2C36C6CCB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8647" y="5389641"/>
                <a:ext cx="522607" cy="461665"/>
              </a:xfrm>
              <a:prstGeom prst="rect">
                <a:avLst/>
              </a:prstGeom>
              <a:blipFill>
                <a:blip r:embed="rId7"/>
                <a:stretch>
                  <a:fillRect l="-4878" r="-2439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DA93FE4-68EC-3DB1-4F84-911256F8A5FE}"/>
                  </a:ext>
                </a:extLst>
              </p:cNvPr>
              <p:cNvSpPr txBox="1"/>
              <p:nvPr/>
            </p:nvSpPr>
            <p:spPr>
              <a:xfrm>
                <a:off x="10319372" y="5389641"/>
                <a:ext cx="52260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KR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K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DA93FE4-68EC-3DB1-4F84-911256F8A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9372" y="5389641"/>
                <a:ext cx="522607" cy="461665"/>
              </a:xfrm>
              <a:prstGeom prst="rect">
                <a:avLst/>
              </a:prstGeom>
              <a:blipFill>
                <a:blip r:embed="rId8"/>
                <a:stretch>
                  <a:fillRect l="-2381" r="-2381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3A8F6E0-3E5B-B437-DB4D-91CE9CB6FB03}"/>
                  </a:ext>
                </a:extLst>
              </p:cNvPr>
              <p:cNvSpPr txBox="1"/>
              <p:nvPr/>
            </p:nvSpPr>
            <p:spPr>
              <a:xfrm>
                <a:off x="8237655" y="5389641"/>
                <a:ext cx="34773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KR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K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3A8F6E0-3E5B-B437-DB4D-91CE9CB6F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655" y="5389641"/>
                <a:ext cx="347738" cy="461665"/>
              </a:xfrm>
              <a:prstGeom prst="rect">
                <a:avLst/>
              </a:prstGeom>
              <a:blipFill>
                <a:blip r:embed="rId9"/>
                <a:stretch>
                  <a:fillRect l="-3571" r="-7143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85749782-32A0-5123-060E-56673D0ECD57}"/>
              </a:ext>
            </a:extLst>
          </p:cNvPr>
          <p:cNvSpPr/>
          <p:nvPr/>
        </p:nvSpPr>
        <p:spPr>
          <a:xfrm>
            <a:off x="4105118" y="3560130"/>
            <a:ext cx="1260000" cy="864000"/>
          </a:xfrm>
          <a:prstGeom prst="rect">
            <a:avLst/>
          </a:prstGeom>
          <a:noFill/>
          <a:ln w="25400">
            <a:solidFill>
              <a:srgbClr val="298C8C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78A07C9-CE37-3209-9836-3978C3715298}"/>
              </a:ext>
            </a:extLst>
          </p:cNvPr>
          <p:cNvCxnSpPr>
            <a:cxnSpLocks/>
          </p:cNvCxnSpPr>
          <p:nvPr/>
        </p:nvCxnSpPr>
        <p:spPr>
          <a:xfrm>
            <a:off x="805991" y="3063498"/>
            <a:ext cx="0" cy="1362223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6983C1E1-3808-110B-D3F8-7785F45A8FD3}"/>
              </a:ext>
            </a:extLst>
          </p:cNvPr>
          <p:cNvSpPr/>
          <p:nvPr/>
        </p:nvSpPr>
        <p:spPr>
          <a:xfrm>
            <a:off x="889682" y="3993721"/>
            <a:ext cx="1260000" cy="432000"/>
          </a:xfrm>
          <a:prstGeom prst="rect">
            <a:avLst/>
          </a:prstGeom>
          <a:solidFill>
            <a:schemeClr val="bg1"/>
          </a:solidFill>
          <a:ln w="25400">
            <a:solidFill>
              <a:srgbClr val="298C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420F73E-757C-D60D-2E17-5011A52EBB37}"/>
              </a:ext>
            </a:extLst>
          </p:cNvPr>
          <p:cNvSpPr/>
          <p:nvPr/>
        </p:nvSpPr>
        <p:spPr>
          <a:xfrm>
            <a:off x="2497400" y="3775144"/>
            <a:ext cx="1260000" cy="648000"/>
          </a:xfrm>
          <a:prstGeom prst="rect">
            <a:avLst/>
          </a:prstGeom>
          <a:noFill/>
          <a:ln w="25400">
            <a:solidFill>
              <a:srgbClr val="298C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ED702B-EAB8-DAFC-5B76-A612F3735D2B}"/>
              </a:ext>
            </a:extLst>
          </p:cNvPr>
          <p:cNvSpPr txBox="1"/>
          <p:nvPr/>
        </p:nvSpPr>
        <p:spPr>
          <a:xfrm>
            <a:off x="5545995" y="4424867"/>
            <a:ext cx="8595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Time</a:t>
            </a:r>
            <a:endParaRPr lang="en-KR" sz="2400" dirty="0">
              <a:latin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F19663C-CF24-3404-8DFD-FD2D787E9C22}"/>
              </a:ext>
            </a:extLst>
          </p:cNvPr>
          <p:cNvSpPr txBox="1"/>
          <p:nvPr/>
        </p:nvSpPr>
        <p:spPr>
          <a:xfrm rot="16200000">
            <a:off x="-14692" y="3513778"/>
            <a:ext cx="11542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Voltage</a:t>
            </a:r>
            <a:endParaRPr lang="en-KR" sz="2400" dirty="0">
              <a:latin typeface="Cambria" panose="02040503050406030204" pitchFamily="18" charset="0"/>
            </a:endParaRPr>
          </a:p>
        </p:txBody>
      </p:sp>
      <p:sp>
        <p:nvSpPr>
          <p:cNvPr id="47" name="Rounded Rectangle 46">
            <a:extLst>
              <a:ext uri="{FF2B5EF4-FFF2-40B4-BE49-F238E27FC236}">
                <a16:creationId xmlns:a16="http://schemas.microsoft.com/office/drawing/2014/main" id="{B214D51F-9F82-BEF2-4A05-3D5817903BB1}"/>
              </a:ext>
            </a:extLst>
          </p:cNvPr>
          <p:cNvSpPr/>
          <p:nvPr/>
        </p:nvSpPr>
        <p:spPr>
          <a:xfrm>
            <a:off x="7340750" y="5395185"/>
            <a:ext cx="3514716" cy="978052"/>
          </a:xfrm>
          <a:prstGeom prst="roundRect">
            <a:avLst/>
          </a:prstGeom>
          <a:solidFill>
            <a:srgbClr val="F1A226">
              <a:alpha val="20000"/>
            </a:srgbClr>
          </a:solidFill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KR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8866A74-2DB8-06FF-5082-F84704B7BE29}"/>
              </a:ext>
            </a:extLst>
          </p:cNvPr>
          <p:cNvSpPr txBox="1"/>
          <p:nvPr/>
        </p:nvSpPr>
        <p:spPr>
          <a:xfrm>
            <a:off x="2746579" y="4467802"/>
            <a:ext cx="236545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F1A226"/>
                </a:solidFill>
                <a:latin typeface="Cambria" panose="02040503050406030204" pitchFamily="18" charset="0"/>
              </a:rPr>
              <a:t>Fail-bit count = ?</a:t>
            </a:r>
          </a:p>
        </p:txBody>
      </p:sp>
      <p:cxnSp>
        <p:nvCxnSpPr>
          <p:cNvPr id="55" name="Elbow Connector 54">
            <a:extLst>
              <a:ext uri="{FF2B5EF4-FFF2-40B4-BE49-F238E27FC236}">
                <a16:creationId xmlns:a16="http://schemas.microsoft.com/office/drawing/2014/main" id="{29F0D801-3ED6-3AFE-F455-D9BA26D8B8E4}"/>
              </a:ext>
            </a:extLst>
          </p:cNvPr>
          <p:cNvCxnSpPr>
            <a:cxnSpLocks/>
            <a:endCxn id="58" idx="0"/>
          </p:cNvCxnSpPr>
          <p:nvPr/>
        </p:nvCxnSpPr>
        <p:spPr>
          <a:xfrm rot="5400000" flipH="1" flipV="1">
            <a:off x="3699435" y="3223835"/>
            <a:ext cx="1261379" cy="808552"/>
          </a:xfrm>
          <a:prstGeom prst="bentConnector3">
            <a:avLst>
              <a:gd name="adj1" fmla="val 118123"/>
            </a:avLst>
          </a:prstGeom>
          <a:ln w="25400">
            <a:solidFill>
              <a:srgbClr val="F1A226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1309523E-B795-9F8D-3DF2-37A04FFC22DE}"/>
              </a:ext>
            </a:extLst>
          </p:cNvPr>
          <p:cNvCxnSpPr>
            <a:cxnSpLocks/>
          </p:cNvCxnSpPr>
          <p:nvPr/>
        </p:nvCxnSpPr>
        <p:spPr>
          <a:xfrm>
            <a:off x="4103661" y="3456007"/>
            <a:ext cx="1260000" cy="0"/>
          </a:xfrm>
          <a:prstGeom prst="straightConnector1">
            <a:avLst/>
          </a:prstGeom>
          <a:ln w="25400">
            <a:solidFill>
              <a:srgbClr val="298C8C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A31901D-B4BE-A406-87DF-210D5F89691A}"/>
                  </a:ext>
                </a:extLst>
              </p:cNvPr>
              <p:cNvSpPr txBox="1"/>
              <p:nvPr/>
            </p:nvSpPr>
            <p:spPr>
              <a:xfrm>
                <a:off x="4339965" y="2997421"/>
                <a:ext cx="7888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KR" sz="2400" dirty="0">
                    <a:solidFill>
                      <a:srgbClr val="298C8C"/>
                    </a:solidFill>
                    <a:latin typeface="Cambria" panose="02040503050406030204" pitchFamily="18" charset="0"/>
                  </a:rPr>
                  <a:t>?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298C8C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KR" sz="2400" b="0" i="1" dirty="0" smtClean="0">
                        <a:solidFill>
                          <a:srgbClr val="298C8C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KR" sz="2400" dirty="0">
                  <a:solidFill>
                    <a:srgbClr val="298C8C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A31901D-B4BE-A406-87DF-210D5F8969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965" y="2997421"/>
                <a:ext cx="788870" cy="461665"/>
              </a:xfrm>
              <a:prstGeom prst="rect">
                <a:avLst/>
              </a:prstGeom>
              <a:blipFill>
                <a:blip r:embed="rId3"/>
                <a:stretch>
                  <a:fillRect l="-11111" t="-10811" b="-27027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34084E5A-0139-934C-B865-84A954A1331B}"/>
              </a:ext>
            </a:extLst>
          </p:cNvPr>
          <p:cNvSpPr/>
          <p:nvPr/>
        </p:nvSpPr>
        <p:spPr>
          <a:xfrm>
            <a:off x="2233541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1A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62F7715-5970-758A-E30C-9E2C62611985}"/>
              </a:ext>
            </a:extLst>
          </p:cNvPr>
          <p:cNvSpPr/>
          <p:nvPr/>
        </p:nvSpPr>
        <p:spPr>
          <a:xfrm>
            <a:off x="3835848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1A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CF96D85-A1C6-FDF7-D327-10734DFCE6CD}"/>
              </a:ext>
            </a:extLst>
          </p:cNvPr>
          <p:cNvSpPr/>
          <p:nvPr/>
        </p:nvSpPr>
        <p:spPr>
          <a:xfrm>
            <a:off x="5448808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1A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C7C91CB-C975-3A87-9AD8-EBB0848C0510}"/>
              </a:ext>
            </a:extLst>
          </p:cNvPr>
          <p:cNvCxnSpPr>
            <a:cxnSpLocks/>
          </p:cNvCxnSpPr>
          <p:nvPr/>
        </p:nvCxnSpPr>
        <p:spPr>
          <a:xfrm flipH="1">
            <a:off x="805991" y="4425721"/>
            <a:ext cx="5482075" cy="0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875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7" grpId="1" animBg="1"/>
      <p:bldP spid="49" grpId="0"/>
      <p:bldP spid="58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43A56-C4A9-F5A2-3A60-D9629DA3C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Validation: Fail-Bit Count vs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3379-39BC-21E1-EEB9-7C5C8165E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KR" dirty="0">
                <a:latin typeface="Aptos" panose="020B0004020202020204" pitchFamily="34" charset="0"/>
              </a:rPr>
              <a:t>Fail-bit count is 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highly correlated </a:t>
            </a:r>
            <a:r>
              <a:rPr lang="en-KR" dirty="0">
                <a:latin typeface="Aptos" panose="020B0004020202020204" pitchFamily="34" charset="0"/>
              </a:rPr>
              <a:t>with the erase latency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8ADDD-1686-86AA-98CC-71E0243B0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10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33452C2F-690B-8C83-D9AF-56AA85EEE948}"/>
              </a:ext>
            </a:extLst>
          </p:cNvPr>
          <p:cNvGraphicFramePr>
            <a:graphicFrameLocks noGrp="1"/>
          </p:cNvGraphicFramePr>
          <p:nvPr/>
        </p:nvGraphicFramePr>
        <p:xfrm>
          <a:off x="6777336" y="2402924"/>
          <a:ext cx="3803854" cy="2907681"/>
        </p:xfrm>
        <a:graphic>
          <a:graphicData uri="http://schemas.openxmlformats.org/drawingml/2006/table">
            <a:tbl>
              <a:tblPr/>
              <a:tblGrid>
                <a:gridCol w="762599">
                  <a:extLst>
                    <a:ext uri="{9D8B030D-6E8A-4147-A177-3AD203B41FA5}">
                      <a16:colId xmlns:a16="http://schemas.microsoft.com/office/drawing/2014/main" val="1717989239"/>
                    </a:ext>
                  </a:extLst>
                </a:gridCol>
                <a:gridCol w="434465">
                  <a:extLst>
                    <a:ext uri="{9D8B030D-6E8A-4147-A177-3AD203B41FA5}">
                      <a16:colId xmlns:a16="http://schemas.microsoft.com/office/drawing/2014/main" val="806496396"/>
                    </a:ext>
                  </a:extLst>
                </a:gridCol>
                <a:gridCol w="434465">
                  <a:extLst>
                    <a:ext uri="{9D8B030D-6E8A-4147-A177-3AD203B41FA5}">
                      <a16:colId xmlns:a16="http://schemas.microsoft.com/office/drawing/2014/main" val="1807552616"/>
                    </a:ext>
                  </a:extLst>
                </a:gridCol>
                <a:gridCol w="434465">
                  <a:extLst>
                    <a:ext uri="{9D8B030D-6E8A-4147-A177-3AD203B41FA5}">
                      <a16:colId xmlns:a16="http://schemas.microsoft.com/office/drawing/2014/main" val="2101581160"/>
                    </a:ext>
                  </a:extLst>
                </a:gridCol>
                <a:gridCol w="434465">
                  <a:extLst>
                    <a:ext uri="{9D8B030D-6E8A-4147-A177-3AD203B41FA5}">
                      <a16:colId xmlns:a16="http://schemas.microsoft.com/office/drawing/2014/main" val="4215557496"/>
                    </a:ext>
                  </a:extLst>
                </a:gridCol>
                <a:gridCol w="434465">
                  <a:extLst>
                    <a:ext uri="{9D8B030D-6E8A-4147-A177-3AD203B41FA5}">
                      <a16:colId xmlns:a16="http://schemas.microsoft.com/office/drawing/2014/main" val="2133299330"/>
                    </a:ext>
                  </a:extLst>
                </a:gridCol>
                <a:gridCol w="434465">
                  <a:extLst>
                    <a:ext uri="{9D8B030D-6E8A-4147-A177-3AD203B41FA5}">
                      <a16:colId xmlns:a16="http://schemas.microsoft.com/office/drawing/2014/main" val="1578330937"/>
                    </a:ext>
                  </a:extLst>
                </a:gridCol>
                <a:gridCol w="434465">
                  <a:extLst>
                    <a:ext uri="{9D8B030D-6E8A-4147-A177-3AD203B41FA5}">
                      <a16:colId xmlns:a16="http://schemas.microsoft.com/office/drawing/2014/main" val="448210039"/>
                    </a:ext>
                  </a:extLst>
                </a:gridCol>
              </a:tblGrid>
              <a:tr h="415383">
                <a:tc>
                  <a:txBody>
                    <a:bodyPr/>
                    <a:lstStyle/>
                    <a:p>
                      <a:pPr algn="ctr" fontAlgn="b"/>
                      <a:r>
                        <a:rPr lang="en-KR" sz="24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3.5</a:t>
                      </a:r>
                    </a:p>
                  </a:txBody>
                  <a:tcPr marL="0" marR="4184" marT="4184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039473"/>
                  </a:ext>
                </a:extLst>
              </a:tr>
              <a:tr h="415383">
                <a:tc>
                  <a:txBody>
                    <a:bodyPr/>
                    <a:lstStyle/>
                    <a:p>
                      <a:pPr algn="ctr" fontAlgn="b"/>
                      <a:r>
                        <a:rPr lang="en-KR" sz="24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3.0</a:t>
                      </a:r>
                    </a:p>
                  </a:txBody>
                  <a:tcPr marL="0" marR="4184" marT="4184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467942"/>
                  </a:ext>
                </a:extLst>
              </a:tr>
              <a:tr h="415383">
                <a:tc>
                  <a:txBody>
                    <a:bodyPr/>
                    <a:lstStyle/>
                    <a:p>
                      <a:pPr algn="ctr" fontAlgn="b"/>
                      <a:r>
                        <a:rPr lang="en-KR" sz="24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2.5</a:t>
                      </a:r>
                    </a:p>
                  </a:txBody>
                  <a:tcPr marL="0" marR="4184" marT="4184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365067"/>
                  </a:ext>
                </a:extLst>
              </a:tr>
              <a:tr h="415383">
                <a:tc>
                  <a:txBody>
                    <a:bodyPr/>
                    <a:lstStyle/>
                    <a:p>
                      <a:pPr algn="ctr" fontAlgn="b"/>
                      <a:r>
                        <a:rPr lang="en-KR" sz="24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2.0</a:t>
                      </a:r>
                    </a:p>
                  </a:txBody>
                  <a:tcPr marL="0" marR="4184" marT="4184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707002"/>
                  </a:ext>
                </a:extLst>
              </a:tr>
              <a:tr h="415383">
                <a:tc>
                  <a:txBody>
                    <a:bodyPr/>
                    <a:lstStyle/>
                    <a:p>
                      <a:pPr algn="ctr" fontAlgn="b"/>
                      <a:r>
                        <a:rPr lang="en-KR" sz="24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1.5</a:t>
                      </a:r>
                    </a:p>
                  </a:txBody>
                  <a:tcPr marL="0" marR="4184" marT="4184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363932"/>
                  </a:ext>
                </a:extLst>
              </a:tr>
              <a:tr h="415383">
                <a:tc>
                  <a:txBody>
                    <a:bodyPr/>
                    <a:lstStyle/>
                    <a:p>
                      <a:pPr algn="ctr" fontAlgn="b"/>
                      <a:r>
                        <a:rPr lang="en-KR" sz="24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1.0</a:t>
                      </a:r>
                    </a:p>
                  </a:txBody>
                  <a:tcPr marL="0" marR="4184" marT="4184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000991"/>
                  </a:ext>
                </a:extLst>
              </a:tr>
              <a:tr h="415383">
                <a:tc>
                  <a:txBody>
                    <a:bodyPr/>
                    <a:lstStyle/>
                    <a:p>
                      <a:pPr algn="ctr" fontAlgn="b"/>
                      <a:r>
                        <a:rPr lang="en-KR" sz="2400" b="1" i="0" u="none" strike="noStrike" dirty="0">
                          <a:solidFill>
                            <a:srgbClr val="298C8C"/>
                          </a:solidFill>
                          <a:effectLst/>
                          <a:latin typeface="Cambria" panose="02040503050406030204" pitchFamily="18" charset="0"/>
                        </a:rPr>
                        <a:t>0.5</a:t>
                      </a:r>
                    </a:p>
                  </a:txBody>
                  <a:tcPr marL="0" marR="4184" marT="4184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846921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7A1EEEA1-FBA0-8B21-639F-C5534F3F4B1E}"/>
              </a:ext>
            </a:extLst>
          </p:cNvPr>
          <p:cNvSpPr txBox="1"/>
          <p:nvPr/>
        </p:nvSpPr>
        <p:spPr>
          <a:xfrm rot="16200000">
            <a:off x="9443178" y="3674867"/>
            <a:ext cx="291323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# of erased blocks [%]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EF2BF9-9F72-55A5-F1D9-85A08834B6C4}"/>
              </a:ext>
            </a:extLst>
          </p:cNvPr>
          <p:cNvSpPr txBox="1"/>
          <p:nvPr/>
        </p:nvSpPr>
        <p:spPr>
          <a:xfrm>
            <a:off x="11317392" y="5310608"/>
            <a:ext cx="169918" cy="3693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A28650-20C3-9FE5-4C68-8ABE56B425DB}"/>
              </a:ext>
            </a:extLst>
          </p:cNvPr>
          <p:cNvSpPr txBox="1"/>
          <p:nvPr/>
        </p:nvSpPr>
        <p:spPr>
          <a:xfrm>
            <a:off x="11149040" y="2029858"/>
            <a:ext cx="509756" cy="3693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100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1C259847-5129-963C-CBC0-9B891519EEFF}"/>
              </a:ext>
            </a:extLst>
          </p:cNvPr>
          <p:cNvGraphicFramePr>
            <a:graphicFrameLocks noGrp="1"/>
          </p:cNvGraphicFramePr>
          <p:nvPr/>
        </p:nvGraphicFramePr>
        <p:xfrm>
          <a:off x="11262591" y="2402924"/>
          <a:ext cx="282654" cy="2913230"/>
        </p:xfrm>
        <a:graphic>
          <a:graphicData uri="http://schemas.openxmlformats.org/drawingml/2006/table">
            <a:tbl>
              <a:tblPr/>
              <a:tblGrid>
                <a:gridCol w="282654">
                  <a:extLst>
                    <a:ext uri="{9D8B030D-6E8A-4147-A177-3AD203B41FA5}">
                      <a16:colId xmlns:a16="http://schemas.microsoft.com/office/drawing/2014/main" val="2146700815"/>
                    </a:ext>
                  </a:extLst>
                </a:gridCol>
              </a:tblGrid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276674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229052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46570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524847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323800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185941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707317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60892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11907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87359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D5CC76-E1B0-EA81-A619-7B0FC7B6B1C4}"/>
                  </a:ext>
                </a:extLst>
              </p:cNvPr>
              <p:cNvSpPr txBox="1"/>
              <p:nvPr/>
            </p:nvSpPr>
            <p:spPr>
              <a:xfrm>
                <a:off x="7799321" y="5327492"/>
                <a:ext cx="34773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KR" sz="2400" b="1" i="1" dirty="0" smtClean="0">
                          <a:solidFill>
                            <a:srgbClr val="F1A22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en-KR" sz="2400" b="1" dirty="0">
                  <a:solidFill>
                    <a:srgbClr val="F1A226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D5CC76-E1B0-EA81-A619-7B0FC7B6B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321" y="5327492"/>
                <a:ext cx="347738" cy="461665"/>
              </a:xfrm>
              <a:prstGeom prst="rect">
                <a:avLst/>
              </a:prstGeom>
              <a:blipFill>
                <a:blip r:embed="rId3"/>
                <a:stretch>
                  <a:fillRect l="-3448" r="-10345" b="-5263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5BC36670-DAD3-5864-C890-16FAA598622D}"/>
              </a:ext>
            </a:extLst>
          </p:cNvPr>
          <p:cNvSpPr txBox="1"/>
          <p:nvPr/>
        </p:nvSpPr>
        <p:spPr>
          <a:xfrm>
            <a:off x="7540668" y="5878267"/>
            <a:ext cx="3040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1A226"/>
                </a:solidFill>
                <a:latin typeface="Cambria" panose="02040503050406030204" pitchFamily="18" charset="0"/>
              </a:rPr>
              <a:t>F</a:t>
            </a:r>
            <a:r>
              <a:rPr lang="en-KR" sz="2400" dirty="0">
                <a:solidFill>
                  <a:srgbClr val="F1A226"/>
                </a:solidFill>
                <a:latin typeface="Cambria" panose="02040503050406030204" pitchFamily="18" charset="0"/>
              </a:rPr>
              <a:t>ail-bit count ranges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FEF5EC-1E90-963C-7B33-0F9FFA76D324}"/>
                  </a:ext>
                </a:extLst>
              </p:cNvPr>
              <p:cNvSpPr txBox="1"/>
              <p:nvPr/>
            </p:nvSpPr>
            <p:spPr>
              <a:xfrm>
                <a:off x="8576847" y="5389641"/>
                <a:ext cx="52260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KR" sz="24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KR" sz="24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FEF5EC-1E90-963C-7B33-0F9FFA76D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847" y="5389641"/>
                <a:ext cx="522607" cy="461665"/>
              </a:xfrm>
              <a:prstGeom prst="rect">
                <a:avLst/>
              </a:prstGeom>
              <a:blipFill>
                <a:blip r:embed="rId4"/>
                <a:stretch>
                  <a:fillRect l="-2381" r="-2381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392381-EF81-92B2-9BA9-932ADD36E29B}"/>
                  </a:ext>
                </a:extLst>
              </p:cNvPr>
              <p:cNvSpPr txBox="1"/>
              <p:nvPr/>
            </p:nvSpPr>
            <p:spPr>
              <a:xfrm>
                <a:off x="9006217" y="5389641"/>
                <a:ext cx="52260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KR" sz="24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KR" sz="24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392381-EF81-92B2-9BA9-932ADD36E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6217" y="5389641"/>
                <a:ext cx="522607" cy="461665"/>
              </a:xfrm>
              <a:prstGeom prst="rect">
                <a:avLst/>
              </a:prstGeom>
              <a:blipFill>
                <a:blip r:embed="rId5"/>
                <a:stretch>
                  <a:fillRect r="-2326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0C5E979-575A-CF41-B3C6-CAE9970E5854}"/>
                  </a:ext>
                </a:extLst>
              </p:cNvPr>
              <p:cNvSpPr txBox="1"/>
              <p:nvPr/>
            </p:nvSpPr>
            <p:spPr>
              <a:xfrm>
                <a:off x="9436786" y="5389641"/>
                <a:ext cx="52260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KR" sz="24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KR" sz="24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0C5E979-575A-CF41-B3C6-CAE9970E5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786" y="5389641"/>
                <a:ext cx="522607" cy="461665"/>
              </a:xfrm>
              <a:prstGeom prst="rect">
                <a:avLst/>
              </a:prstGeom>
              <a:blipFill>
                <a:blip r:embed="rId6"/>
                <a:stretch>
                  <a:fillRect l="-2381" r="-2381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B0C86CA-EE85-33FC-8304-2C36C6CCB2FE}"/>
                  </a:ext>
                </a:extLst>
              </p:cNvPr>
              <p:cNvSpPr txBox="1"/>
              <p:nvPr/>
            </p:nvSpPr>
            <p:spPr>
              <a:xfrm>
                <a:off x="9878647" y="5389641"/>
                <a:ext cx="52260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KR" sz="24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KR" sz="24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B0C86CA-EE85-33FC-8304-2C36C6CCB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8647" y="5389641"/>
                <a:ext cx="522607" cy="461665"/>
              </a:xfrm>
              <a:prstGeom prst="rect">
                <a:avLst/>
              </a:prstGeom>
              <a:blipFill>
                <a:blip r:embed="rId7"/>
                <a:stretch>
                  <a:fillRect l="-4878" r="-2439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DA93FE4-68EC-3DB1-4F84-911256F8A5FE}"/>
                  </a:ext>
                </a:extLst>
              </p:cNvPr>
              <p:cNvSpPr txBox="1"/>
              <p:nvPr/>
            </p:nvSpPr>
            <p:spPr>
              <a:xfrm>
                <a:off x="10319372" y="5389641"/>
                <a:ext cx="52260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KR" sz="24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KR" sz="24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DA93FE4-68EC-3DB1-4F84-911256F8A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9372" y="5389641"/>
                <a:ext cx="522607" cy="461665"/>
              </a:xfrm>
              <a:prstGeom prst="rect">
                <a:avLst/>
              </a:prstGeom>
              <a:blipFill>
                <a:blip r:embed="rId8"/>
                <a:stretch>
                  <a:fillRect l="-2381" r="-2381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3A8F6E0-3E5B-B437-DB4D-91CE9CB6FB03}"/>
                  </a:ext>
                </a:extLst>
              </p:cNvPr>
              <p:cNvSpPr txBox="1"/>
              <p:nvPr/>
            </p:nvSpPr>
            <p:spPr>
              <a:xfrm>
                <a:off x="8237655" y="5389641"/>
                <a:ext cx="34773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KR" sz="24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KR" sz="24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3A8F6E0-3E5B-B437-DB4D-91CE9CB6F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655" y="5389641"/>
                <a:ext cx="347738" cy="461665"/>
              </a:xfrm>
              <a:prstGeom prst="rect">
                <a:avLst/>
              </a:prstGeom>
              <a:blipFill>
                <a:blip r:embed="rId9"/>
                <a:stretch>
                  <a:fillRect l="-3571" r="-7143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C9814C44-61FA-5DE6-E412-B1B54DC3476F}"/>
              </a:ext>
            </a:extLst>
          </p:cNvPr>
          <p:cNvSpPr/>
          <p:nvPr/>
        </p:nvSpPr>
        <p:spPr>
          <a:xfrm>
            <a:off x="4105118" y="3560130"/>
            <a:ext cx="1260000" cy="864000"/>
          </a:xfrm>
          <a:prstGeom prst="rect">
            <a:avLst/>
          </a:prstGeom>
          <a:noFill/>
          <a:ln w="25400">
            <a:solidFill>
              <a:srgbClr val="298C8C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7D6B5A-FBA0-1461-58A3-F14DD9411403}"/>
              </a:ext>
            </a:extLst>
          </p:cNvPr>
          <p:cNvCxnSpPr>
            <a:cxnSpLocks/>
          </p:cNvCxnSpPr>
          <p:nvPr/>
        </p:nvCxnSpPr>
        <p:spPr>
          <a:xfrm>
            <a:off x="805991" y="3063498"/>
            <a:ext cx="0" cy="1362223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53FCCA87-88F2-52B8-3CDB-309A1162CD77}"/>
              </a:ext>
            </a:extLst>
          </p:cNvPr>
          <p:cNvSpPr/>
          <p:nvPr/>
        </p:nvSpPr>
        <p:spPr>
          <a:xfrm>
            <a:off x="889682" y="3993721"/>
            <a:ext cx="1260000" cy="432000"/>
          </a:xfrm>
          <a:prstGeom prst="rect">
            <a:avLst/>
          </a:prstGeom>
          <a:solidFill>
            <a:schemeClr val="bg1"/>
          </a:solidFill>
          <a:ln w="25400">
            <a:solidFill>
              <a:srgbClr val="298C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7DE992-A377-4E22-A4E4-8FC009344029}"/>
              </a:ext>
            </a:extLst>
          </p:cNvPr>
          <p:cNvSpPr/>
          <p:nvPr/>
        </p:nvSpPr>
        <p:spPr>
          <a:xfrm>
            <a:off x="2233541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1A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4976BBC-1687-738E-D715-4209D0B3D854}"/>
              </a:ext>
            </a:extLst>
          </p:cNvPr>
          <p:cNvSpPr/>
          <p:nvPr/>
        </p:nvSpPr>
        <p:spPr>
          <a:xfrm>
            <a:off x="2497400" y="3775144"/>
            <a:ext cx="1260000" cy="648000"/>
          </a:xfrm>
          <a:prstGeom prst="rect">
            <a:avLst/>
          </a:prstGeom>
          <a:noFill/>
          <a:ln w="25400">
            <a:solidFill>
              <a:srgbClr val="298C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3C06EDE-E8E7-BA73-879A-10C9EDEE984E}"/>
              </a:ext>
            </a:extLst>
          </p:cNvPr>
          <p:cNvSpPr/>
          <p:nvPr/>
        </p:nvSpPr>
        <p:spPr>
          <a:xfrm>
            <a:off x="3835848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1A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C05EC95-D435-6BB5-99DE-19858BDABDD1}"/>
              </a:ext>
            </a:extLst>
          </p:cNvPr>
          <p:cNvSpPr/>
          <p:nvPr/>
        </p:nvSpPr>
        <p:spPr>
          <a:xfrm>
            <a:off x="5448808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1A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94C34BB-1BA1-5A1C-903E-6662F711D24B}"/>
              </a:ext>
            </a:extLst>
          </p:cNvPr>
          <p:cNvSpPr txBox="1"/>
          <p:nvPr/>
        </p:nvSpPr>
        <p:spPr>
          <a:xfrm>
            <a:off x="5545995" y="4424867"/>
            <a:ext cx="8595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Time</a:t>
            </a:r>
            <a:endParaRPr lang="en-KR" sz="2400" dirty="0">
              <a:latin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2D4D9A-9567-C92C-7B44-423A19732CB0}"/>
              </a:ext>
            </a:extLst>
          </p:cNvPr>
          <p:cNvSpPr txBox="1"/>
          <p:nvPr/>
        </p:nvSpPr>
        <p:spPr>
          <a:xfrm rot="16200000">
            <a:off x="-14692" y="3513778"/>
            <a:ext cx="11542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Voltage</a:t>
            </a:r>
            <a:endParaRPr lang="en-KR" sz="2400" dirty="0">
              <a:latin typeface="Cambria" panose="020405030504060302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CB5919-7951-020E-2CAA-723128E7557F}"/>
              </a:ext>
            </a:extLst>
          </p:cNvPr>
          <p:cNvCxnSpPr>
            <a:cxnSpLocks/>
          </p:cNvCxnSpPr>
          <p:nvPr/>
        </p:nvCxnSpPr>
        <p:spPr>
          <a:xfrm flipH="1">
            <a:off x="805991" y="4425721"/>
            <a:ext cx="5482075" cy="0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904812A-BA18-89EB-D697-506B0E6C81C0}"/>
                  </a:ext>
                </a:extLst>
              </p:cNvPr>
              <p:cNvSpPr txBox="1"/>
              <p:nvPr/>
            </p:nvSpPr>
            <p:spPr>
              <a:xfrm>
                <a:off x="2394720" y="4467802"/>
                <a:ext cx="3069175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KR" sz="2400" dirty="0">
                    <a:solidFill>
                      <a:srgbClr val="F1A226"/>
                    </a:solidFill>
                    <a:latin typeface="Cambria" panose="02040503050406030204" pitchFamily="18" charset="0"/>
                  </a:rPr>
                  <a:t>0 </a:t>
                </a:r>
                <a14:m>
                  <m:oMath xmlns:m="http://schemas.openxmlformats.org/officeDocument/2006/math">
                    <m:r>
                      <a:rPr lang="en-KR" sz="2400" b="0" i="1" dirty="0" smtClean="0">
                        <a:solidFill>
                          <a:srgbClr val="F1A2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KR" sz="2400" dirty="0">
                    <a:solidFill>
                      <a:srgbClr val="F1A226"/>
                    </a:solidFill>
                    <a:latin typeface="Cambria" panose="02040503050406030204" pitchFamily="18" charset="0"/>
                  </a:rPr>
                  <a:t> Fail-bit count </a:t>
                </a:r>
                <a14:m>
                  <m:oMath xmlns:m="http://schemas.openxmlformats.org/officeDocument/2006/math">
                    <m:r>
                      <a:rPr lang="en-KR" sz="2400" b="0" i="1" dirty="0" smtClean="0">
                        <a:solidFill>
                          <a:srgbClr val="F1A2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KR" sz="2400" dirty="0">
                    <a:solidFill>
                      <a:srgbClr val="F1A226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KR" sz="2400" b="0" i="1" dirty="0" smtClean="0">
                        <a:solidFill>
                          <a:srgbClr val="F1A2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KR" sz="2400" dirty="0">
                    <a:solidFill>
                      <a:srgbClr val="F1A226"/>
                    </a:solidFill>
                    <a:latin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904812A-BA18-89EB-D697-506B0E6C81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4720" y="4467802"/>
                <a:ext cx="3069175" cy="461665"/>
              </a:xfrm>
              <a:prstGeom prst="rect">
                <a:avLst/>
              </a:prstGeom>
              <a:blipFill>
                <a:blip r:embed="rId10"/>
                <a:stretch>
                  <a:fillRect l="-2469" t="-7895" b="-26316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75A2509F-787E-DF18-27F5-D4A9853C7B91}"/>
              </a:ext>
            </a:extLst>
          </p:cNvPr>
          <p:cNvCxnSpPr>
            <a:cxnSpLocks/>
            <a:stCxn id="12" idx="0"/>
          </p:cNvCxnSpPr>
          <p:nvPr/>
        </p:nvCxnSpPr>
        <p:spPr>
          <a:xfrm rot="5400000" flipH="1" flipV="1">
            <a:off x="3700397" y="3224795"/>
            <a:ext cx="1259456" cy="808554"/>
          </a:xfrm>
          <a:prstGeom prst="bentConnector3">
            <a:avLst>
              <a:gd name="adj1" fmla="val 118151"/>
            </a:avLst>
          </a:prstGeom>
          <a:ln w="25400">
            <a:solidFill>
              <a:srgbClr val="F1A226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649032E7-2C37-FD5C-A402-05B963004880}"/>
              </a:ext>
            </a:extLst>
          </p:cNvPr>
          <p:cNvCxnSpPr>
            <a:cxnSpLocks/>
          </p:cNvCxnSpPr>
          <p:nvPr/>
        </p:nvCxnSpPr>
        <p:spPr>
          <a:xfrm>
            <a:off x="4103661" y="3456007"/>
            <a:ext cx="180000" cy="0"/>
          </a:xfrm>
          <a:prstGeom prst="straightConnector1">
            <a:avLst/>
          </a:prstGeom>
          <a:ln w="25400">
            <a:solidFill>
              <a:srgbClr val="298C8C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151CE01-C946-3264-E527-EA1BB33A0057}"/>
                  </a:ext>
                </a:extLst>
              </p:cNvPr>
              <p:cNvSpPr txBox="1"/>
              <p:nvPr/>
            </p:nvSpPr>
            <p:spPr>
              <a:xfrm>
                <a:off x="3985641" y="2995197"/>
                <a:ext cx="218187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KR" sz="2400" dirty="0">
                    <a:solidFill>
                      <a:srgbClr val="298C8C"/>
                    </a:solidFill>
                    <a:latin typeface="Cambria" panose="02040503050406030204" pitchFamily="18" charset="0"/>
                  </a:rPr>
                  <a:t>0.5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298C8C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KR" sz="2400" b="0" i="1" dirty="0" smtClean="0">
                        <a:solidFill>
                          <a:srgbClr val="298C8C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KR" sz="2400" dirty="0">
                    <a:solidFill>
                      <a:srgbClr val="298C8C"/>
                    </a:solidFill>
                    <a:latin typeface="Cambria" panose="02040503050406030204" pitchFamily="18" charset="0"/>
                  </a:rPr>
                  <a:t> (100%)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E151CE01-C946-3264-E527-EA1BB33A00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641" y="2995197"/>
                <a:ext cx="2181879" cy="461665"/>
              </a:xfrm>
              <a:prstGeom prst="rect">
                <a:avLst/>
              </a:prstGeom>
              <a:blipFill>
                <a:blip r:embed="rId11"/>
                <a:stretch>
                  <a:fillRect l="-4046" t="-10526" r="-1734" b="-26316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0C5967F-8500-F4D2-12A3-225BAE6467C1}"/>
              </a:ext>
            </a:extLst>
          </p:cNvPr>
          <p:cNvSpPr txBox="1"/>
          <p:nvPr/>
        </p:nvSpPr>
        <p:spPr>
          <a:xfrm rot="16200000">
            <a:off x="4884660" y="3625931"/>
            <a:ext cx="349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sz="2400" dirty="0">
                <a:solidFill>
                  <a:srgbClr val="298C8C"/>
                </a:solidFill>
                <a:latin typeface="Cambria" panose="02040503050406030204" pitchFamily="18" charset="0"/>
              </a:rPr>
              <a:t>Erase pulse latency [ms]</a:t>
            </a:r>
          </a:p>
        </p:txBody>
      </p:sp>
    </p:spTree>
    <p:extLst>
      <p:ext uri="{BB962C8B-B14F-4D97-AF65-F5344CB8AC3E}">
        <p14:creationId xmlns:p14="http://schemas.microsoft.com/office/powerpoint/2010/main" val="378536625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43A56-C4A9-F5A2-3A60-D9629DA3C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Validation: Fail-Bit Count vs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3379-39BC-21E1-EEB9-7C5C8165E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KR" dirty="0">
                <a:latin typeface="Aptos" panose="020B0004020202020204" pitchFamily="34" charset="0"/>
              </a:rPr>
              <a:t>Fail-bit count is 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highly correlated </a:t>
            </a:r>
            <a:r>
              <a:rPr lang="en-KR" dirty="0">
                <a:latin typeface="Aptos" panose="020B0004020202020204" pitchFamily="34" charset="0"/>
              </a:rPr>
              <a:t>with the erase latency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8ADDD-1686-86AA-98CC-71E0243B0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1EEEA1-FBA0-8B21-639F-C5534F3F4B1E}"/>
              </a:ext>
            </a:extLst>
          </p:cNvPr>
          <p:cNvSpPr txBox="1"/>
          <p:nvPr/>
        </p:nvSpPr>
        <p:spPr>
          <a:xfrm rot="16200000">
            <a:off x="9443178" y="3674867"/>
            <a:ext cx="291323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# of erased blocks [%]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EF2BF9-9F72-55A5-F1D9-85A08834B6C4}"/>
              </a:ext>
            </a:extLst>
          </p:cNvPr>
          <p:cNvSpPr txBox="1"/>
          <p:nvPr/>
        </p:nvSpPr>
        <p:spPr>
          <a:xfrm>
            <a:off x="11317392" y="5310608"/>
            <a:ext cx="169918" cy="3693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A28650-20C3-9FE5-4C68-8ABE56B425DB}"/>
              </a:ext>
            </a:extLst>
          </p:cNvPr>
          <p:cNvSpPr txBox="1"/>
          <p:nvPr/>
        </p:nvSpPr>
        <p:spPr>
          <a:xfrm>
            <a:off x="11149040" y="2029858"/>
            <a:ext cx="509756" cy="3693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100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1C259847-5129-963C-CBC0-9B891519EEFF}"/>
              </a:ext>
            </a:extLst>
          </p:cNvPr>
          <p:cNvGraphicFramePr>
            <a:graphicFrameLocks noGrp="1"/>
          </p:cNvGraphicFramePr>
          <p:nvPr/>
        </p:nvGraphicFramePr>
        <p:xfrm>
          <a:off x="11262591" y="2402924"/>
          <a:ext cx="282654" cy="2913230"/>
        </p:xfrm>
        <a:graphic>
          <a:graphicData uri="http://schemas.openxmlformats.org/drawingml/2006/table">
            <a:tbl>
              <a:tblPr/>
              <a:tblGrid>
                <a:gridCol w="282654">
                  <a:extLst>
                    <a:ext uri="{9D8B030D-6E8A-4147-A177-3AD203B41FA5}">
                      <a16:colId xmlns:a16="http://schemas.microsoft.com/office/drawing/2014/main" val="2146700815"/>
                    </a:ext>
                  </a:extLst>
                </a:gridCol>
              </a:tblGrid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276674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229052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46570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524847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323800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185941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707317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60892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11907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87359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D5CC76-E1B0-EA81-A619-7B0FC7B6B1C4}"/>
                  </a:ext>
                </a:extLst>
              </p:cNvPr>
              <p:cNvSpPr txBox="1"/>
              <p:nvPr/>
            </p:nvSpPr>
            <p:spPr>
              <a:xfrm>
                <a:off x="7799321" y="5327492"/>
                <a:ext cx="34773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KR" sz="2400" b="1" i="1" dirty="0" smtClean="0">
                          <a:solidFill>
                            <a:srgbClr val="F1A22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en-KR" sz="2400" b="1" dirty="0">
                  <a:solidFill>
                    <a:srgbClr val="F1A226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D5CC76-E1B0-EA81-A619-7B0FC7B6B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321" y="5327492"/>
                <a:ext cx="347738" cy="461665"/>
              </a:xfrm>
              <a:prstGeom prst="rect">
                <a:avLst/>
              </a:prstGeom>
              <a:blipFill>
                <a:blip r:embed="rId3"/>
                <a:stretch>
                  <a:fillRect l="-3448" r="-10345" b="-5263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5BC36670-DAD3-5864-C890-16FAA598622D}"/>
              </a:ext>
            </a:extLst>
          </p:cNvPr>
          <p:cNvSpPr txBox="1"/>
          <p:nvPr/>
        </p:nvSpPr>
        <p:spPr>
          <a:xfrm>
            <a:off x="7540668" y="5878267"/>
            <a:ext cx="3040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1A226"/>
                </a:solidFill>
                <a:latin typeface="Cambria" panose="02040503050406030204" pitchFamily="18" charset="0"/>
              </a:rPr>
              <a:t>F</a:t>
            </a:r>
            <a:r>
              <a:rPr lang="en-KR" sz="2400" dirty="0">
                <a:solidFill>
                  <a:srgbClr val="F1A226"/>
                </a:solidFill>
                <a:latin typeface="Cambria" panose="02040503050406030204" pitchFamily="18" charset="0"/>
              </a:rPr>
              <a:t>ail-bit count ranges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FEF5EC-1E90-963C-7B33-0F9FFA76D324}"/>
                  </a:ext>
                </a:extLst>
              </p:cNvPr>
              <p:cNvSpPr txBox="1"/>
              <p:nvPr/>
            </p:nvSpPr>
            <p:spPr>
              <a:xfrm>
                <a:off x="8576847" y="5389641"/>
                <a:ext cx="52260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KR" sz="24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KR" sz="24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FEF5EC-1E90-963C-7B33-0F9FFA76D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847" y="5389641"/>
                <a:ext cx="522607" cy="461665"/>
              </a:xfrm>
              <a:prstGeom prst="rect">
                <a:avLst/>
              </a:prstGeom>
              <a:blipFill>
                <a:blip r:embed="rId4"/>
                <a:stretch>
                  <a:fillRect l="-2381" r="-2381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392381-EF81-92B2-9BA9-932ADD36E29B}"/>
                  </a:ext>
                </a:extLst>
              </p:cNvPr>
              <p:cNvSpPr txBox="1"/>
              <p:nvPr/>
            </p:nvSpPr>
            <p:spPr>
              <a:xfrm>
                <a:off x="9006217" y="5389641"/>
                <a:ext cx="52260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KR" sz="24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KR" sz="24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392381-EF81-92B2-9BA9-932ADD36E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6217" y="5389641"/>
                <a:ext cx="522607" cy="461665"/>
              </a:xfrm>
              <a:prstGeom prst="rect">
                <a:avLst/>
              </a:prstGeom>
              <a:blipFill>
                <a:blip r:embed="rId5"/>
                <a:stretch>
                  <a:fillRect r="-2326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0C5E979-575A-CF41-B3C6-CAE9970E5854}"/>
                  </a:ext>
                </a:extLst>
              </p:cNvPr>
              <p:cNvSpPr txBox="1"/>
              <p:nvPr/>
            </p:nvSpPr>
            <p:spPr>
              <a:xfrm>
                <a:off x="9436786" y="5389641"/>
                <a:ext cx="52260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KR" sz="24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KR" sz="24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0C5E979-575A-CF41-B3C6-CAE9970E5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786" y="5389641"/>
                <a:ext cx="522607" cy="461665"/>
              </a:xfrm>
              <a:prstGeom prst="rect">
                <a:avLst/>
              </a:prstGeom>
              <a:blipFill>
                <a:blip r:embed="rId6"/>
                <a:stretch>
                  <a:fillRect l="-2381" r="-2381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B0C86CA-EE85-33FC-8304-2C36C6CCB2FE}"/>
                  </a:ext>
                </a:extLst>
              </p:cNvPr>
              <p:cNvSpPr txBox="1"/>
              <p:nvPr/>
            </p:nvSpPr>
            <p:spPr>
              <a:xfrm>
                <a:off x="9878647" y="5389641"/>
                <a:ext cx="52260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KR" sz="24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KR" sz="24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B0C86CA-EE85-33FC-8304-2C36C6CCB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8647" y="5389641"/>
                <a:ext cx="522607" cy="461665"/>
              </a:xfrm>
              <a:prstGeom prst="rect">
                <a:avLst/>
              </a:prstGeom>
              <a:blipFill>
                <a:blip r:embed="rId7"/>
                <a:stretch>
                  <a:fillRect l="-4878" r="-2439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DA93FE4-68EC-3DB1-4F84-911256F8A5FE}"/>
                  </a:ext>
                </a:extLst>
              </p:cNvPr>
              <p:cNvSpPr txBox="1"/>
              <p:nvPr/>
            </p:nvSpPr>
            <p:spPr>
              <a:xfrm>
                <a:off x="10319372" y="5389641"/>
                <a:ext cx="52260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KR" sz="2400" b="0" i="1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KR" sz="2400" dirty="0">
                  <a:solidFill>
                    <a:schemeClr val="bg1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DA93FE4-68EC-3DB1-4F84-911256F8A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9372" y="5389641"/>
                <a:ext cx="522607" cy="461665"/>
              </a:xfrm>
              <a:prstGeom prst="rect">
                <a:avLst/>
              </a:prstGeom>
              <a:blipFill>
                <a:blip r:embed="rId8"/>
                <a:stretch>
                  <a:fillRect l="-2381" r="-2381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3A8F6E0-3E5B-B437-DB4D-91CE9CB6FB03}"/>
                  </a:ext>
                </a:extLst>
              </p:cNvPr>
              <p:cNvSpPr txBox="1"/>
              <p:nvPr/>
            </p:nvSpPr>
            <p:spPr>
              <a:xfrm>
                <a:off x="8237655" y="5389641"/>
                <a:ext cx="34773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KR" sz="2400" b="1" i="1" dirty="0" smtClean="0">
                          <a:solidFill>
                            <a:srgbClr val="F1A22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𝜹</m:t>
                      </m:r>
                    </m:oMath>
                  </m:oMathPara>
                </a14:m>
                <a:endParaRPr lang="en-KR" sz="2400" b="1" dirty="0">
                  <a:solidFill>
                    <a:srgbClr val="F1A226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3A8F6E0-3E5B-B437-DB4D-91CE9CB6F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655" y="5389641"/>
                <a:ext cx="347738" cy="461665"/>
              </a:xfrm>
              <a:prstGeom prst="rect">
                <a:avLst/>
              </a:prstGeom>
              <a:blipFill>
                <a:blip r:embed="rId9"/>
                <a:stretch>
                  <a:fillRect l="-3571" r="-10714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050621D-6D39-3FE5-6C97-B278ECAE5E75}"/>
              </a:ext>
            </a:extLst>
          </p:cNvPr>
          <p:cNvGraphicFramePr>
            <a:graphicFrameLocks noGrp="1"/>
          </p:cNvGraphicFramePr>
          <p:nvPr/>
        </p:nvGraphicFramePr>
        <p:xfrm>
          <a:off x="6777336" y="2402924"/>
          <a:ext cx="3803854" cy="2907681"/>
        </p:xfrm>
        <a:graphic>
          <a:graphicData uri="http://schemas.openxmlformats.org/drawingml/2006/table">
            <a:tbl>
              <a:tblPr/>
              <a:tblGrid>
                <a:gridCol w="762599">
                  <a:extLst>
                    <a:ext uri="{9D8B030D-6E8A-4147-A177-3AD203B41FA5}">
                      <a16:colId xmlns:a16="http://schemas.microsoft.com/office/drawing/2014/main" val="1717989239"/>
                    </a:ext>
                  </a:extLst>
                </a:gridCol>
                <a:gridCol w="434465">
                  <a:extLst>
                    <a:ext uri="{9D8B030D-6E8A-4147-A177-3AD203B41FA5}">
                      <a16:colId xmlns:a16="http://schemas.microsoft.com/office/drawing/2014/main" val="806496396"/>
                    </a:ext>
                  </a:extLst>
                </a:gridCol>
                <a:gridCol w="434465">
                  <a:extLst>
                    <a:ext uri="{9D8B030D-6E8A-4147-A177-3AD203B41FA5}">
                      <a16:colId xmlns:a16="http://schemas.microsoft.com/office/drawing/2014/main" val="1807552616"/>
                    </a:ext>
                  </a:extLst>
                </a:gridCol>
                <a:gridCol w="434465">
                  <a:extLst>
                    <a:ext uri="{9D8B030D-6E8A-4147-A177-3AD203B41FA5}">
                      <a16:colId xmlns:a16="http://schemas.microsoft.com/office/drawing/2014/main" val="2101581160"/>
                    </a:ext>
                  </a:extLst>
                </a:gridCol>
                <a:gridCol w="434465">
                  <a:extLst>
                    <a:ext uri="{9D8B030D-6E8A-4147-A177-3AD203B41FA5}">
                      <a16:colId xmlns:a16="http://schemas.microsoft.com/office/drawing/2014/main" val="4215557496"/>
                    </a:ext>
                  </a:extLst>
                </a:gridCol>
                <a:gridCol w="434465">
                  <a:extLst>
                    <a:ext uri="{9D8B030D-6E8A-4147-A177-3AD203B41FA5}">
                      <a16:colId xmlns:a16="http://schemas.microsoft.com/office/drawing/2014/main" val="2133299330"/>
                    </a:ext>
                  </a:extLst>
                </a:gridCol>
                <a:gridCol w="434465">
                  <a:extLst>
                    <a:ext uri="{9D8B030D-6E8A-4147-A177-3AD203B41FA5}">
                      <a16:colId xmlns:a16="http://schemas.microsoft.com/office/drawing/2014/main" val="1578330937"/>
                    </a:ext>
                  </a:extLst>
                </a:gridCol>
                <a:gridCol w="434465">
                  <a:extLst>
                    <a:ext uri="{9D8B030D-6E8A-4147-A177-3AD203B41FA5}">
                      <a16:colId xmlns:a16="http://schemas.microsoft.com/office/drawing/2014/main" val="448210039"/>
                    </a:ext>
                  </a:extLst>
                </a:gridCol>
              </a:tblGrid>
              <a:tr h="415383">
                <a:tc>
                  <a:txBody>
                    <a:bodyPr/>
                    <a:lstStyle/>
                    <a:p>
                      <a:pPr algn="ctr" fontAlgn="b"/>
                      <a:r>
                        <a:rPr lang="en-KR" sz="24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3.5</a:t>
                      </a:r>
                    </a:p>
                  </a:txBody>
                  <a:tcPr marL="0" marR="4184" marT="4184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039473"/>
                  </a:ext>
                </a:extLst>
              </a:tr>
              <a:tr h="415383">
                <a:tc>
                  <a:txBody>
                    <a:bodyPr/>
                    <a:lstStyle/>
                    <a:p>
                      <a:pPr algn="ctr" fontAlgn="b"/>
                      <a:r>
                        <a:rPr lang="en-KR" sz="24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3.0</a:t>
                      </a:r>
                    </a:p>
                  </a:txBody>
                  <a:tcPr marL="0" marR="4184" marT="4184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467942"/>
                  </a:ext>
                </a:extLst>
              </a:tr>
              <a:tr h="415383">
                <a:tc>
                  <a:txBody>
                    <a:bodyPr/>
                    <a:lstStyle/>
                    <a:p>
                      <a:pPr algn="ctr" fontAlgn="b"/>
                      <a:r>
                        <a:rPr lang="en-KR" sz="24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2.5</a:t>
                      </a:r>
                    </a:p>
                  </a:txBody>
                  <a:tcPr marL="0" marR="4184" marT="4184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365067"/>
                  </a:ext>
                </a:extLst>
              </a:tr>
              <a:tr h="415383">
                <a:tc>
                  <a:txBody>
                    <a:bodyPr/>
                    <a:lstStyle/>
                    <a:p>
                      <a:pPr algn="ctr" fontAlgn="b"/>
                      <a:r>
                        <a:rPr lang="en-KR" sz="24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2.0</a:t>
                      </a:r>
                    </a:p>
                  </a:txBody>
                  <a:tcPr marL="0" marR="4184" marT="4184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707002"/>
                  </a:ext>
                </a:extLst>
              </a:tr>
              <a:tr h="415383">
                <a:tc>
                  <a:txBody>
                    <a:bodyPr/>
                    <a:lstStyle/>
                    <a:p>
                      <a:pPr algn="ctr" fontAlgn="b"/>
                      <a:r>
                        <a:rPr lang="en-KR" sz="2400" b="0" i="0" u="none" strike="noStrike" dirty="0">
                          <a:solidFill>
                            <a:schemeClr val="bg1">
                              <a:lumMod val="75000"/>
                            </a:schemeClr>
                          </a:solidFill>
                          <a:effectLst/>
                          <a:latin typeface="Cambria" panose="02040503050406030204" pitchFamily="18" charset="0"/>
                        </a:rPr>
                        <a:t>1.5</a:t>
                      </a:r>
                    </a:p>
                  </a:txBody>
                  <a:tcPr marL="0" marR="4184" marT="4184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363932"/>
                  </a:ext>
                </a:extLst>
              </a:tr>
              <a:tr h="415383">
                <a:tc>
                  <a:txBody>
                    <a:bodyPr/>
                    <a:lstStyle/>
                    <a:p>
                      <a:pPr algn="ctr" fontAlgn="b"/>
                      <a:r>
                        <a:rPr lang="en-KR" sz="2400" b="1" i="0" u="none" strike="noStrike" dirty="0">
                          <a:solidFill>
                            <a:srgbClr val="298C8C"/>
                          </a:solidFill>
                          <a:effectLst/>
                          <a:latin typeface="Cambria" panose="02040503050406030204" pitchFamily="18" charset="0"/>
                        </a:rPr>
                        <a:t>1.0</a:t>
                      </a:r>
                    </a:p>
                  </a:txBody>
                  <a:tcPr marL="0" marR="4184" marT="4184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1D1D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000991"/>
                  </a:ext>
                </a:extLst>
              </a:tr>
              <a:tr h="415383">
                <a:tc>
                  <a:txBody>
                    <a:bodyPr/>
                    <a:lstStyle/>
                    <a:p>
                      <a:pPr algn="ctr" fontAlgn="b"/>
                      <a:r>
                        <a:rPr lang="en-KR" sz="2400" b="0" i="0" u="none" strike="noStrike" dirty="0">
                          <a:solidFill>
                            <a:srgbClr val="298C8C"/>
                          </a:solidFill>
                          <a:effectLst/>
                          <a:latin typeface="Cambria" panose="02040503050406030204" pitchFamily="18" charset="0"/>
                        </a:rPr>
                        <a:t>0.5</a:t>
                      </a:r>
                    </a:p>
                  </a:txBody>
                  <a:tcPr marL="0" marR="4184" marT="4184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BFBFBF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846921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85D71B70-7CFE-4383-609A-ACC34533FB94}"/>
              </a:ext>
            </a:extLst>
          </p:cNvPr>
          <p:cNvSpPr/>
          <p:nvPr/>
        </p:nvSpPr>
        <p:spPr>
          <a:xfrm>
            <a:off x="4105118" y="3560130"/>
            <a:ext cx="1260000" cy="864000"/>
          </a:xfrm>
          <a:prstGeom prst="rect">
            <a:avLst/>
          </a:prstGeom>
          <a:noFill/>
          <a:ln w="25400">
            <a:solidFill>
              <a:srgbClr val="298C8C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CC8469C-80F3-29E4-90FC-2CA172D3C489}"/>
              </a:ext>
            </a:extLst>
          </p:cNvPr>
          <p:cNvCxnSpPr>
            <a:cxnSpLocks/>
          </p:cNvCxnSpPr>
          <p:nvPr/>
        </p:nvCxnSpPr>
        <p:spPr>
          <a:xfrm>
            <a:off x="805991" y="3063498"/>
            <a:ext cx="0" cy="1362223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6B35CEB4-1968-35C5-3C44-0C990C7DDE0D}"/>
              </a:ext>
            </a:extLst>
          </p:cNvPr>
          <p:cNvSpPr/>
          <p:nvPr/>
        </p:nvSpPr>
        <p:spPr>
          <a:xfrm>
            <a:off x="889682" y="3993721"/>
            <a:ext cx="1260000" cy="432000"/>
          </a:xfrm>
          <a:prstGeom prst="rect">
            <a:avLst/>
          </a:prstGeom>
          <a:solidFill>
            <a:schemeClr val="bg1"/>
          </a:solidFill>
          <a:ln w="25400">
            <a:solidFill>
              <a:srgbClr val="298C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9498E7-7B16-0C00-40C9-C9A3EDB90AF6}"/>
              </a:ext>
            </a:extLst>
          </p:cNvPr>
          <p:cNvSpPr/>
          <p:nvPr/>
        </p:nvSpPr>
        <p:spPr>
          <a:xfrm>
            <a:off x="2233541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1A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2005F9E-B04B-3F08-FAE7-D30EC8CBCE6D}"/>
              </a:ext>
            </a:extLst>
          </p:cNvPr>
          <p:cNvSpPr/>
          <p:nvPr/>
        </p:nvSpPr>
        <p:spPr>
          <a:xfrm>
            <a:off x="2497400" y="3775144"/>
            <a:ext cx="1260000" cy="648000"/>
          </a:xfrm>
          <a:prstGeom prst="rect">
            <a:avLst/>
          </a:prstGeom>
          <a:noFill/>
          <a:ln w="25400">
            <a:solidFill>
              <a:srgbClr val="298C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DC8CE5-735E-6D83-9966-B613CA5FF597}"/>
              </a:ext>
            </a:extLst>
          </p:cNvPr>
          <p:cNvSpPr/>
          <p:nvPr/>
        </p:nvSpPr>
        <p:spPr>
          <a:xfrm>
            <a:off x="3835848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1A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105AC68-11E6-1D42-9817-DE53B54D6AE1}"/>
              </a:ext>
            </a:extLst>
          </p:cNvPr>
          <p:cNvSpPr/>
          <p:nvPr/>
        </p:nvSpPr>
        <p:spPr>
          <a:xfrm>
            <a:off x="5448808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1A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636413-3163-9610-0BC5-05E8A699D063}"/>
              </a:ext>
            </a:extLst>
          </p:cNvPr>
          <p:cNvSpPr txBox="1"/>
          <p:nvPr/>
        </p:nvSpPr>
        <p:spPr>
          <a:xfrm>
            <a:off x="5545995" y="4424867"/>
            <a:ext cx="8595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Time</a:t>
            </a:r>
            <a:endParaRPr lang="en-KR" sz="2400" dirty="0">
              <a:latin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5DE869D-7341-AC2B-6C17-D106C0452B8C}"/>
              </a:ext>
            </a:extLst>
          </p:cNvPr>
          <p:cNvSpPr txBox="1"/>
          <p:nvPr/>
        </p:nvSpPr>
        <p:spPr>
          <a:xfrm rot="16200000">
            <a:off x="-14692" y="3513778"/>
            <a:ext cx="11542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Voltage</a:t>
            </a:r>
            <a:endParaRPr lang="en-KR" sz="2400" dirty="0">
              <a:latin typeface="Cambria" panose="020405030504060302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298DF1E-06D8-9E96-C010-24BE8F6765B0}"/>
              </a:ext>
            </a:extLst>
          </p:cNvPr>
          <p:cNvCxnSpPr>
            <a:cxnSpLocks/>
          </p:cNvCxnSpPr>
          <p:nvPr/>
        </p:nvCxnSpPr>
        <p:spPr>
          <a:xfrm flipH="1">
            <a:off x="805991" y="4425721"/>
            <a:ext cx="5482075" cy="0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4179C2E-8D65-4B2F-877A-BB898CBD7F95}"/>
                  </a:ext>
                </a:extLst>
              </p:cNvPr>
              <p:cNvSpPr txBox="1"/>
              <p:nvPr/>
            </p:nvSpPr>
            <p:spPr>
              <a:xfrm>
                <a:off x="2390970" y="4467802"/>
                <a:ext cx="3076675" cy="46166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KR" sz="2400" b="0" i="1" dirty="0" smtClean="0">
                        <a:solidFill>
                          <a:srgbClr val="F1A2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KR" sz="2400" dirty="0">
                    <a:solidFill>
                      <a:srgbClr val="F1A226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KR" sz="2400" b="0" i="1" dirty="0" smtClean="0">
                        <a:solidFill>
                          <a:srgbClr val="F1A2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KR" sz="2400" dirty="0">
                    <a:solidFill>
                      <a:srgbClr val="F1A226"/>
                    </a:solidFill>
                    <a:latin typeface="Cambria" panose="02040503050406030204" pitchFamily="18" charset="0"/>
                  </a:rPr>
                  <a:t> Fail-bit count </a:t>
                </a:r>
                <a14:m>
                  <m:oMath xmlns:m="http://schemas.openxmlformats.org/officeDocument/2006/math">
                    <m:r>
                      <a:rPr lang="en-KR" sz="2400" b="0" i="1" dirty="0" smtClean="0">
                        <a:solidFill>
                          <a:srgbClr val="F1A2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KR" sz="2400" dirty="0">
                    <a:solidFill>
                      <a:srgbClr val="F1A226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KR" sz="2400" b="0" i="1" dirty="0" smtClean="0">
                        <a:solidFill>
                          <a:srgbClr val="F1A2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KR" sz="2400" dirty="0">
                    <a:solidFill>
                      <a:srgbClr val="F1A226"/>
                    </a:solidFill>
                    <a:latin typeface="Cambria" panose="0204050305040603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34179C2E-8D65-4B2F-877A-BB898CBD7F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0970" y="4467802"/>
                <a:ext cx="3076675" cy="461665"/>
              </a:xfrm>
              <a:prstGeom prst="rect">
                <a:avLst/>
              </a:prstGeom>
              <a:blipFill>
                <a:blip r:embed="rId10"/>
                <a:stretch>
                  <a:fillRect t="-7895" b="-26316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09B94840-100B-6A81-9D98-2922ECE5A5A6}"/>
              </a:ext>
            </a:extLst>
          </p:cNvPr>
          <p:cNvCxnSpPr>
            <a:cxnSpLocks/>
            <a:stCxn id="13" idx="0"/>
            <a:endCxn id="44" idx="0"/>
          </p:cNvCxnSpPr>
          <p:nvPr/>
        </p:nvCxnSpPr>
        <p:spPr>
          <a:xfrm rot="5400000" flipH="1" flipV="1">
            <a:off x="3524576" y="2919194"/>
            <a:ext cx="1740879" cy="938335"/>
          </a:xfrm>
          <a:prstGeom prst="bentConnector3">
            <a:avLst>
              <a:gd name="adj1" fmla="val 113131"/>
            </a:avLst>
          </a:prstGeom>
          <a:ln w="25400">
            <a:solidFill>
              <a:srgbClr val="F1A226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C8A45050-439C-0897-7A63-B069D001D6B3}"/>
              </a:ext>
            </a:extLst>
          </p:cNvPr>
          <p:cNvCxnSpPr>
            <a:cxnSpLocks/>
          </p:cNvCxnSpPr>
          <p:nvPr/>
        </p:nvCxnSpPr>
        <p:spPr>
          <a:xfrm>
            <a:off x="4103661" y="3456007"/>
            <a:ext cx="180000" cy="0"/>
          </a:xfrm>
          <a:prstGeom prst="straightConnector1">
            <a:avLst/>
          </a:prstGeom>
          <a:ln w="25400">
            <a:solidFill>
              <a:srgbClr val="298C8C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4F8F7BE-FE1F-6D8B-EDFC-58213C851276}"/>
                  </a:ext>
                </a:extLst>
              </p:cNvPr>
              <p:cNvSpPr txBox="1"/>
              <p:nvPr/>
            </p:nvSpPr>
            <p:spPr>
              <a:xfrm>
                <a:off x="3985641" y="2517921"/>
                <a:ext cx="17570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KR" sz="2400" dirty="0">
                    <a:solidFill>
                      <a:srgbClr val="298C8C"/>
                    </a:solidFill>
                    <a:latin typeface="Cambria" panose="02040503050406030204" pitchFamily="18" charset="0"/>
                  </a:rPr>
                  <a:t>1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298C8C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KR" sz="2400" b="0" i="1" dirty="0" smtClean="0">
                        <a:solidFill>
                          <a:srgbClr val="298C8C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KR" sz="2400" dirty="0">
                    <a:solidFill>
                      <a:srgbClr val="298C8C"/>
                    </a:solidFill>
                    <a:latin typeface="Cambria" panose="02040503050406030204" pitchFamily="18" charset="0"/>
                  </a:rPr>
                  <a:t> (89%)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4F8F7BE-FE1F-6D8B-EDFC-58213C8512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641" y="2517921"/>
                <a:ext cx="1757084" cy="461665"/>
              </a:xfrm>
              <a:prstGeom prst="rect">
                <a:avLst/>
              </a:prstGeom>
              <a:blipFill>
                <a:blip r:embed="rId11"/>
                <a:stretch>
                  <a:fillRect l="-5000" t="-10811" r="-3571" b="-27027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80AB462-E0BB-423D-2D12-E31D256A0BCE}"/>
                  </a:ext>
                </a:extLst>
              </p:cNvPr>
              <p:cNvSpPr txBox="1"/>
              <p:nvPr/>
            </p:nvSpPr>
            <p:spPr>
              <a:xfrm>
                <a:off x="3985641" y="2995197"/>
                <a:ext cx="201196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KR" sz="2400" dirty="0">
                    <a:solidFill>
                      <a:srgbClr val="298C8C"/>
                    </a:solidFill>
                    <a:latin typeface="Cambria" panose="02040503050406030204" pitchFamily="18" charset="0"/>
                  </a:rPr>
                  <a:t>0.5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298C8C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KR" sz="2400" b="0" i="1" dirty="0" smtClean="0">
                        <a:solidFill>
                          <a:srgbClr val="298C8C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KR" sz="2400" dirty="0">
                    <a:solidFill>
                      <a:srgbClr val="298C8C"/>
                    </a:solidFill>
                    <a:latin typeface="Cambria" panose="02040503050406030204" pitchFamily="18" charset="0"/>
                  </a:rPr>
                  <a:t> (11%)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F80AB462-E0BB-423D-2D12-E31D256A0B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5641" y="2995197"/>
                <a:ext cx="2011961" cy="461665"/>
              </a:xfrm>
              <a:prstGeom prst="rect">
                <a:avLst/>
              </a:prstGeom>
              <a:blipFill>
                <a:blip r:embed="rId12"/>
                <a:stretch>
                  <a:fillRect l="-4375" t="-10526" r="-1875" b="-26316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54319C08-7290-F304-2D6B-5EAE484CEFDB}"/>
              </a:ext>
            </a:extLst>
          </p:cNvPr>
          <p:cNvCxnSpPr>
            <a:cxnSpLocks/>
          </p:cNvCxnSpPr>
          <p:nvPr/>
        </p:nvCxnSpPr>
        <p:spPr>
          <a:xfrm>
            <a:off x="4103661" y="2995197"/>
            <a:ext cx="360000" cy="0"/>
          </a:xfrm>
          <a:prstGeom prst="straightConnector1">
            <a:avLst/>
          </a:prstGeom>
          <a:ln w="25400">
            <a:solidFill>
              <a:srgbClr val="298C8C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6DFED75-0D59-0D7C-EFBB-D07F4DF0BDAB}"/>
              </a:ext>
            </a:extLst>
          </p:cNvPr>
          <p:cNvSpPr txBox="1"/>
          <p:nvPr/>
        </p:nvSpPr>
        <p:spPr>
          <a:xfrm>
            <a:off x="7929742" y="4870731"/>
            <a:ext cx="52450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11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0A90E2-5095-173D-1DEC-DCB8F8DDB8AC}"/>
              </a:ext>
            </a:extLst>
          </p:cNvPr>
          <p:cNvSpPr txBox="1"/>
          <p:nvPr/>
        </p:nvSpPr>
        <p:spPr>
          <a:xfrm>
            <a:off x="7929742" y="4446467"/>
            <a:ext cx="524503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chemeClr val="bg1"/>
                </a:solidFill>
                <a:latin typeface="Cambria" panose="02040503050406030204" pitchFamily="18" charset="0"/>
              </a:rPr>
              <a:t>89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62CCF7D-8C2A-A228-E986-D1F034F76A50}"/>
              </a:ext>
            </a:extLst>
          </p:cNvPr>
          <p:cNvSpPr txBox="1"/>
          <p:nvPr/>
        </p:nvSpPr>
        <p:spPr>
          <a:xfrm rot="16200000">
            <a:off x="4884660" y="3625931"/>
            <a:ext cx="349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sz="2400" dirty="0">
                <a:solidFill>
                  <a:srgbClr val="298C8C"/>
                </a:solidFill>
                <a:latin typeface="Cambria" panose="02040503050406030204" pitchFamily="18" charset="0"/>
              </a:rPr>
              <a:t>Erase pulse latency [ms]</a:t>
            </a:r>
          </a:p>
        </p:txBody>
      </p:sp>
    </p:spTree>
    <p:extLst>
      <p:ext uri="{BB962C8B-B14F-4D97-AF65-F5344CB8AC3E}">
        <p14:creationId xmlns:p14="http://schemas.microsoft.com/office/powerpoint/2010/main" val="22935537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43A56-C4A9-F5A2-3A60-D9629DA3C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Validation: Fail-Bit Count vs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3379-39BC-21E1-EEB9-7C5C8165E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KR" dirty="0">
                <a:latin typeface="Aptos" panose="020B0004020202020204" pitchFamily="34" charset="0"/>
              </a:rPr>
              <a:t>Fail-bit count is 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highly correlated </a:t>
            </a:r>
            <a:r>
              <a:rPr lang="en-KR" dirty="0">
                <a:latin typeface="Aptos" panose="020B0004020202020204" pitchFamily="34" charset="0"/>
              </a:rPr>
              <a:t>with the erase latency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8ADDD-1686-86AA-98CC-71E0243B0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1EEEA1-FBA0-8B21-639F-C5534F3F4B1E}"/>
              </a:ext>
            </a:extLst>
          </p:cNvPr>
          <p:cNvSpPr txBox="1"/>
          <p:nvPr/>
        </p:nvSpPr>
        <p:spPr>
          <a:xfrm rot="16200000">
            <a:off x="9443178" y="3674867"/>
            <a:ext cx="291323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# of erased blocks [%]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EF2BF9-9F72-55A5-F1D9-85A08834B6C4}"/>
              </a:ext>
            </a:extLst>
          </p:cNvPr>
          <p:cNvSpPr txBox="1"/>
          <p:nvPr/>
        </p:nvSpPr>
        <p:spPr>
          <a:xfrm>
            <a:off x="11317392" y="5310608"/>
            <a:ext cx="169918" cy="3693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A28650-20C3-9FE5-4C68-8ABE56B425DB}"/>
              </a:ext>
            </a:extLst>
          </p:cNvPr>
          <p:cNvSpPr txBox="1"/>
          <p:nvPr/>
        </p:nvSpPr>
        <p:spPr>
          <a:xfrm>
            <a:off x="11149040" y="2029858"/>
            <a:ext cx="509756" cy="3693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100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1C259847-5129-963C-CBC0-9B891519EEFF}"/>
              </a:ext>
            </a:extLst>
          </p:cNvPr>
          <p:cNvGraphicFramePr>
            <a:graphicFrameLocks noGrp="1"/>
          </p:cNvGraphicFramePr>
          <p:nvPr/>
        </p:nvGraphicFramePr>
        <p:xfrm>
          <a:off x="11262591" y="2402924"/>
          <a:ext cx="282654" cy="2913230"/>
        </p:xfrm>
        <a:graphic>
          <a:graphicData uri="http://schemas.openxmlformats.org/drawingml/2006/table">
            <a:tbl>
              <a:tblPr/>
              <a:tblGrid>
                <a:gridCol w="282654">
                  <a:extLst>
                    <a:ext uri="{9D8B030D-6E8A-4147-A177-3AD203B41FA5}">
                      <a16:colId xmlns:a16="http://schemas.microsoft.com/office/drawing/2014/main" val="2146700815"/>
                    </a:ext>
                  </a:extLst>
                </a:gridCol>
              </a:tblGrid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276674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229052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46570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524847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323800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185941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707317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60892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11907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87359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D5CC76-E1B0-EA81-A619-7B0FC7B6B1C4}"/>
                  </a:ext>
                </a:extLst>
              </p:cNvPr>
              <p:cNvSpPr txBox="1"/>
              <p:nvPr/>
            </p:nvSpPr>
            <p:spPr>
              <a:xfrm>
                <a:off x="7799321" y="5327492"/>
                <a:ext cx="34773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KR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K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D5CC76-E1B0-EA81-A619-7B0FC7B6B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321" y="5327492"/>
                <a:ext cx="347738" cy="461665"/>
              </a:xfrm>
              <a:prstGeom prst="rect">
                <a:avLst/>
              </a:prstGeom>
              <a:blipFill>
                <a:blip r:embed="rId3"/>
                <a:stretch>
                  <a:fillRect l="-3448" r="-3448" b="-5263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5BC36670-DAD3-5864-C890-16FAA598622D}"/>
              </a:ext>
            </a:extLst>
          </p:cNvPr>
          <p:cNvSpPr txBox="1"/>
          <p:nvPr/>
        </p:nvSpPr>
        <p:spPr>
          <a:xfrm>
            <a:off x="7540668" y="5878267"/>
            <a:ext cx="3040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1A226"/>
                </a:solidFill>
                <a:latin typeface="Cambria" panose="02040503050406030204" pitchFamily="18" charset="0"/>
              </a:rPr>
              <a:t>F</a:t>
            </a:r>
            <a:r>
              <a:rPr lang="en-KR" sz="2400" dirty="0">
                <a:solidFill>
                  <a:srgbClr val="F1A226"/>
                </a:solidFill>
                <a:latin typeface="Cambria" panose="02040503050406030204" pitchFamily="18" charset="0"/>
              </a:rPr>
              <a:t>ail-bit count ranges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FEF5EC-1E90-963C-7B33-0F9FFA76D324}"/>
                  </a:ext>
                </a:extLst>
              </p:cNvPr>
              <p:cNvSpPr txBox="1"/>
              <p:nvPr/>
            </p:nvSpPr>
            <p:spPr>
              <a:xfrm>
                <a:off x="8576847" y="5389641"/>
                <a:ext cx="52260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KR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K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FEF5EC-1E90-963C-7B33-0F9FFA76D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847" y="5389641"/>
                <a:ext cx="522607" cy="461665"/>
              </a:xfrm>
              <a:prstGeom prst="rect">
                <a:avLst/>
              </a:prstGeom>
              <a:blipFill>
                <a:blip r:embed="rId4"/>
                <a:stretch>
                  <a:fillRect l="-2381" r="-2381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392381-EF81-92B2-9BA9-932ADD36E29B}"/>
                  </a:ext>
                </a:extLst>
              </p:cNvPr>
              <p:cNvSpPr txBox="1"/>
              <p:nvPr/>
            </p:nvSpPr>
            <p:spPr>
              <a:xfrm>
                <a:off x="9006217" y="5389641"/>
                <a:ext cx="52260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KR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K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392381-EF81-92B2-9BA9-932ADD36E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6217" y="5389641"/>
                <a:ext cx="522607" cy="461665"/>
              </a:xfrm>
              <a:prstGeom prst="rect">
                <a:avLst/>
              </a:prstGeom>
              <a:blipFill>
                <a:blip r:embed="rId5"/>
                <a:stretch>
                  <a:fillRect r="-2326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0C5E979-575A-CF41-B3C6-CAE9970E5854}"/>
                  </a:ext>
                </a:extLst>
              </p:cNvPr>
              <p:cNvSpPr txBox="1"/>
              <p:nvPr/>
            </p:nvSpPr>
            <p:spPr>
              <a:xfrm>
                <a:off x="9436786" y="5389641"/>
                <a:ext cx="52260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KR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K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0C5E979-575A-CF41-B3C6-CAE9970E5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786" y="5389641"/>
                <a:ext cx="522607" cy="461665"/>
              </a:xfrm>
              <a:prstGeom prst="rect">
                <a:avLst/>
              </a:prstGeom>
              <a:blipFill>
                <a:blip r:embed="rId6"/>
                <a:stretch>
                  <a:fillRect l="-2381" r="-2381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B0C86CA-EE85-33FC-8304-2C36C6CCB2FE}"/>
                  </a:ext>
                </a:extLst>
              </p:cNvPr>
              <p:cNvSpPr txBox="1"/>
              <p:nvPr/>
            </p:nvSpPr>
            <p:spPr>
              <a:xfrm>
                <a:off x="9878647" y="5389641"/>
                <a:ext cx="52260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KR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K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B0C86CA-EE85-33FC-8304-2C36C6CCB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8647" y="5389641"/>
                <a:ext cx="522607" cy="461665"/>
              </a:xfrm>
              <a:prstGeom prst="rect">
                <a:avLst/>
              </a:prstGeom>
              <a:blipFill>
                <a:blip r:embed="rId7"/>
                <a:stretch>
                  <a:fillRect l="-4878" r="-2439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DA93FE4-68EC-3DB1-4F84-911256F8A5FE}"/>
                  </a:ext>
                </a:extLst>
              </p:cNvPr>
              <p:cNvSpPr txBox="1"/>
              <p:nvPr/>
            </p:nvSpPr>
            <p:spPr>
              <a:xfrm>
                <a:off x="10319372" y="5389641"/>
                <a:ext cx="52260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KR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K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DA93FE4-68EC-3DB1-4F84-911256F8A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9372" y="5389641"/>
                <a:ext cx="522607" cy="461665"/>
              </a:xfrm>
              <a:prstGeom prst="rect">
                <a:avLst/>
              </a:prstGeom>
              <a:blipFill>
                <a:blip r:embed="rId8"/>
                <a:stretch>
                  <a:fillRect l="-2381" r="-2381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3A8F6E0-3E5B-B437-DB4D-91CE9CB6FB03}"/>
                  </a:ext>
                </a:extLst>
              </p:cNvPr>
              <p:cNvSpPr txBox="1"/>
              <p:nvPr/>
            </p:nvSpPr>
            <p:spPr>
              <a:xfrm>
                <a:off x="8237655" y="5389641"/>
                <a:ext cx="34773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KR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K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3A8F6E0-3E5B-B437-DB4D-91CE9CB6F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655" y="5389641"/>
                <a:ext cx="347738" cy="461665"/>
              </a:xfrm>
              <a:prstGeom prst="rect">
                <a:avLst/>
              </a:prstGeom>
              <a:blipFill>
                <a:blip r:embed="rId9"/>
                <a:stretch>
                  <a:fillRect l="-3571" r="-7143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8584A8F-3624-DE4E-4348-E95867BED7B6}"/>
              </a:ext>
            </a:extLst>
          </p:cNvPr>
          <p:cNvGraphicFramePr>
            <a:graphicFrameLocks noGrp="1"/>
          </p:cNvGraphicFramePr>
          <p:nvPr/>
        </p:nvGraphicFramePr>
        <p:xfrm>
          <a:off x="6777336" y="2402924"/>
          <a:ext cx="3803854" cy="2907681"/>
        </p:xfrm>
        <a:graphic>
          <a:graphicData uri="http://schemas.openxmlformats.org/drawingml/2006/table">
            <a:tbl>
              <a:tblPr/>
              <a:tblGrid>
                <a:gridCol w="762599">
                  <a:extLst>
                    <a:ext uri="{9D8B030D-6E8A-4147-A177-3AD203B41FA5}">
                      <a16:colId xmlns:a16="http://schemas.microsoft.com/office/drawing/2014/main" val="1717989239"/>
                    </a:ext>
                  </a:extLst>
                </a:gridCol>
                <a:gridCol w="434465">
                  <a:extLst>
                    <a:ext uri="{9D8B030D-6E8A-4147-A177-3AD203B41FA5}">
                      <a16:colId xmlns:a16="http://schemas.microsoft.com/office/drawing/2014/main" val="806496396"/>
                    </a:ext>
                  </a:extLst>
                </a:gridCol>
                <a:gridCol w="434465">
                  <a:extLst>
                    <a:ext uri="{9D8B030D-6E8A-4147-A177-3AD203B41FA5}">
                      <a16:colId xmlns:a16="http://schemas.microsoft.com/office/drawing/2014/main" val="1807552616"/>
                    </a:ext>
                  </a:extLst>
                </a:gridCol>
                <a:gridCol w="434465">
                  <a:extLst>
                    <a:ext uri="{9D8B030D-6E8A-4147-A177-3AD203B41FA5}">
                      <a16:colId xmlns:a16="http://schemas.microsoft.com/office/drawing/2014/main" val="2101581160"/>
                    </a:ext>
                  </a:extLst>
                </a:gridCol>
                <a:gridCol w="434465">
                  <a:extLst>
                    <a:ext uri="{9D8B030D-6E8A-4147-A177-3AD203B41FA5}">
                      <a16:colId xmlns:a16="http://schemas.microsoft.com/office/drawing/2014/main" val="4215557496"/>
                    </a:ext>
                  </a:extLst>
                </a:gridCol>
                <a:gridCol w="434465">
                  <a:extLst>
                    <a:ext uri="{9D8B030D-6E8A-4147-A177-3AD203B41FA5}">
                      <a16:colId xmlns:a16="http://schemas.microsoft.com/office/drawing/2014/main" val="2133299330"/>
                    </a:ext>
                  </a:extLst>
                </a:gridCol>
                <a:gridCol w="434465">
                  <a:extLst>
                    <a:ext uri="{9D8B030D-6E8A-4147-A177-3AD203B41FA5}">
                      <a16:colId xmlns:a16="http://schemas.microsoft.com/office/drawing/2014/main" val="1578330937"/>
                    </a:ext>
                  </a:extLst>
                </a:gridCol>
                <a:gridCol w="434465">
                  <a:extLst>
                    <a:ext uri="{9D8B030D-6E8A-4147-A177-3AD203B41FA5}">
                      <a16:colId xmlns:a16="http://schemas.microsoft.com/office/drawing/2014/main" val="448210039"/>
                    </a:ext>
                  </a:extLst>
                </a:gridCol>
              </a:tblGrid>
              <a:tr h="415383">
                <a:tc>
                  <a:txBody>
                    <a:bodyPr/>
                    <a:lstStyle/>
                    <a:p>
                      <a:pPr algn="ctr" fontAlgn="b"/>
                      <a:r>
                        <a:rPr lang="en-KR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3.5</a:t>
                      </a:r>
                    </a:p>
                  </a:txBody>
                  <a:tcPr marL="0" marR="4184" marT="4184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13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039473"/>
                  </a:ext>
                </a:extLst>
              </a:tr>
              <a:tr h="415383">
                <a:tc>
                  <a:txBody>
                    <a:bodyPr/>
                    <a:lstStyle/>
                    <a:p>
                      <a:pPr algn="ctr" fontAlgn="b"/>
                      <a:r>
                        <a:rPr lang="en-KR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3.0</a:t>
                      </a:r>
                    </a:p>
                  </a:txBody>
                  <a:tcPr marL="0" marR="4184" marT="4184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4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467942"/>
                  </a:ext>
                </a:extLst>
              </a:tr>
              <a:tr h="415383">
                <a:tc>
                  <a:txBody>
                    <a:bodyPr/>
                    <a:lstStyle/>
                    <a:p>
                      <a:pPr algn="ctr" fontAlgn="b"/>
                      <a:r>
                        <a:rPr lang="en-KR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2.5</a:t>
                      </a:r>
                    </a:p>
                  </a:txBody>
                  <a:tcPr marL="0" marR="4184" marT="4184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365067"/>
                  </a:ext>
                </a:extLst>
              </a:tr>
              <a:tr h="415383">
                <a:tc>
                  <a:txBody>
                    <a:bodyPr/>
                    <a:lstStyle/>
                    <a:p>
                      <a:pPr algn="ctr" fontAlgn="b"/>
                      <a:r>
                        <a:rPr lang="en-KR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2.0</a:t>
                      </a:r>
                    </a:p>
                  </a:txBody>
                  <a:tcPr marL="0" marR="4184" marT="4184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2C2C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707002"/>
                  </a:ext>
                </a:extLst>
              </a:tr>
              <a:tr h="415383">
                <a:tc>
                  <a:txBody>
                    <a:bodyPr/>
                    <a:lstStyle/>
                    <a:p>
                      <a:pPr algn="ctr" fontAlgn="b"/>
                      <a:r>
                        <a:rPr lang="en-KR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1.5</a:t>
                      </a:r>
                    </a:p>
                  </a:txBody>
                  <a:tcPr marL="0" marR="4184" marT="4184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1717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363932"/>
                  </a:ext>
                </a:extLst>
              </a:tr>
              <a:tr h="415383">
                <a:tc>
                  <a:txBody>
                    <a:bodyPr/>
                    <a:lstStyle/>
                    <a:p>
                      <a:pPr algn="ctr" fontAlgn="b"/>
                      <a:r>
                        <a:rPr lang="en-KR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1.0</a:t>
                      </a:r>
                    </a:p>
                  </a:txBody>
                  <a:tcPr marL="0" marR="4184" marT="4184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1D1D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000991"/>
                  </a:ext>
                </a:extLst>
              </a:tr>
              <a:tr h="415383">
                <a:tc>
                  <a:txBody>
                    <a:bodyPr/>
                    <a:lstStyle/>
                    <a:p>
                      <a:pPr algn="ctr" fontAlgn="b"/>
                      <a:r>
                        <a:rPr lang="en-KR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0.5</a:t>
                      </a:r>
                    </a:p>
                  </a:txBody>
                  <a:tcPr marL="0" marR="4184" marT="4184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84692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A68F53E-0BA4-92D5-7530-E02A33629D50}"/>
              </a:ext>
            </a:extLst>
          </p:cNvPr>
          <p:cNvSpPr/>
          <p:nvPr/>
        </p:nvSpPr>
        <p:spPr>
          <a:xfrm>
            <a:off x="4105118" y="3560130"/>
            <a:ext cx="1260000" cy="864000"/>
          </a:xfrm>
          <a:prstGeom prst="rect">
            <a:avLst/>
          </a:prstGeom>
          <a:noFill/>
          <a:ln w="25400">
            <a:solidFill>
              <a:srgbClr val="298C8C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FC8563-8A87-659E-56AC-69786728FE1F}"/>
              </a:ext>
            </a:extLst>
          </p:cNvPr>
          <p:cNvCxnSpPr>
            <a:cxnSpLocks/>
          </p:cNvCxnSpPr>
          <p:nvPr/>
        </p:nvCxnSpPr>
        <p:spPr>
          <a:xfrm>
            <a:off x="805991" y="3063498"/>
            <a:ext cx="0" cy="1362223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1A8B70B-723A-9E70-ED01-87B12908944F}"/>
              </a:ext>
            </a:extLst>
          </p:cNvPr>
          <p:cNvSpPr/>
          <p:nvPr/>
        </p:nvSpPr>
        <p:spPr>
          <a:xfrm>
            <a:off x="889682" y="3993721"/>
            <a:ext cx="1260000" cy="432000"/>
          </a:xfrm>
          <a:prstGeom prst="rect">
            <a:avLst/>
          </a:prstGeom>
          <a:solidFill>
            <a:schemeClr val="bg1"/>
          </a:solidFill>
          <a:ln w="25400">
            <a:solidFill>
              <a:srgbClr val="298C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6B2FAB-61D6-D132-249D-F631267E14DE}"/>
              </a:ext>
            </a:extLst>
          </p:cNvPr>
          <p:cNvSpPr/>
          <p:nvPr/>
        </p:nvSpPr>
        <p:spPr>
          <a:xfrm>
            <a:off x="2233541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1A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FF0CFF-3BF8-FE01-AACF-B32B3626D1B1}"/>
              </a:ext>
            </a:extLst>
          </p:cNvPr>
          <p:cNvSpPr/>
          <p:nvPr/>
        </p:nvSpPr>
        <p:spPr>
          <a:xfrm>
            <a:off x="2497400" y="3775144"/>
            <a:ext cx="1260000" cy="648000"/>
          </a:xfrm>
          <a:prstGeom prst="rect">
            <a:avLst/>
          </a:prstGeom>
          <a:noFill/>
          <a:ln w="25400">
            <a:solidFill>
              <a:srgbClr val="298C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FC05E0-E474-2E01-B922-ABE8D5585A8E}"/>
              </a:ext>
            </a:extLst>
          </p:cNvPr>
          <p:cNvSpPr/>
          <p:nvPr/>
        </p:nvSpPr>
        <p:spPr>
          <a:xfrm>
            <a:off x="3835848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1A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40F608-93CF-B7BF-8724-4D70FF6B43D3}"/>
              </a:ext>
            </a:extLst>
          </p:cNvPr>
          <p:cNvSpPr/>
          <p:nvPr/>
        </p:nvSpPr>
        <p:spPr>
          <a:xfrm>
            <a:off x="5448808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1A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1FEB22-9786-F867-1869-A4EDB967A2F0}"/>
              </a:ext>
            </a:extLst>
          </p:cNvPr>
          <p:cNvSpPr txBox="1"/>
          <p:nvPr/>
        </p:nvSpPr>
        <p:spPr>
          <a:xfrm>
            <a:off x="5545995" y="4424867"/>
            <a:ext cx="8595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Time</a:t>
            </a:r>
            <a:endParaRPr lang="en-KR" sz="2400" dirty="0">
              <a:latin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C5CE2E-F1FE-F9EA-D1A9-37F27AABEC90}"/>
              </a:ext>
            </a:extLst>
          </p:cNvPr>
          <p:cNvSpPr txBox="1"/>
          <p:nvPr/>
        </p:nvSpPr>
        <p:spPr>
          <a:xfrm rot="16200000">
            <a:off x="-14692" y="3513778"/>
            <a:ext cx="11542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Voltage</a:t>
            </a:r>
            <a:endParaRPr lang="en-KR" sz="2400" dirty="0">
              <a:latin typeface="Cambria" panose="020405030504060302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8875F9-C9B2-C23D-F67C-83DAB35AD15B}"/>
              </a:ext>
            </a:extLst>
          </p:cNvPr>
          <p:cNvCxnSpPr>
            <a:cxnSpLocks/>
          </p:cNvCxnSpPr>
          <p:nvPr/>
        </p:nvCxnSpPr>
        <p:spPr>
          <a:xfrm flipH="1">
            <a:off x="805991" y="4425721"/>
            <a:ext cx="5482075" cy="0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D3AD864-A4C3-EE2F-B888-FF88978F6A95}"/>
              </a:ext>
            </a:extLst>
          </p:cNvPr>
          <p:cNvSpPr txBox="1"/>
          <p:nvPr/>
        </p:nvSpPr>
        <p:spPr>
          <a:xfrm>
            <a:off x="2746579" y="4467802"/>
            <a:ext cx="236545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F1A226"/>
                </a:solidFill>
                <a:latin typeface="Cambria" panose="02040503050406030204" pitchFamily="18" charset="0"/>
              </a:rPr>
              <a:t>Fail-bit count = ?</a:t>
            </a:r>
          </a:p>
        </p:txBody>
      </p: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AEA29F51-F915-363C-4171-40E605126F4F}"/>
              </a:ext>
            </a:extLst>
          </p:cNvPr>
          <p:cNvCxnSpPr>
            <a:cxnSpLocks/>
            <a:stCxn id="13" idx="0"/>
            <a:endCxn id="44" idx="0"/>
          </p:cNvCxnSpPr>
          <p:nvPr/>
        </p:nvCxnSpPr>
        <p:spPr>
          <a:xfrm rot="5400000" flipH="1" flipV="1">
            <a:off x="3699435" y="3223835"/>
            <a:ext cx="1261379" cy="808552"/>
          </a:xfrm>
          <a:prstGeom prst="bentConnector3">
            <a:avLst>
              <a:gd name="adj1" fmla="val 118123"/>
            </a:avLst>
          </a:prstGeom>
          <a:ln w="25400">
            <a:solidFill>
              <a:srgbClr val="F1A226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A2B3A43-6B8F-D8B3-C26C-77F0A62F3832}"/>
              </a:ext>
            </a:extLst>
          </p:cNvPr>
          <p:cNvCxnSpPr>
            <a:cxnSpLocks/>
          </p:cNvCxnSpPr>
          <p:nvPr/>
        </p:nvCxnSpPr>
        <p:spPr>
          <a:xfrm>
            <a:off x="4103661" y="3456007"/>
            <a:ext cx="1260000" cy="0"/>
          </a:xfrm>
          <a:prstGeom prst="straightConnector1">
            <a:avLst/>
          </a:prstGeom>
          <a:ln w="25400">
            <a:solidFill>
              <a:srgbClr val="298C8C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B16DE98-2904-72FD-364E-4462BE812B75}"/>
                  </a:ext>
                </a:extLst>
              </p:cNvPr>
              <p:cNvSpPr txBox="1"/>
              <p:nvPr/>
            </p:nvSpPr>
            <p:spPr>
              <a:xfrm>
                <a:off x="4339965" y="2997421"/>
                <a:ext cx="7888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KR" sz="2400" dirty="0">
                    <a:solidFill>
                      <a:srgbClr val="298C8C"/>
                    </a:solidFill>
                    <a:latin typeface="Cambria" panose="02040503050406030204" pitchFamily="18" charset="0"/>
                  </a:rPr>
                  <a:t>?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298C8C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KR" sz="2400" b="0" i="1" dirty="0" smtClean="0">
                        <a:solidFill>
                          <a:srgbClr val="298C8C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KR" sz="2400" dirty="0">
                  <a:solidFill>
                    <a:srgbClr val="298C8C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B16DE98-2904-72FD-364E-4462BE812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965" y="2997421"/>
                <a:ext cx="788870" cy="461665"/>
              </a:xfrm>
              <a:prstGeom prst="rect">
                <a:avLst/>
              </a:prstGeom>
              <a:blipFill>
                <a:blip r:embed="rId3"/>
                <a:stretch>
                  <a:fillRect l="-11111" t="-10811" b="-27027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373E05A-F44F-D469-D728-2DE04F568FC1}"/>
              </a:ext>
            </a:extLst>
          </p:cNvPr>
          <p:cNvSpPr txBox="1"/>
          <p:nvPr/>
        </p:nvSpPr>
        <p:spPr>
          <a:xfrm rot="16200000">
            <a:off x="4884660" y="3625931"/>
            <a:ext cx="349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sz="2400" dirty="0">
                <a:solidFill>
                  <a:srgbClr val="298C8C"/>
                </a:solidFill>
                <a:latin typeface="Cambria" panose="02040503050406030204" pitchFamily="18" charset="0"/>
              </a:rPr>
              <a:t>Erase pulse latency [ms]</a:t>
            </a:r>
          </a:p>
        </p:txBody>
      </p:sp>
    </p:spTree>
    <p:extLst>
      <p:ext uri="{BB962C8B-B14F-4D97-AF65-F5344CB8AC3E}">
        <p14:creationId xmlns:p14="http://schemas.microsoft.com/office/powerpoint/2010/main" val="390401857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C43A56-C4A9-F5A2-3A60-D9629DA3C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Validation: Fail-Bit Count vs Latency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A3379-39BC-21E1-EEB9-7C5C8165E5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KR" dirty="0">
                <a:latin typeface="Aptos" panose="020B0004020202020204" pitchFamily="34" charset="0"/>
              </a:rPr>
              <a:t>Fail-bit count is </a:t>
            </a:r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highly correlated </a:t>
            </a:r>
            <a:r>
              <a:rPr lang="en-KR" dirty="0">
                <a:latin typeface="Aptos" panose="020B0004020202020204" pitchFamily="34" charset="0"/>
              </a:rPr>
              <a:t>with the erase latency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48ADDD-1686-86AA-98CC-71E0243B0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A1EEEA1-FBA0-8B21-639F-C5534F3F4B1E}"/>
              </a:ext>
            </a:extLst>
          </p:cNvPr>
          <p:cNvSpPr txBox="1"/>
          <p:nvPr/>
        </p:nvSpPr>
        <p:spPr>
          <a:xfrm rot="16200000">
            <a:off x="9443178" y="3674867"/>
            <a:ext cx="2913230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# of erased blocks [%]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EF2BF9-9F72-55A5-F1D9-85A08834B6C4}"/>
              </a:ext>
            </a:extLst>
          </p:cNvPr>
          <p:cNvSpPr txBox="1"/>
          <p:nvPr/>
        </p:nvSpPr>
        <p:spPr>
          <a:xfrm>
            <a:off x="11317392" y="5310608"/>
            <a:ext cx="169918" cy="3693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9A28650-20C3-9FE5-4C68-8ABE56B425DB}"/>
              </a:ext>
            </a:extLst>
          </p:cNvPr>
          <p:cNvSpPr txBox="1"/>
          <p:nvPr/>
        </p:nvSpPr>
        <p:spPr>
          <a:xfrm>
            <a:off x="11149040" y="2029858"/>
            <a:ext cx="509756" cy="369332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100</a:t>
            </a:r>
          </a:p>
        </p:txBody>
      </p: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1C259847-5129-963C-CBC0-9B891519EEFF}"/>
              </a:ext>
            </a:extLst>
          </p:cNvPr>
          <p:cNvGraphicFramePr>
            <a:graphicFrameLocks noGrp="1"/>
          </p:cNvGraphicFramePr>
          <p:nvPr/>
        </p:nvGraphicFramePr>
        <p:xfrm>
          <a:off x="11262591" y="2402924"/>
          <a:ext cx="282654" cy="2913230"/>
        </p:xfrm>
        <a:graphic>
          <a:graphicData uri="http://schemas.openxmlformats.org/drawingml/2006/table">
            <a:tbl>
              <a:tblPr/>
              <a:tblGrid>
                <a:gridCol w="282654">
                  <a:extLst>
                    <a:ext uri="{9D8B030D-6E8A-4147-A177-3AD203B41FA5}">
                      <a16:colId xmlns:a16="http://schemas.microsoft.com/office/drawing/2014/main" val="2146700815"/>
                    </a:ext>
                  </a:extLst>
                </a:gridCol>
              </a:tblGrid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2276674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8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7229052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646570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6524847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6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4323800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50196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185941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0707317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2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560892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00">
                        <a:alpha val="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11907"/>
                  </a:ext>
                </a:extLst>
              </a:tr>
              <a:tr h="291323"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587359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D5CC76-E1B0-EA81-A619-7B0FC7B6B1C4}"/>
                  </a:ext>
                </a:extLst>
              </p:cNvPr>
              <p:cNvSpPr txBox="1"/>
              <p:nvPr/>
            </p:nvSpPr>
            <p:spPr>
              <a:xfrm>
                <a:off x="7799321" y="5327492"/>
                <a:ext cx="34773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KR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K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D5CC76-E1B0-EA81-A619-7B0FC7B6B1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9321" y="5327492"/>
                <a:ext cx="347738" cy="461665"/>
              </a:xfrm>
              <a:prstGeom prst="rect">
                <a:avLst/>
              </a:prstGeom>
              <a:blipFill>
                <a:blip r:embed="rId3"/>
                <a:stretch>
                  <a:fillRect l="-3448" r="-3448" b="-5263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>
            <a:extLst>
              <a:ext uri="{FF2B5EF4-FFF2-40B4-BE49-F238E27FC236}">
                <a16:creationId xmlns:a16="http://schemas.microsoft.com/office/drawing/2014/main" id="{5BC36670-DAD3-5864-C890-16FAA598622D}"/>
              </a:ext>
            </a:extLst>
          </p:cNvPr>
          <p:cNvSpPr txBox="1"/>
          <p:nvPr/>
        </p:nvSpPr>
        <p:spPr>
          <a:xfrm>
            <a:off x="7540668" y="5878267"/>
            <a:ext cx="30405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1A226"/>
                </a:solidFill>
                <a:latin typeface="Cambria" panose="02040503050406030204" pitchFamily="18" charset="0"/>
              </a:rPr>
              <a:t>F</a:t>
            </a:r>
            <a:r>
              <a:rPr lang="en-KR" sz="2400" dirty="0">
                <a:solidFill>
                  <a:srgbClr val="F1A226"/>
                </a:solidFill>
                <a:latin typeface="Cambria" panose="02040503050406030204" pitchFamily="18" charset="0"/>
              </a:rPr>
              <a:t>ail-bit count ranges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FEF5EC-1E90-963C-7B33-0F9FFA76D324}"/>
                  </a:ext>
                </a:extLst>
              </p:cNvPr>
              <p:cNvSpPr txBox="1"/>
              <p:nvPr/>
            </p:nvSpPr>
            <p:spPr>
              <a:xfrm>
                <a:off x="8576847" y="5389641"/>
                <a:ext cx="52260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  <m:r>
                        <a:rPr lang="en-KR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K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79FEF5EC-1E90-963C-7B33-0F9FFA76D3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6847" y="5389641"/>
                <a:ext cx="522607" cy="461665"/>
              </a:xfrm>
              <a:prstGeom prst="rect">
                <a:avLst/>
              </a:prstGeom>
              <a:blipFill>
                <a:blip r:embed="rId4"/>
                <a:stretch>
                  <a:fillRect l="-2381" r="-2381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392381-EF81-92B2-9BA9-932ADD36E29B}"/>
                  </a:ext>
                </a:extLst>
              </p:cNvPr>
              <p:cNvSpPr txBox="1"/>
              <p:nvPr/>
            </p:nvSpPr>
            <p:spPr>
              <a:xfrm>
                <a:off x="9006217" y="5389641"/>
                <a:ext cx="52260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3</m:t>
                      </m:r>
                      <m:r>
                        <a:rPr lang="en-KR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K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D1392381-EF81-92B2-9BA9-932ADD36E2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06217" y="5389641"/>
                <a:ext cx="522607" cy="461665"/>
              </a:xfrm>
              <a:prstGeom prst="rect">
                <a:avLst/>
              </a:prstGeom>
              <a:blipFill>
                <a:blip r:embed="rId5"/>
                <a:stretch>
                  <a:fillRect r="-2326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0C5E979-575A-CF41-B3C6-CAE9970E5854}"/>
                  </a:ext>
                </a:extLst>
              </p:cNvPr>
              <p:cNvSpPr txBox="1"/>
              <p:nvPr/>
            </p:nvSpPr>
            <p:spPr>
              <a:xfrm>
                <a:off x="9436786" y="5389641"/>
                <a:ext cx="52260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n-KR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K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A0C5E979-575A-CF41-B3C6-CAE9970E58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6786" y="5389641"/>
                <a:ext cx="522607" cy="461665"/>
              </a:xfrm>
              <a:prstGeom prst="rect">
                <a:avLst/>
              </a:prstGeom>
              <a:blipFill>
                <a:blip r:embed="rId6"/>
                <a:stretch>
                  <a:fillRect l="-2381" r="-2381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B0C86CA-EE85-33FC-8304-2C36C6CCB2FE}"/>
                  </a:ext>
                </a:extLst>
              </p:cNvPr>
              <p:cNvSpPr txBox="1"/>
              <p:nvPr/>
            </p:nvSpPr>
            <p:spPr>
              <a:xfrm>
                <a:off x="9878647" y="5389641"/>
                <a:ext cx="52260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5</m:t>
                      </m:r>
                      <m:r>
                        <a:rPr lang="en-KR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K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B0C86CA-EE85-33FC-8304-2C36C6CCB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8647" y="5389641"/>
                <a:ext cx="522607" cy="461665"/>
              </a:xfrm>
              <a:prstGeom prst="rect">
                <a:avLst/>
              </a:prstGeom>
              <a:blipFill>
                <a:blip r:embed="rId7"/>
                <a:stretch>
                  <a:fillRect l="-4878" r="-2439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DA93FE4-68EC-3DB1-4F84-911256F8A5FE}"/>
                  </a:ext>
                </a:extLst>
              </p:cNvPr>
              <p:cNvSpPr txBox="1"/>
              <p:nvPr/>
            </p:nvSpPr>
            <p:spPr>
              <a:xfrm>
                <a:off x="10319372" y="5389641"/>
                <a:ext cx="52260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>
                        <a:rPr lang="en-KR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K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BDA93FE4-68EC-3DB1-4F84-911256F8A5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19372" y="5389641"/>
                <a:ext cx="522607" cy="461665"/>
              </a:xfrm>
              <a:prstGeom prst="rect">
                <a:avLst/>
              </a:prstGeom>
              <a:blipFill>
                <a:blip r:embed="rId8"/>
                <a:stretch>
                  <a:fillRect l="-2381" r="-2381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3A8F6E0-3E5B-B437-DB4D-91CE9CB6FB03}"/>
                  </a:ext>
                </a:extLst>
              </p:cNvPr>
              <p:cNvSpPr txBox="1"/>
              <p:nvPr/>
            </p:nvSpPr>
            <p:spPr>
              <a:xfrm>
                <a:off x="8237655" y="5389641"/>
                <a:ext cx="347738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KR" sz="24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K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23A8F6E0-3E5B-B437-DB4D-91CE9CB6FB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7655" y="5389641"/>
                <a:ext cx="347738" cy="461665"/>
              </a:xfrm>
              <a:prstGeom prst="rect">
                <a:avLst/>
              </a:prstGeom>
              <a:blipFill>
                <a:blip r:embed="rId9"/>
                <a:stretch>
                  <a:fillRect l="-3571" r="-7143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8584A8F-3624-DE4E-4348-E95867BED7B6}"/>
              </a:ext>
            </a:extLst>
          </p:cNvPr>
          <p:cNvGraphicFramePr>
            <a:graphicFrameLocks noGrp="1"/>
          </p:cNvGraphicFramePr>
          <p:nvPr/>
        </p:nvGraphicFramePr>
        <p:xfrm>
          <a:off x="6777336" y="2402924"/>
          <a:ext cx="3803854" cy="2907681"/>
        </p:xfrm>
        <a:graphic>
          <a:graphicData uri="http://schemas.openxmlformats.org/drawingml/2006/table">
            <a:tbl>
              <a:tblPr/>
              <a:tblGrid>
                <a:gridCol w="762599">
                  <a:extLst>
                    <a:ext uri="{9D8B030D-6E8A-4147-A177-3AD203B41FA5}">
                      <a16:colId xmlns:a16="http://schemas.microsoft.com/office/drawing/2014/main" val="1717989239"/>
                    </a:ext>
                  </a:extLst>
                </a:gridCol>
                <a:gridCol w="434465">
                  <a:extLst>
                    <a:ext uri="{9D8B030D-6E8A-4147-A177-3AD203B41FA5}">
                      <a16:colId xmlns:a16="http://schemas.microsoft.com/office/drawing/2014/main" val="806496396"/>
                    </a:ext>
                  </a:extLst>
                </a:gridCol>
                <a:gridCol w="434465">
                  <a:extLst>
                    <a:ext uri="{9D8B030D-6E8A-4147-A177-3AD203B41FA5}">
                      <a16:colId xmlns:a16="http://schemas.microsoft.com/office/drawing/2014/main" val="1807552616"/>
                    </a:ext>
                  </a:extLst>
                </a:gridCol>
                <a:gridCol w="434465">
                  <a:extLst>
                    <a:ext uri="{9D8B030D-6E8A-4147-A177-3AD203B41FA5}">
                      <a16:colId xmlns:a16="http://schemas.microsoft.com/office/drawing/2014/main" val="2101581160"/>
                    </a:ext>
                  </a:extLst>
                </a:gridCol>
                <a:gridCol w="434465">
                  <a:extLst>
                    <a:ext uri="{9D8B030D-6E8A-4147-A177-3AD203B41FA5}">
                      <a16:colId xmlns:a16="http://schemas.microsoft.com/office/drawing/2014/main" val="4215557496"/>
                    </a:ext>
                  </a:extLst>
                </a:gridCol>
                <a:gridCol w="434465">
                  <a:extLst>
                    <a:ext uri="{9D8B030D-6E8A-4147-A177-3AD203B41FA5}">
                      <a16:colId xmlns:a16="http://schemas.microsoft.com/office/drawing/2014/main" val="2133299330"/>
                    </a:ext>
                  </a:extLst>
                </a:gridCol>
                <a:gridCol w="434465">
                  <a:extLst>
                    <a:ext uri="{9D8B030D-6E8A-4147-A177-3AD203B41FA5}">
                      <a16:colId xmlns:a16="http://schemas.microsoft.com/office/drawing/2014/main" val="1578330937"/>
                    </a:ext>
                  </a:extLst>
                </a:gridCol>
                <a:gridCol w="434465">
                  <a:extLst>
                    <a:ext uri="{9D8B030D-6E8A-4147-A177-3AD203B41FA5}">
                      <a16:colId xmlns:a16="http://schemas.microsoft.com/office/drawing/2014/main" val="448210039"/>
                    </a:ext>
                  </a:extLst>
                </a:gridCol>
              </a:tblGrid>
              <a:tr h="415383">
                <a:tc>
                  <a:txBody>
                    <a:bodyPr/>
                    <a:lstStyle/>
                    <a:p>
                      <a:pPr algn="ctr" fontAlgn="b"/>
                      <a:r>
                        <a:rPr lang="en-KR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3.</a:t>
                      </a:r>
                      <a:r>
                        <a:rPr lang="en-US" altLang="ko-KR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5</a:t>
                      </a:r>
                      <a:endParaRPr lang="en-KR" sz="24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1313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039473"/>
                  </a:ext>
                </a:extLst>
              </a:tr>
              <a:tr h="415383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ko-KR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3.0</a:t>
                      </a:r>
                      <a:endParaRPr lang="en-KR" sz="24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B3B3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4D4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6467942"/>
                  </a:ext>
                </a:extLst>
              </a:tr>
              <a:tr h="415383">
                <a:tc>
                  <a:txBody>
                    <a:bodyPr/>
                    <a:lstStyle/>
                    <a:p>
                      <a:pPr algn="ctr" fontAlgn="b"/>
                      <a:r>
                        <a:rPr lang="en-KR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2.5</a:t>
                      </a:r>
                    </a:p>
                  </a:txBody>
                  <a:tcPr marL="0" marR="4184" marT="4184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2525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2D2D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1365067"/>
                  </a:ext>
                </a:extLst>
              </a:tr>
              <a:tr h="415383">
                <a:tc>
                  <a:txBody>
                    <a:bodyPr/>
                    <a:lstStyle/>
                    <a:p>
                      <a:pPr algn="ctr" fontAlgn="b"/>
                      <a:r>
                        <a:rPr lang="en-KR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2.0</a:t>
                      </a:r>
                    </a:p>
                  </a:txBody>
                  <a:tcPr marL="0" marR="4184" marT="4184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C2C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707002"/>
                  </a:ext>
                </a:extLst>
              </a:tr>
              <a:tr h="415383">
                <a:tc>
                  <a:txBody>
                    <a:bodyPr/>
                    <a:lstStyle/>
                    <a:p>
                      <a:pPr algn="ctr" fontAlgn="b"/>
                      <a:r>
                        <a:rPr lang="en-KR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1.5</a:t>
                      </a:r>
                    </a:p>
                  </a:txBody>
                  <a:tcPr marL="0" marR="4184" marT="4184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7171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EEE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0363932"/>
                  </a:ext>
                </a:extLst>
              </a:tr>
              <a:tr h="415383">
                <a:tc>
                  <a:txBody>
                    <a:bodyPr/>
                    <a:lstStyle/>
                    <a:p>
                      <a:pPr algn="ctr" fontAlgn="b"/>
                      <a:r>
                        <a:rPr lang="en-KR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1.0</a:t>
                      </a:r>
                    </a:p>
                  </a:txBody>
                  <a:tcPr marL="0" marR="4184" marT="4184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D1D1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E9E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000991"/>
                  </a:ext>
                </a:extLst>
              </a:tr>
              <a:tr h="415383">
                <a:tc>
                  <a:txBody>
                    <a:bodyPr/>
                    <a:lstStyle/>
                    <a:p>
                      <a:pPr algn="ctr" fontAlgn="b"/>
                      <a:r>
                        <a:rPr lang="en-KR" sz="2400" b="0" i="0" u="none" strike="noStrike" dirty="0">
                          <a:solidFill>
                            <a:schemeClr val="tx1"/>
                          </a:solidFill>
                          <a:effectLst/>
                          <a:latin typeface="Cambria" panose="02040503050406030204" pitchFamily="18" charset="0"/>
                        </a:rPr>
                        <a:t>0.5</a:t>
                      </a:r>
                    </a:p>
                  </a:txBody>
                  <a:tcPr marL="0" marR="4184" marT="4184" marB="0" anchor="ctr">
                    <a:lnL w="190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rgbClr val="6F47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3E3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KR" sz="100" b="0" i="0" u="none" strike="noStrike" dirty="0">
                        <a:solidFill>
                          <a:schemeClr val="tx1"/>
                        </a:solidFill>
                        <a:effectLst/>
                        <a:latin typeface="Cambria" panose="02040503050406030204" pitchFamily="18" charset="0"/>
                      </a:endParaRPr>
                    </a:p>
                  </a:txBody>
                  <a:tcPr marL="0" marR="4184" marT="4184" marB="0"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5846921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A68F53E-0BA4-92D5-7530-E02A33629D50}"/>
              </a:ext>
            </a:extLst>
          </p:cNvPr>
          <p:cNvSpPr/>
          <p:nvPr/>
        </p:nvSpPr>
        <p:spPr>
          <a:xfrm>
            <a:off x="4105118" y="3560130"/>
            <a:ext cx="1260000" cy="864000"/>
          </a:xfrm>
          <a:prstGeom prst="rect">
            <a:avLst/>
          </a:prstGeom>
          <a:noFill/>
          <a:ln w="25400">
            <a:solidFill>
              <a:srgbClr val="298C8C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3FC8563-8A87-659E-56AC-69786728FE1F}"/>
              </a:ext>
            </a:extLst>
          </p:cNvPr>
          <p:cNvCxnSpPr>
            <a:cxnSpLocks/>
          </p:cNvCxnSpPr>
          <p:nvPr/>
        </p:nvCxnSpPr>
        <p:spPr>
          <a:xfrm>
            <a:off x="805991" y="3063498"/>
            <a:ext cx="0" cy="1362223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11A8B70B-723A-9E70-ED01-87B12908944F}"/>
              </a:ext>
            </a:extLst>
          </p:cNvPr>
          <p:cNvSpPr/>
          <p:nvPr/>
        </p:nvSpPr>
        <p:spPr>
          <a:xfrm>
            <a:off x="889682" y="3993721"/>
            <a:ext cx="1260000" cy="432000"/>
          </a:xfrm>
          <a:prstGeom prst="rect">
            <a:avLst/>
          </a:prstGeom>
          <a:solidFill>
            <a:schemeClr val="bg1"/>
          </a:solidFill>
          <a:ln w="25400">
            <a:solidFill>
              <a:srgbClr val="298C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6B2FAB-61D6-D132-249D-F631267E14DE}"/>
              </a:ext>
            </a:extLst>
          </p:cNvPr>
          <p:cNvSpPr/>
          <p:nvPr/>
        </p:nvSpPr>
        <p:spPr>
          <a:xfrm>
            <a:off x="2233541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1A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FF0CFF-3BF8-FE01-AACF-B32B3626D1B1}"/>
              </a:ext>
            </a:extLst>
          </p:cNvPr>
          <p:cNvSpPr/>
          <p:nvPr/>
        </p:nvSpPr>
        <p:spPr>
          <a:xfrm>
            <a:off x="2497400" y="3775144"/>
            <a:ext cx="1260000" cy="648000"/>
          </a:xfrm>
          <a:prstGeom prst="rect">
            <a:avLst/>
          </a:prstGeom>
          <a:noFill/>
          <a:ln w="25400">
            <a:solidFill>
              <a:srgbClr val="298C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FC05E0-E474-2E01-B922-ABE8D5585A8E}"/>
              </a:ext>
            </a:extLst>
          </p:cNvPr>
          <p:cNvSpPr/>
          <p:nvPr/>
        </p:nvSpPr>
        <p:spPr>
          <a:xfrm>
            <a:off x="3835848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1A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F40F608-93CF-B7BF-8724-4D70FF6B43D3}"/>
              </a:ext>
            </a:extLst>
          </p:cNvPr>
          <p:cNvSpPr/>
          <p:nvPr/>
        </p:nvSpPr>
        <p:spPr>
          <a:xfrm>
            <a:off x="5448808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1A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A1FEB22-9786-F867-1869-A4EDB967A2F0}"/>
              </a:ext>
            </a:extLst>
          </p:cNvPr>
          <p:cNvSpPr txBox="1"/>
          <p:nvPr/>
        </p:nvSpPr>
        <p:spPr>
          <a:xfrm>
            <a:off x="5545995" y="4424867"/>
            <a:ext cx="8595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Time</a:t>
            </a:r>
            <a:endParaRPr lang="en-KR" sz="2400" dirty="0">
              <a:latin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6C5CE2E-F1FE-F9EA-D1A9-37F27AABEC90}"/>
              </a:ext>
            </a:extLst>
          </p:cNvPr>
          <p:cNvSpPr txBox="1"/>
          <p:nvPr/>
        </p:nvSpPr>
        <p:spPr>
          <a:xfrm rot="16200000">
            <a:off x="-14692" y="3513778"/>
            <a:ext cx="11542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Voltage</a:t>
            </a:r>
            <a:endParaRPr lang="en-KR" sz="2400" dirty="0">
              <a:latin typeface="Cambria" panose="020405030504060302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8875F9-C9B2-C23D-F67C-83DAB35AD15B}"/>
              </a:ext>
            </a:extLst>
          </p:cNvPr>
          <p:cNvCxnSpPr>
            <a:cxnSpLocks/>
          </p:cNvCxnSpPr>
          <p:nvPr/>
        </p:nvCxnSpPr>
        <p:spPr>
          <a:xfrm flipH="1">
            <a:off x="805991" y="4425721"/>
            <a:ext cx="5482075" cy="0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AD3AD864-A4C3-EE2F-B888-FF88978F6A95}"/>
              </a:ext>
            </a:extLst>
          </p:cNvPr>
          <p:cNvSpPr txBox="1"/>
          <p:nvPr/>
        </p:nvSpPr>
        <p:spPr>
          <a:xfrm>
            <a:off x="2746579" y="4467802"/>
            <a:ext cx="2365456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F1A226"/>
                </a:solidFill>
                <a:latin typeface="Cambria" panose="02040503050406030204" pitchFamily="18" charset="0"/>
              </a:rPr>
              <a:t>Fail-bit count = ?</a:t>
            </a:r>
          </a:p>
        </p:txBody>
      </p:sp>
      <p:cxnSp>
        <p:nvCxnSpPr>
          <p:cNvPr id="31" name="Elbow Connector 30">
            <a:extLst>
              <a:ext uri="{FF2B5EF4-FFF2-40B4-BE49-F238E27FC236}">
                <a16:creationId xmlns:a16="http://schemas.microsoft.com/office/drawing/2014/main" id="{AEA29F51-F915-363C-4171-40E605126F4F}"/>
              </a:ext>
            </a:extLst>
          </p:cNvPr>
          <p:cNvCxnSpPr>
            <a:cxnSpLocks/>
            <a:stCxn id="13" idx="0"/>
            <a:endCxn id="44" idx="0"/>
          </p:cNvCxnSpPr>
          <p:nvPr/>
        </p:nvCxnSpPr>
        <p:spPr>
          <a:xfrm rot="5400000" flipH="1" flipV="1">
            <a:off x="3699435" y="3223835"/>
            <a:ext cx="1261379" cy="808552"/>
          </a:xfrm>
          <a:prstGeom prst="bentConnector3">
            <a:avLst>
              <a:gd name="adj1" fmla="val 118123"/>
            </a:avLst>
          </a:prstGeom>
          <a:ln w="25400">
            <a:solidFill>
              <a:srgbClr val="F1A226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3A2B3A43-6B8F-D8B3-C26C-77F0A62F3832}"/>
              </a:ext>
            </a:extLst>
          </p:cNvPr>
          <p:cNvCxnSpPr>
            <a:cxnSpLocks/>
          </p:cNvCxnSpPr>
          <p:nvPr/>
        </p:nvCxnSpPr>
        <p:spPr>
          <a:xfrm>
            <a:off x="4103661" y="3456007"/>
            <a:ext cx="1260000" cy="0"/>
          </a:xfrm>
          <a:prstGeom prst="straightConnector1">
            <a:avLst/>
          </a:prstGeom>
          <a:ln w="25400">
            <a:solidFill>
              <a:srgbClr val="298C8C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B16DE98-2904-72FD-364E-4462BE812B75}"/>
                  </a:ext>
                </a:extLst>
              </p:cNvPr>
              <p:cNvSpPr txBox="1"/>
              <p:nvPr/>
            </p:nvSpPr>
            <p:spPr>
              <a:xfrm>
                <a:off x="4339965" y="2997421"/>
                <a:ext cx="78887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KR" sz="2400" dirty="0">
                    <a:solidFill>
                      <a:srgbClr val="298C8C"/>
                    </a:solidFill>
                    <a:latin typeface="Cambria" panose="02040503050406030204" pitchFamily="18" charset="0"/>
                  </a:rPr>
                  <a:t>? </a:t>
                </a:r>
                <a14:m>
                  <m:oMath xmlns:m="http://schemas.openxmlformats.org/officeDocument/2006/math">
                    <m:r>
                      <a:rPr lang="en-US" sz="2400" b="0" i="1" dirty="0" smtClean="0">
                        <a:solidFill>
                          <a:srgbClr val="298C8C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KR" sz="2400" b="0" i="1" dirty="0" smtClean="0">
                        <a:solidFill>
                          <a:srgbClr val="298C8C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KR" sz="2400" dirty="0">
                  <a:solidFill>
                    <a:srgbClr val="298C8C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6B16DE98-2904-72FD-364E-4462BE812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965" y="2997421"/>
                <a:ext cx="788870" cy="461665"/>
              </a:xfrm>
              <a:prstGeom prst="rect">
                <a:avLst/>
              </a:prstGeom>
              <a:blipFill>
                <a:blip r:embed="rId3"/>
                <a:stretch>
                  <a:fillRect l="-11111" t="-10811" b="-27027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0AFAA90-8C94-C080-F5C1-16007212E61C}"/>
              </a:ext>
            </a:extLst>
          </p:cNvPr>
          <p:cNvSpPr txBox="1"/>
          <p:nvPr/>
        </p:nvSpPr>
        <p:spPr>
          <a:xfrm rot="16200000">
            <a:off x="4884660" y="3625931"/>
            <a:ext cx="34996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sz="2400" dirty="0">
                <a:solidFill>
                  <a:srgbClr val="298C8C"/>
                </a:solidFill>
                <a:latin typeface="Cambria" panose="02040503050406030204" pitchFamily="18" charset="0"/>
              </a:rPr>
              <a:t>Erase pulse latency [ms]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7DA5D0C-D2A1-4889-D561-B412A3939459}"/>
              </a:ext>
            </a:extLst>
          </p:cNvPr>
          <p:cNvCxnSpPr>
            <a:cxnSpLocks/>
          </p:cNvCxnSpPr>
          <p:nvPr/>
        </p:nvCxnSpPr>
        <p:spPr>
          <a:xfrm flipV="1">
            <a:off x="7607882" y="2490531"/>
            <a:ext cx="2194413" cy="2102065"/>
          </a:xfrm>
          <a:prstGeom prst="straightConnector1">
            <a:avLst/>
          </a:prstGeom>
          <a:ln w="50800">
            <a:solidFill>
              <a:srgbClr val="6F47E5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9287846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80-11A5-212C-5E53-9A4399A2C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Validation: Aggressive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8E121-5DE1-185F-D1D2-D8AD639FE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Incompletely</a:t>
            </a:r>
            <a:r>
              <a:rPr lang="en-KR" dirty="0"/>
              <a:t>-erased blocks are stll safe to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B859C-9E64-FE25-E4FA-CF04704A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7D2A6D-5FE5-EAF0-FB52-6DAB9A8DA4C7}"/>
              </a:ext>
            </a:extLst>
          </p:cNvPr>
          <p:cNvSpPr/>
          <p:nvPr/>
        </p:nvSpPr>
        <p:spPr>
          <a:xfrm>
            <a:off x="4105118" y="3560130"/>
            <a:ext cx="1260000" cy="864000"/>
          </a:xfrm>
          <a:prstGeom prst="rect">
            <a:avLst/>
          </a:prstGeom>
          <a:noFill/>
          <a:ln w="25400">
            <a:solidFill>
              <a:srgbClr val="298C8C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1E15DD-7053-242B-5AB4-8DC999C98734}"/>
              </a:ext>
            </a:extLst>
          </p:cNvPr>
          <p:cNvCxnSpPr>
            <a:cxnSpLocks/>
          </p:cNvCxnSpPr>
          <p:nvPr/>
        </p:nvCxnSpPr>
        <p:spPr>
          <a:xfrm>
            <a:off x="805991" y="3063498"/>
            <a:ext cx="0" cy="1362223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BA2D326-D9DE-F8C2-9B02-4D0ED7DC030C}"/>
              </a:ext>
            </a:extLst>
          </p:cNvPr>
          <p:cNvSpPr/>
          <p:nvPr/>
        </p:nvSpPr>
        <p:spPr>
          <a:xfrm>
            <a:off x="889682" y="3993721"/>
            <a:ext cx="1260000" cy="432000"/>
          </a:xfrm>
          <a:prstGeom prst="rect">
            <a:avLst/>
          </a:prstGeom>
          <a:solidFill>
            <a:schemeClr val="bg1"/>
          </a:solidFill>
          <a:ln w="25400">
            <a:solidFill>
              <a:srgbClr val="298C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AE6678-B89B-C0C1-8366-380951319B85}"/>
              </a:ext>
            </a:extLst>
          </p:cNvPr>
          <p:cNvSpPr/>
          <p:nvPr/>
        </p:nvSpPr>
        <p:spPr>
          <a:xfrm>
            <a:off x="2233541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1A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A265F6-939D-E779-6B16-30BD29AB8750}"/>
              </a:ext>
            </a:extLst>
          </p:cNvPr>
          <p:cNvSpPr/>
          <p:nvPr/>
        </p:nvSpPr>
        <p:spPr>
          <a:xfrm>
            <a:off x="2497400" y="3775144"/>
            <a:ext cx="1260000" cy="648000"/>
          </a:xfrm>
          <a:prstGeom prst="rect">
            <a:avLst/>
          </a:prstGeom>
          <a:noFill/>
          <a:ln w="25400">
            <a:solidFill>
              <a:srgbClr val="298C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BF8682-917A-23AA-5489-18E4FD29EAE8}"/>
              </a:ext>
            </a:extLst>
          </p:cNvPr>
          <p:cNvSpPr/>
          <p:nvPr/>
        </p:nvSpPr>
        <p:spPr>
          <a:xfrm>
            <a:off x="3835848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1A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90AD4E-9FFA-B43E-CECE-3F15312B6416}"/>
              </a:ext>
            </a:extLst>
          </p:cNvPr>
          <p:cNvSpPr/>
          <p:nvPr/>
        </p:nvSpPr>
        <p:spPr>
          <a:xfrm>
            <a:off x="5448808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1A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CA2EC3-E14E-0957-9F8B-E3744B063657}"/>
              </a:ext>
            </a:extLst>
          </p:cNvPr>
          <p:cNvSpPr txBox="1"/>
          <p:nvPr/>
        </p:nvSpPr>
        <p:spPr>
          <a:xfrm>
            <a:off x="5545995" y="4424867"/>
            <a:ext cx="8595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Time</a:t>
            </a:r>
            <a:endParaRPr lang="en-KR" sz="2400" dirty="0">
              <a:latin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A5656B-A4FC-5210-111A-068B0CE297C6}"/>
              </a:ext>
            </a:extLst>
          </p:cNvPr>
          <p:cNvSpPr txBox="1"/>
          <p:nvPr/>
        </p:nvSpPr>
        <p:spPr>
          <a:xfrm rot="16200000">
            <a:off x="-14692" y="3513778"/>
            <a:ext cx="11542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Voltage</a:t>
            </a:r>
            <a:endParaRPr lang="en-KR" sz="2400" dirty="0">
              <a:latin typeface="Cambria" panose="020405030504060302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26785A9-4709-ECF5-984C-74FCC0C9BBA9}"/>
              </a:ext>
            </a:extLst>
          </p:cNvPr>
          <p:cNvCxnSpPr>
            <a:cxnSpLocks/>
          </p:cNvCxnSpPr>
          <p:nvPr/>
        </p:nvCxnSpPr>
        <p:spPr>
          <a:xfrm flipH="1">
            <a:off x="805991" y="4425721"/>
            <a:ext cx="5482075" cy="0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A838B477-8A89-2A69-4A6F-34CB9B2E4640}"/>
              </a:ext>
            </a:extLst>
          </p:cNvPr>
          <p:cNvGraphicFramePr/>
          <p:nvPr/>
        </p:nvGraphicFramePr>
        <p:xfrm>
          <a:off x="6601647" y="1945190"/>
          <a:ext cx="5331307" cy="4160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4" name="TextBox 33">
            <a:extLst>
              <a:ext uri="{FF2B5EF4-FFF2-40B4-BE49-F238E27FC236}">
                <a16:creationId xmlns:a16="http://schemas.microsoft.com/office/drawing/2014/main" id="{2CDD921E-B60A-CB62-B15F-65BFA9DB4B7D}"/>
              </a:ext>
            </a:extLst>
          </p:cNvPr>
          <p:cNvSpPr txBox="1"/>
          <p:nvPr/>
        </p:nvSpPr>
        <p:spPr>
          <a:xfrm rot="16200000">
            <a:off x="4863553" y="3700310"/>
            <a:ext cx="3685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2400" dirty="0">
                <a:latin typeface="Cambria" panose="02040503050406030204" pitchFamily="18" charset="0"/>
              </a:rPr>
              <a:t>Errors after prog. and read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97AC974-AA4D-DCF2-1AAA-49562AEF818E}"/>
              </a:ext>
            </a:extLst>
          </p:cNvPr>
          <p:cNvGrpSpPr/>
          <p:nvPr/>
        </p:nvGrpSpPr>
        <p:grpSpPr>
          <a:xfrm>
            <a:off x="7796769" y="3684944"/>
            <a:ext cx="3881026" cy="841106"/>
            <a:chOff x="7796769" y="3684944"/>
            <a:chExt cx="3881026" cy="841106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F2A32CE-BC40-E900-E69D-2FEBB2092118}"/>
                </a:ext>
              </a:extLst>
            </p:cNvPr>
            <p:cNvCxnSpPr>
              <a:cxnSpLocks/>
            </p:cNvCxnSpPr>
            <p:nvPr/>
          </p:nvCxnSpPr>
          <p:spPr>
            <a:xfrm>
              <a:off x="7796769" y="3684944"/>
              <a:ext cx="3881026" cy="0"/>
            </a:xfrm>
            <a:prstGeom prst="line">
              <a:avLst/>
            </a:prstGeom>
            <a:ln w="25400">
              <a:solidFill>
                <a:srgbClr val="6F47E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4BDFABC-0CF3-F98C-4679-E390C7ECA753}"/>
                </a:ext>
              </a:extLst>
            </p:cNvPr>
            <p:cNvSpPr txBox="1"/>
            <p:nvPr/>
          </p:nvSpPr>
          <p:spPr>
            <a:xfrm>
              <a:off x="9953374" y="3695053"/>
              <a:ext cx="171425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solidFill>
                    <a:srgbClr val="6F47E5"/>
                  </a:solidFill>
                  <a:latin typeface="Cambria" panose="02040503050406030204" pitchFamily="18" charset="0"/>
                </a:rPr>
                <a:t>Correctable</a:t>
              </a:r>
              <a:br>
                <a:rPr lang="en-KR" sz="2400" dirty="0">
                  <a:solidFill>
                    <a:srgbClr val="6F47E5"/>
                  </a:solidFill>
                  <a:latin typeface="Cambria" panose="02040503050406030204" pitchFamily="18" charset="0"/>
                </a:rPr>
              </a:br>
              <a:r>
                <a:rPr lang="en-KR" sz="2400" dirty="0">
                  <a:solidFill>
                    <a:srgbClr val="6F47E5"/>
                  </a:solidFill>
                  <a:latin typeface="Cambria" panose="02040503050406030204" pitchFamily="18" charset="0"/>
                </a:rPr>
                <a:t>errors</a:t>
              </a: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6BD56F6A-4845-0C80-797D-46BE8D7A005D}"/>
              </a:ext>
            </a:extLst>
          </p:cNvPr>
          <p:cNvSpPr txBox="1"/>
          <p:nvPr/>
        </p:nvSpPr>
        <p:spPr>
          <a:xfrm>
            <a:off x="7512034" y="5874729"/>
            <a:ext cx="4450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Fail-bit count in the second loop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0" name="Table 25">
                <a:extLst>
                  <a:ext uri="{FF2B5EF4-FFF2-40B4-BE49-F238E27FC236}">
                    <a16:creationId xmlns:a16="http://schemas.microsoft.com/office/drawing/2014/main" id="{2552DC73-2403-D6A7-B934-1440EB0C8B5C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364896" y="5495274"/>
              <a:ext cx="4694238" cy="457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2373">
                      <a:extLst>
                        <a:ext uri="{9D8B030D-6E8A-4147-A177-3AD203B41FA5}">
                          <a16:colId xmlns:a16="http://schemas.microsoft.com/office/drawing/2014/main" val="3471629573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2695823119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818690574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4117740209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3899703391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28681641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KR" sz="2400" b="0" baseline="-25000" dirty="0">
                            <a:solidFill>
                              <a:srgbClr val="C0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en-KR" sz="2400" b="0" baseline="-25000" dirty="0">
                            <a:solidFill>
                              <a:schemeClr val="bg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KR" sz="2400" b="0" i="1" dirty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oMath>
                            </m:oMathPara>
                          </a14:m>
                          <a:endParaRPr lang="en-KR" sz="2400" b="0" baseline="-250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KR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oMath>
                          </a14:m>
                          <a:endParaRPr lang="en-KR" sz="2400" b="0" baseline="-250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3</a:t>
                          </a:r>
                          <a14:m>
                            <m:oMath xmlns:m="http://schemas.openxmlformats.org/officeDocument/2006/math">
                              <m:r>
                                <a:rPr lang="en-KR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oMath>
                          </a14:m>
                          <a:endParaRPr lang="en-KR" sz="2400" b="0" baseline="-250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4</a:t>
                          </a:r>
                          <a14:m>
                            <m:oMath xmlns:m="http://schemas.openxmlformats.org/officeDocument/2006/math">
                              <m:r>
                                <a:rPr lang="en-KR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oMath>
                          </a14:m>
                          <a:endParaRPr lang="en-KR" sz="2400" b="0" baseline="-250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67610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0" name="Table 25">
                <a:extLst>
                  <a:ext uri="{FF2B5EF4-FFF2-40B4-BE49-F238E27FC236}">
                    <a16:creationId xmlns:a16="http://schemas.microsoft.com/office/drawing/2014/main" id="{2552DC73-2403-D6A7-B934-1440EB0C8B5C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36798271"/>
                  </p:ext>
                </p:extLst>
              </p:nvPr>
            </p:nvGraphicFramePr>
            <p:xfrm>
              <a:off x="7364896" y="5495274"/>
              <a:ext cx="4694238" cy="457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2373">
                      <a:extLst>
                        <a:ext uri="{9D8B030D-6E8A-4147-A177-3AD203B41FA5}">
                          <a16:colId xmlns:a16="http://schemas.microsoft.com/office/drawing/2014/main" val="3471629573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2695823119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818690574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4117740209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3899703391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286816415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KR" sz="2400" b="0" baseline="-25000" dirty="0">
                            <a:solidFill>
                              <a:srgbClr val="C0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10811" r="-398387" b="-29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t="-10811" r="-298387" b="-29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4918" t="-10811" r="-203279" b="-29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98387" t="-10811" r="-100000" b="-29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98387" t="-10811" b="-297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676103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2D681E-A6CC-4262-DA21-6192C5585923}"/>
                  </a:ext>
                </a:extLst>
              </p:cNvPr>
              <p:cNvSpPr txBox="1"/>
              <p:nvPr/>
            </p:nvSpPr>
            <p:spPr>
              <a:xfrm>
                <a:off x="8443291" y="5495273"/>
                <a:ext cx="2326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K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K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B12D681E-A6CC-4262-DA21-6192C5585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291" y="5495273"/>
                <a:ext cx="232691" cy="369332"/>
              </a:xfrm>
              <a:prstGeom prst="rect">
                <a:avLst/>
              </a:prstGeom>
              <a:blipFill>
                <a:blip r:embed="rId5"/>
                <a:stretch>
                  <a:fillRect l="-25000" r="-25000" b="-23333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ight Brace 41">
            <a:extLst>
              <a:ext uri="{FF2B5EF4-FFF2-40B4-BE49-F238E27FC236}">
                <a16:creationId xmlns:a16="http://schemas.microsoft.com/office/drawing/2014/main" id="{AD473456-DDE1-B945-F83A-22DEA57DB62D}"/>
              </a:ext>
            </a:extLst>
          </p:cNvPr>
          <p:cNvSpPr/>
          <p:nvPr/>
        </p:nvSpPr>
        <p:spPr>
          <a:xfrm rot="16200000">
            <a:off x="4689690" y="2536183"/>
            <a:ext cx="354841" cy="1523372"/>
          </a:xfrm>
          <a:prstGeom prst="rightBrace">
            <a:avLst/>
          </a:prstGeom>
          <a:ln w="25400">
            <a:solidFill>
              <a:srgbClr val="6F47E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1BB60E-9F70-39C8-D291-7456EF6DAE00}"/>
              </a:ext>
            </a:extLst>
          </p:cNvPr>
          <p:cNvSpPr txBox="1"/>
          <p:nvPr/>
        </p:nvSpPr>
        <p:spPr>
          <a:xfrm>
            <a:off x="4235366" y="2605174"/>
            <a:ext cx="126348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6F47E5"/>
                </a:solidFill>
              </a:rPr>
              <a:t>Skipped</a:t>
            </a:r>
          </a:p>
        </p:txBody>
      </p:sp>
    </p:spTree>
    <p:extLst>
      <p:ext uri="{BB962C8B-B14F-4D97-AF65-F5344CB8AC3E}">
        <p14:creationId xmlns:p14="http://schemas.microsoft.com/office/powerpoint/2010/main" val="2022676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5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8" dur="indefinite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42" grpId="0" animBg="1"/>
      <p:bldP spid="4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18FDC-5CC4-E16C-7B17-9DA453501F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Erase Operation: More Details</a:t>
            </a:r>
            <a:endParaRPr lang="en-K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AE5D59-A702-2C85-888B-6552F18B78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KR" dirty="0"/>
                  <a:t>Erase operation consists of </a:t>
                </a:r>
                <a:r>
                  <a:rPr lang="en-KR" dirty="0">
                    <a:latin typeface="Aptos" panose="020B0004020202020204" pitchFamily="34" charset="0"/>
                  </a:rPr>
                  <a:t>two steps</a:t>
                </a:r>
              </a:p>
              <a:p>
                <a:pPr marL="1143000" lvl="1" indent="-457200">
                  <a:buClr>
                    <a:schemeClr val="tx1"/>
                  </a:buClr>
                </a:pPr>
                <a:r>
                  <a:rPr lang="en-KR" dirty="0">
                    <a:solidFill>
                      <a:srgbClr val="298C8C"/>
                    </a:solidFill>
                    <a:latin typeface="Aptos" panose="020B0004020202020204" pitchFamily="34" charset="0"/>
                  </a:rPr>
                  <a:t>Erase pulse (EP): </a:t>
                </a:r>
                <a:r>
                  <a:rPr lang="en-KR" dirty="0">
                    <a:latin typeface="Aptos" panose="020B0004020202020204" pitchFamily="34" charset="0"/>
                  </a:rPr>
                  <a:t>Applies</a:t>
                </a:r>
                <a:r>
                  <a:rPr lang="en-KR" dirty="0">
                    <a:solidFill>
                      <a:srgbClr val="298C8C"/>
                    </a:solidFill>
                    <a:latin typeface="Aptos" panose="020B0004020202020204" pitchFamily="34" charset="0"/>
                  </a:rPr>
                  <a:t> </a:t>
                </a:r>
                <a:r>
                  <a:rPr lang="en-KR" dirty="0">
                    <a:latin typeface="Aptos" panose="020B0004020202020204" pitchFamily="34" charset="0"/>
                  </a:rPr>
                  <a:t>high voltage for </a:t>
                </a:r>
                <a:r>
                  <a:rPr lang="en-KR" b="1" dirty="0">
                    <a:solidFill>
                      <a:srgbClr val="6F47E5"/>
                    </a:solidFill>
                    <a:latin typeface="Aptos SemiBold" panose="020B0004020202020204" pitchFamily="34" charset="0"/>
                  </a:rPr>
                  <a:t>fixed latency </a:t>
                </a:r>
                <a:r>
                  <a:rPr lang="en-KR" dirty="0">
                    <a:solidFill>
                      <a:srgbClr val="6F47E5"/>
                    </a:solidFill>
                    <a:latin typeface="Aptos" panose="020B0004020202020204" pitchFamily="34" charset="0"/>
                  </a:rPr>
                  <a:t>(3.5 </a:t>
                </a:r>
                <a14:m>
                  <m:oMath xmlns:m="http://schemas.openxmlformats.org/officeDocument/2006/math">
                    <m:r>
                      <a:rPr lang="en-KR" i="1" dirty="0">
                        <a:solidFill>
                          <a:srgbClr val="6F47E5"/>
                        </a:solidFill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r>
                  <a:rPr lang="en-KR" dirty="0">
                    <a:solidFill>
                      <a:srgbClr val="6F47E5"/>
                    </a:solidFill>
                    <a:latin typeface="Aptos" panose="020B0004020202020204" pitchFamily="34" charset="0"/>
                  </a:rPr>
                  <a:t>)</a:t>
                </a:r>
                <a:endParaRPr lang="en-KR" dirty="0">
                  <a:solidFill>
                    <a:srgbClr val="298C8C"/>
                  </a:solidFill>
                  <a:latin typeface="Aptos" panose="020B0004020202020204" pitchFamily="34" charset="0"/>
                </a:endParaRPr>
              </a:p>
              <a:p>
                <a:pPr marL="1143000" lvl="1" indent="-457200">
                  <a:buClr>
                    <a:schemeClr val="tx1"/>
                  </a:buClr>
                </a:pPr>
                <a:r>
                  <a:rPr lang="en-KR" dirty="0">
                    <a:solidFill>
                      <a:srgbClr val="F1A226"/>
                    </a:solidFill>
                    <a:latin typeface="Aptos" panose="020B0004020202020204" pitchFamily="34" charset="0"/>
                  </a:rPr>
                  <a:t>Verify read (VR)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AE5D59-A702-2C85-888B-6552F18B78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379" t="-2792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F7B82-4054-7D1D-7179-90CCFA767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7</a:t>
            </a:r>
          </a:p>
        </p:txBody>
      </p: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C207FC8D-C6A3-ADE9-189D-4035C3191F95}"/>
              </a:ext>
            </a:extLst>
          </p:cNvPr>
          <p:cNvCxnSpPr>
            <a:cxnSpLocks/>
          </p:cNvCxnSpPr>
          <p:nvPr/>
        </p:nvCxnSpPr>
        <p:spPr>
          <a:xfrm>
            <a:off x="6719380" y="3659277"/>
            <a:ext cx="0" cy="1705641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F727B441-680B-3FC1-51CE-E17DA36275E0}"/>
              </a:ext>
            </a:extLst>
          </p:cNvPr>
          <p:cNvCxnSpPr>
            <a:cxnSpLocks/>
          </p:cNvCxnSpPr>
          <p:nvPr/>
        </p:nvCxnSpPr>
        <p:spPr>
          <a:xfrm flipH="1">
            <a:off x="6719380" y="5357776"/>
            <a:ext cx="4694830" cy="0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0" name="First EP step">
            <a:extLst>
              <a:ext uri="{FF2B5EF4-FFF2-40B4-BE49-F238E27FC236}">
                <a16:creationId xmlns:a16="http://schemas.microsoft.com/office/drawing/2014/main" id="{F841E61C-8356-D17A-D3A3-75A24722A7AC}"/>
              </a:ext>
            </a:extLst>
          </p:cNvPr>
          <p:cNvSpPr/>
          <p:nvPr/>
        </p:nvSpPr>
        <p:spPr>
          <a:xfrm>
            <a:off x="7183404" y="4637776"/>
            <a:ext cx="1260000" cy="720000"/>
          </a:xfrm>
          <a:prstGeom prst="rect">
            <a:avLst/>
          </a:prstGeom>
          <a:solidFill>
            <a:srgbClr val="298C8C"/>
          </a:solidFill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7A1A3014-E949-9B3E-0AF3-79E2A9A49F19}"/>
              </a:ext>
            </a:extLst>
          </p:cNvPr>
          <p:cNvSpPr txBox="1"/>
          <p:nvPr/>
        </p:nvSpPr>
        <p:spPr>
          <a:xfrm rot="16200000">
            <a:off x="5915610" y="4281265"/>
            <a:ext cx="11542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Voltage</a:t>
            </a: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1A1A0A67-99A7-E1B8-DFA3-A08F5F037D55}"/>
              </a:ext>
            </a:extLst>
          </p:cNvPr>
          <p:cNvSpPr txBox="1"/>
          <p:nvPr/>
        </p:nvSpPr>
        <p:spPr>
          <a:xfrm>
            <a:off x="10538200" y="5357682"/>
            <a:ext cx="8595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Time</a:t>
            </a:r>
          </a:p>
        </p:txBody>
      </p:sp>
      <p:grpSp>
        <p:nvGrpSpPr>
          <p:cNvPr id="199" name="WL0">
            <a:extLst>
              <a:ext uri="{FF2B5EF4-FFF2-40B4-BE49-F238E27FC236}">
                <a16:creationId xmlns:a16="http://schemas.microsoft.com/office/drawing/2014/main" id="{1174C5DC-519D-14F2-BC0A-71C9CA2AB2E0}"/>
              </a:ext>
            </a:extLst>
          </p:cNvPr>
          <p:cNvGrpSpPr/>
          <p:nvPr/>
        </p:nvGrpSpPr>
        <p:grpSpPr>
          <a:xfrm>
            <a:off x="577217" y="3728302"/>
            <a:ext cx="5106983" cy="461665"/>
            <a:chOff x="3224217" y="3244334"/>
            <a:chExt cx="5106983" cy="461665"/>
          </a:xfrm>
        </p:grpSpPr>
        <p:cxnSp>
          <p:nvCxnSpPr>
            <p:cNvPr id="200" name="Straight Connector 199">
              <a:extLst>
                <a:ext uri="{FF2B5EF4-FFF2-40B4-BE49-F238E27FC236}">
                  <a16:creationId xmlns:a16="http://schemas.microsoft.com/office/drawing/2014/main" id="{480E4FB9-BE2D-A1D7-E664-5A7F1BC83737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3429000"/>
              <a:ext cx="43252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1" name="TextBox 200">
              <a:extLst>
                <a:ext uri="{FF2B5EF4-FFF2-40B4-BE49-F238E27FC236}">
                  <a16:creationId xmlns:a16="http://schemas.microsoft.com/office/drawing/2014/main" id="{6E5ECB8D-1775-0190-CC43-C7894C92582A}"/>
                </a:ext>
              </a:extLst>
            </p:cNvPr>
            <p:cNvSpPr txBox="1"/>
            <p:nvPr/>
          </p:nvSpPr>
          <p:spPr>
            <a:xfrm>
              <a:off x="3224217" y="3244334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latin typeface="Cambria" panose="02040503050406030204" pitchFamily="18" charset="0"/>
                </a:rPr>
                <a:t>WL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</p:grpSp>
      <p:grpSp>
        <p:nvGrpSpPr>
          <p:cNvPr id="202" name="WL1">
            <a:extLst>
              <a:ext uri="{FF2B5EF4-FFF2-40B4-BE49-F238E27FC236}">
                <a16:creationId xmlns:a16="http://schemas.microsoft.com/office/drawing/2014/main" id="{7390DA5F-4063-04EE-7461-C9C9C0EE5AF4}"/>
              </a:ext>
            </a:extLst>
          </p:cNvPr>
          <p:cNvGrpSpPr/>
          <p:nvPr/>
        </p:nvGrpSpPr>
        <p:grpSpPr>
          <a:xfrm>
            <a:off x="572729" y="4683742"/>
            <a:ext cx="5111471" cy="461665"/>
            <a:chOff x="3219729" y="4199774"/>
            <a:chExt cx="5111471" cy="461665"/>
          </a:xfrm>
        </p:grpSpPr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83DF9CA0-D966-49AB-8988-64D7042AA2F4}"/>
                </a:ext>
              </a:extLst>
            </p:cNvPr>
            <p:cNvCxnSpPr>
              <a:cxnSpLocks/>
            </p:cNvCxnSpPr>
            <p:nvPr/>
          </p:nvCxnSpPr>
          <p:spPr>
            <a:xfrm>
              <a:off x="4005943" y="4384440"/>
              <a:ext cx="4325257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04" name="TextBox 203">
              <a:extLst>
                <a:ext uri="{FF2B5EF4-FFF2-40B4-BE49-F238E27FC236}">
                  <a16:creationId xmlns:a16="http://schemas.microsoft.com/office/drawing/2014/main" id="{82294505-38EB-3347-5F51-B0A90732675E}"/>
                </a:ext>
              </a:extLst>
            </p:cNvPr>
            <p:cNvSpPr txBox="1"/>
            <p:nvPr/>
          </p:nvSpPr>
          <p:spPr>
            <a:xfrm>
              <a:off x="3219729" y="4199774"/>
              <a:ext cx="7473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KR" sz="2400" dirty="0">
                  <a:latin typeface="Cambria" panose="02040503050406030204" pitchFamily="18" charset="0"/>
                </a:rPr>
                <a:t>WL</a:t>
              </a:r>
              <a:r>
                <a:rPr lang="en-KR" sz="2400" baseline="-25000" dirty="0">
                  <a:latin typeface="Cambria" panose="02040503050406030204" pitchFamily="18" charset="0"/>
                </a:rPr>
                <a:t>1</a:t>
              </a:r>
            </a:p>
          </p:txBody>
        </p:sp>
      </p:grp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2244FB1B-24ED-FA38-E8C9-999B2997B684}"/>
              </a:ext>
            </a:extLst>
          </p:cNvPr>
          <p:cNvCxnSpPr>
            <a:cxnSpLocks/>
          </p:cNvCxnSpPr>
          <p:nvPr/>
        </p:nvCxnSpPr>
        <p:spPr>
          <a:xfrm>
            <a:off x="2300683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4AE66971-0A4B-80ED-1D95-FCAB07BFCF87}"/>
              </a:ext>
            </a:extLst>
          </p:cNvPr>
          <p:cNvCxnSpPr>
            <a:cxnSpLocks/>
          </p:cNvCxnSpPr>
          <p:nvPr/>
        </p:nvCxnSpPr>
        <p:spPr>
          <a:xfrm>
            <a:off x="3068590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B66486A6-AB23-1D8B-1CE3-6D3D3EAE0EEA}"/>
              </a:ext>
            </a:extLst>
          </p:cNvPr>
          <p:cNvCxnSpPr>
            <a:cxnSpLocks/>
          </p:cNvCxnSpPr>
          <p:nvPr/>
        </p:nvCxnSpPr>
        <p:spPr>
          <a:xfrm>
            <a:off x="4604402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207F9475-A48A-8E0D-41B9-B561B3F352B4}"/>
              </a:ext>
            </a:extLst>
          </p:cNvPr>
          <p:cNvCxnSpPr>
            <a:cxnSpLocks/>
          </p:cNvCxnSpPr>
          <p:nvPr/>
        </p:nvCxnSpPr>
        <p:spPr>
          <a:xfrm>
            <a:off x="3836496" y="3444312"/>
            <a:ext cx="0" cy="2086577"/>
          </a:xfrm>
          <a:prstGeom prst="line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5" name="Cells (WL0)">
            <a:extLst>
              <a:ext uri="{FF2B5EF4-FFF2-40B4-BE49-F238E27FC236}">
                <a16:creationId xmlns:a16="http://schemas.microsoft.com/office/drawing/2014/main" id="{13CC442D-3E45-EF0D-6901-E022F2959818}"/>
              </a:ext>
            </a:extLst>
          </p:cNvPr>
          <p:cNvGrpSpPr/>
          <p:nvPr/>
        </p:nvGrpSpPr>
        <p:grpSpPr>
          <a:xfrm>
            <a:off x="2011400" y="3623168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B690D853-9B51-F384-5DCF-309F69B9E276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AAC30BC7-6E4D-3017-4200-6E11031EF48A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18" name="Oval 217">
              <a:extLst>
                <a:ext uri="{FF2B5EF4-FFF2-40B4-BE49-F238E27FC236}">
                  <a16:creationId xmlns:a16="http://schemas.microsoft.com/office/drawing/2014/main" id="{636C5317-744E-6AAB-F395-9E0677C35A12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19" name="Oval 218">
              <a:extLst>
                <a:ext uri="{FF2B5EF4-FFF2-40B4-BE49-F238E27FC236}">
                  <a16:creationId xmlns:a16="http://schemas.microsoft.com/office/drawing/2014/main" id="{E6032D82-B494-B342-2C47-61B89B3755C3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 dirty="0"/>
            </a:p>
          </p:txBody>
        </p:sp>
      </p:grpSp>
      <p:grpSp>
        <p:nvGrpSpPr>
          <p:cNvPr id="220" name="Cells (WL1)">
            <a:extLst>
              <a:ext uri="{FF2B5EF4-FFF2-40B4-BE49-F238E27FC236}">
                <a16:creationId xmlns:a16="http://schemas.microsoft.com/office/drawing/2014/main" id="{55445B02-B2ED-5D32-84BD-ECFE8DE300B3}"/>
              </a:ext>
            </a:extLst>
          </p:cNvPr>
          <p:cNvGrpSpPr/>
          <p:nvPr/>
        </p:nvGrpSpPr>
        <p:grpSpPr>
          <a:xfrm>
            <a:off x="2011400" y="4577168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221" name="Oval 220">
              <a:extLst>
                <a:ext uri="{FF2B5EF4-FFF2-40B4-BE49-F238E27FC236}">
                  <a16:creationId xmlns:a16="http://schemas.microsoft.com/office/drawing/2014/main" id="{86CCFE1D-62AE-BC40-5FFA-BBE8E43710C2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22" name="Oval 221">
              <a:extLst>
                <a:ext uri="{FF2B5EF4-FFF2-40B4-BE49-F238E27FC236}">
                  <a16:creationId xmlns:a16="http://schemas.microsoft.com/office/drawing/2014/main" id="{8D3933A6-3E34-52A6-1BD9-6FE77F4D9924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23" name="Oval 222">
              <a:extLst>
                <a:ext uri="{FF2B5EF4-FFF2-40B4-BE49-F238E27FC236}">
                  <a16:creationId xmlns:a16="http://schemas.microsoft.com/office/drawing/2014/main" id="{EA478FA3-31D9-A7A2-3B12-2920B7D8298C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24" name="Oval 223">
              <a:extLst>
                <a:ext uri="{FF2B5EF4-FFF2-40B4-BE49-F238E27FC236}">
                  <a16:creationId xmlns:a16="http://schemas.microsoft.com/office/drawing/2014/main" id="{9D006BB0-C644-7FFB-E0B8-67693EDCB76C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</p:grpSp>
      <p:grpSp>
        <p:nvGrpSpPr>
          <p:cNvPr id="225" name="BL0">
            <a:extLst>
              <a:ext uri="{FF2B5EF4-FFF2-40B4-BE49-F238E27FC236}">
                <a16:creationId xmlns:a16="http://schemas.microsoft.com/office/drawing/2014/main" id="{8B255328-7B46-92EA-4D99-E18A62E0BCDB}"/>
              </a:ext>
            </a:extLst>
          </p:cNvPr>
          <p:cNvGrpSpPr/>
          <p:nvPr/>
        </p:nvGrpSpPr>
        <p:grpSpPr>
          <a:xfrm>
            <a:off x="2300683" y="2851116"/>
            <a:ext cx="710220" cy="3021035"/>
            <a:chOff x="4947683" y="1963737"/>
            <a:chExt cx="710220" cy="3021035"/>
          </a:xfrm>
        </p:grpSpPr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4E32DDCB-F273-B0EB-28E4-9DD6D3CBFCB3}"/>
                </a:ext>
              </a:extLst>
            </p:cNvPr>
            <p:cNvSpPr txBox="1"/>
            <p:nvPr/>
          </p:nvSpPr>
          <p:spPr>
            <a:xfrm>
              <a:off x="5006763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0</a:t>
              </a:r>
            </a:p>
          </p:txBody>
        </p:sp>
        <p:grpSp>
          <p:nvGrpSpPr>
            <p:cNvPr id="227" name="BL0">
              <a:extLst>
                <a:ext uri="{FF2B5EF4-FFF2-40B4-BE49-F238E27FC236}">
                  <a16:creationId xmlns:a16="http://schemas.microsoft.com/office/drawing/2014/main" id="{ED0FC718-FE35-7371-DE17-7297D193ABFA}"/>
                </a:ext>
              </a:extLst>
            </p:cNvPr>
            <p:cNvGrpSpPr/>
            <p:nvPr/>
          </p:nvGrpSpPr>
          <p:grpSpPr>
            <a:xfrm>
              <a:off x="4947683" y="2324911"/>
              <a:ext cx="386687" cy="2659861"/>
              <a:chOff x="4947683" y="2324911"/>
              <a:chExt cx="386687" cy="2659861"/>
            </a:xfrm>
          </p:grpSpPr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6219BFCC-CBEC-B728-26A0-F3B506E5C0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334370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0D0D594D-1BBE-E93C-5380-DBF25A0572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768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0" name="BL1">
            <a:extLst>
              <a:ext uri="{FF2B5EF4-FFF2-40B4-BE49-F238E27FC236}">
                <a16:creationId xmlns:a16="http://schemas.microsoft.com/office/drawing/2014/main" id="{22814322-CC50-8F82-3FF4-97CCA35B9BCF}"/>
              </a:ext>
            </a:extLst>
          </p:cNvPr>
          <p:cNvGrpSpPr/>
          <p:nvPr/>
        </p:nvGrpSpPr>
        <p:grpSpPr>
          <a:xfrm>
            <a:off x="3062313" y="2851116"/>
            <a:ext cx="719116" cy="3021035"/>
            <a:chOff x="5709313" y="1963737"/>
            <a:chExt cx="719116" cy="3021035"/>
          </a:xfrm>
        </p:grpSpPr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58BB3484-D1AB-E2FC-0242-D16B6489DC72}"/>
                </a:ext>
              </a:extLst>
            </p:cNvPr>
            <p:cNvSpPr txBox="1"/>
            <p:nvPr/>
          </p:nvSpPr>
          <p:spPr>
            <a:xfrm>
              <a:off x="5777289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1</a:t>
              </a:r>
            </a:p>
          </p:txBody>
        </p:sp>
        <p:grpSp>
          <p:nvGrpSpPr>
            <p:cNvPr id="232" name="BL1">
              <a:extLst>
                <a:ext uri="{FF2B5EF4-FFF2-40B4-BE49-F238E27FC236}">
                  <a16:creationId xmlns:a16="http://schemas.microsoft.com/office/drawing/2014/main" id="{A7283789-6CD3-84DF-FF9F-3B28A1E9F236}"/>
                </a:ext>
              </a:extLst>
            </p:cNvPr>
            <p:cNvGrpSpPr/>
            <p:nvPr/>
          </p:nvGrpSpPr>
          <p:grpSpPr>
            <a:xfrm>
              <a:off x="5709313" y="2324911"/>
              <a:ext cx="390230" cy="2659861"/>
              <a:chOff x="5709313" y="2324911"/>
              <a:chExt cx="390230" cy="2659861"/>
            </a:xfrm>
          </p:grpSpPr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468ADBA5-CA26-B792-B818-A2D07C0E8E8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099543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A1B86DD0-FF4D-1BD1-A26E-C0086DAC90B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09313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35" name="BL2">
            <a:extLst>
              <a:ext uri="{FF2B5EF4-FFF2-40B4-BE49-F238E27FC236}">
                <a16:creationId xmlns:a16="http://schemas.microsoft.com/office/drawing/2014/main" id="{15680650-47BE-2FD9-8BCB-C8BFBFE407AD}"/>
              </a:ext>
            </a:extLst>
          </p:cNvPr>
          <p:cNvGrpSpPr/>
          <p:nvPr/>
        </p:nvGrpSpPr>
        <p:grpSpPr>
          <a:xfrm>
            <a:off x="3833762" y="2851116"/>
            <a:ext cx="711615" cy="3021035"/>
            <a:chOff x="6480762" y="1963737"/>
            <a:chExt cx="711615" cy="3021035"/>
          </a:xfrm>
        </p:grpSpPr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5BC74D13-15FC-701E-CA7E-63CE0D0A4A44}"/>
                </a:ext>
              </a:extLst>
            </p:cNvPr>
            <p:cNvSpPr txBox="1"/>
            <p:nvPr/>
          </p:nvSpPr>
          <p:spPr>
            <a:xfrm>
              <a:off x="6541237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2</a:t>
              </a:r>
            </a:p>
          </p:txBody>
        </p:sp>
        <p:grpSp>
          <p:nvGrpSpPr>
            <p:cNvPr id="237" name="BL2">
              <a:extLst>
                <a:ext uri="{FF2B5EF4-FFF2-40B4-BE49-F238E27FC236}">
                  <a16:creationId xmlns:a16="http://schemas.microsoft.com/office/drawing/2014/main" id="{C2CCD0CA-7349-0608-3EA2-A16A259F6B66}"/>
                </a:ext>
              </a:extLst>
            </p:cNvPr>
            <p:cNvGrpSpPr/>
            <p:nvPr/>
          </p:nvGrpSpPr>
          <p:grpSpPr>
            <a:xfrm>
              <a:off x="6480762" y="2324911"/>
              <a:ext cx="386687" cy="2659861"/>
              <a:chOff x="6480762" y="2324911"/>
              <a:chExt cx="386687" cy="2659861"/>
            </a:xfrm>
          </p:grpSpPr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30B258B5-48C3-0772-C152-6A7E92C248F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867449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225B37CC-F88D-DFBF-E768-7F9709B765A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8076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40" name="BL3">
            <a:extLst>
              <a:ext uri="{FF2B5EF4-FFF2-40B4-BE49-F238E27FC236}">
                <a16:creationId xmlns:a16="http://schemas.microsoft.com/office/drawing/2014/main" id="{1FD318A7-7A7C-A4BF-E357-D0A2CF9AD88B}"/>
              </a:ext>
            </a:extLst>
          </p:cNvPr>
          <p:cNvGrpSpPr/>
          <p:nvPr/>
        </p:nvGrpSpPr>
        <p:grpSpPr>
          <a:xfrm>
            <a:off x="4604402" y="2851116"/>
            <a:ext cx="717280" cy="3021035"/>
            <a:chOff x="7251402" y="1963737"/>
            <a:chExt cx="717280" cy="3021035"/>
          </a:xfrm>
        </p:grpSpPr>
        <p:sp>
          <p:nvSpPr>
            <p:cNvPr id="241" name="TextBox 240">
              <a:extLst>
                <a:ext uri="{FF2B5EF4-FFF2-40B4-BE49-F238E27FC236}">
                  <a16:creationId xmlns:a16="http://schemas.microsoft.com/office/drawing/2014/main" id="{9D19C736-6B41-9B07-EC10-860ACFE4FB15}"/>
                </a:ext>
              </a:extLst>
            </p:cNvPr>
            <p:cNvSpPr txBox="1"/>
            <p:nvPr/>
          </p:nvSpPr>
          <p:spPr>
            <a:xfrm>
              <a:off x="7317542" y="1963737"/>
              <a:ext cx="6511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KR" sz="2400" dirty="0">
                  <a:latin typeface="Cambria" panose="02040503050406030204" pitchFamily="18" charset="0"/>
                </a:rPr>
                <a:t>BL</a:t>
              </a:r>
              <a:r>
                <a:rPr lang="en-KR" sz="2400" baseline="-25000" dirty="0">
                  <a:latin typeface="Cambria" panose="02040503050406030204" pitchFamily="18" charset="0"/>
                </a:rPr>
                <a:t>3</a:t>
              </a:r>
            </a:p>
          </p:txBody>
        </p:sp>
        <p:grpSp>
          <p:nvGrpSpPr>
            <p:cNvPr id="242" name="BL3">
              <a:extLst>
                <a:ext uri="{FF2B5EF4-FFF2-40B4-BE49-F238E27FC236}">
                  <a16:creationId xmlns:a16="http://schemas.microsoft.com/office/drawing/2014/main" id="{8515B563-1B1E-98B5-4A1C-E2BF72E70DA2}"/>
                </a:ext>
              </a:extLst>
            </p:cNvPr>
            <p:cNvGrpSpPr/>
            <p:nvPr/>
          </p:nvGrpSpPr>
          <p:grpSpPr>
            <a:xfrm>
              <a:off x="7251402" y="2324911"/>
              <a:ext cx="391710" cy="2659861"/>
              <a:chOff x="7251402" y="2324911"/>
              <a:chExt cx="391710" cy="2659861"/>
            </a:xfrm>
          </p:grpSpPr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49938B5A-C17B-DA21-BF44-7EBE58363AB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43112" y="2324911"/>
                <a:ext cx="0" cy="2659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39213152-AB49-70F6-C0B2-72E2FCA4D0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251402" y="2556933"/>
                <a:ext cx="386687" cy="0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45" name="Rounded Rectangle 244">
            <a:extLst>
              <a:ext uri="{FF2B5EF4-FFF2-40B4-BE49-F238E27FC236}">
                <a16:creationId xmlns:a16="http://schemas.microsoft.com/office/drawing/2014/main" id="{B76BD47C-A2AE-3463-9A7F-C49F0DB226F9}"/>
              </a:ext>
            </a:extLst>
          </p:cNvPr>
          <p:cNvSpPr/>
          <p:nvPr/>
        </p:nvSpPr>
        <p:spPr>
          <a:xfrm>
            <a:off x="1712368" y="3340468"/>
            <a:ext cx="3680713" cy="2300572"/>
          </a:xfrm>
          <a:prstGeom prst="roundRect">
            <a:avLst/>
          </a:prstGeom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pSp>
        <p:nvGrpSpPr>
          <p:cNvPr id="246" name="Programmed cells WL1">
            <a:extLst>
              <a:ext uri="{FF2B5EF4-FFF2-40B4-BE49-F238E27FC236}">
                <a16:creationId xmlns:a16="http://schemas.microsoft.com/office/drawing/2014/main" id="{70AE3197-F1A6-BF69-1002-E75F7880C020}"/>
              </a:ext>
            </a:extLst>
          </p:cNvPr>
          <p:cNvGrpSpPr/>
          <p:nvPr/>
        </p:nvGrpSpPr>
        <p:grpSpPr>
          <a:xfrm>
            <a:off x="2011400" y="4577379"/>
            <a:ext cx="2798209" cy="581247"/>
            <a:chOff x="7985701" y="4517124"/>
            <a:chExt cx="2798209" cy="581247"/>
          </a:xfrm>
        </p:grpSpPr>
        <p:sp>
          <p:nvSpPr>
            <p:cNvPr id="247" name="Oval 246">
              <a:extLst>
                <a:ext uri="{FF2B5EF4-FFF2-40B4-BE49-F238E27FC236}">
                  <a16:creationId xmlns:a16="http://schemas.microsoft.com/office/drawing/2014/main" id="{4AD433F8-B7CC-109D-1E18-6F235D4D4F54}"/>
                </a:ext>
              </a:extLst>
            </p:cNvPr>
            <p:cNvSpPr/>
            <p:nvPr/>
          </p:nvSpPr>
          <p:spPr>
            <a:xfrm>
              <a:off x="7985701" y="4517124"/>
              <a:ext cx="581246" cy="581246"/>
            </a:xfrm>
            <a:prstGeom prst="ellipse">
              <a:avLst/>
            </a:prstGeom>
            <a:solidFill>
              <a:srgbClr val="6F47E5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48" name="Oval 247">
              <a:extLst>
                <a:ext uri="{FF2B5EF4-FFF2-40B4-BE49-F238E27FC236}">
                  <a16:creationId xmlns:a16="http://schemas.microsoft.com/office/drawing/2014/main" id="{F9CD8132-7757-F0ED-C3BE-EB214B4E74B5}"/>
                </a:ext>
              </a:extLst>
            </p:cNvPr>
            <p:cNvSpPr/>
            <p:nvPr/>
          </p:nvSpPr>
          <p:spPr>
            <a:xfrm>
              <a:off x="8753608" y="4517124"/>
              <a:ext cx="581246" cy="581246"/>
            </a:xfrm>
            <a:prstGeom prst="ellipse">
              <a:avLst/>
            </a:prstGeom>
            <a:solidFill>
              <a:srgbClr val="6F47E5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49" name="Oval 248">
              <a:extLst>
                <a:ext uri="{FF2B5EF4-FFF2-40B4-BE49-F238E27FC236}">
                  <a16:creationId xmlns:a16="http://schemas.microsoft.com/office/drawing/2014/main" id="{C42405DE-8639-6136-5970-29BEE2E87D6B}"/>
                </a:ext>
              </a:extLst>
            </p:cNvPr>
            <p:cNvSpPr/>
            <p:nvPr/>
          </p:nvSpPr>
          <p:spPr>
            <a:xfrm>
              <a:off x="9521515" y="4517124"/>
              <a:ext cx="581246" cy="581246"/>
            </a:xfrm>
            <a:prstGeom prst="ellipse">
              <a:avLst/>
            </a:prstGeom>
            <a:solidFill>
              <a:srgbClr val="6F47E5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50" name="Freeform 249">
              <a:extLst>
                <a:ext uri="{FF2B5EF4-FFF2-40B4-BE49-F238E27FC236}">
                  <a16:creationId xmlns:a16="http://schemas.microsoft.com/office/drawing/2014/main" id="{E310DB21-9A38-7987-5419-969E0B0D0313}"/>
                </a:ext>
              </a:extLst>
            </p:cNvPr>
            <p:cNvSpPr/>
            <p:nvPr/>
          </p:nvSpPr>
          <p:spPr>
            <a:xfrm>
              <a:off x="10374939" y="5014088"/>
              <a:ext cx="408971" cy="84283"/>
            </a:xfrm>
            <a:custGeom>
              <a:avLst/>
              <a:gdLst>
                <a:gd name="connsiteX0" fmla="*/ 0 w 408971"/>
                <a:gd name="connsiteY0" fmla="*/ 0 h 84283"/>
                <a:gd name="connsiteX1" fmla="*/ 408971 w 408971"/>
                <a:gd name="connsiteY1" fmla="*/ 0 h 84283"/>
                <a:gd name="connsiteX2" fmla="*/ 366975 w 408971"/>
                <a:gd name="connsiteY2" fmla="*/ 34650 h 84283"/>
                <a:gd name="connsiteX3" fmla="*/ 204485 w 408971"/>
                <a:gd name="connsiteY3" fmla="*/ 84283 h 84283"/>
                <a:gd name="connsiteX4" fmla="*/ 41995 w 408971"/>
                <a:gd name="connsiteY4" fmla="*/ 34650 h 8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971" h="84283">
                  <a:moveTo>
                    <a:pt x="0" y="0"/>
                  </a:moveTo>
                  <a:lnTo>
                    <a:pt x="408971" y="0"/>
                  </a:lnTo>
                  <a:lnTo>
                    <a:pt x="366975" y="34650"/>
                  </a:lnTo>
                  <a:cubicBezTo>
                    <a:pt x="320592" y="65986"/>
                    <a:pt x="264675" y="84283"/>
                    <a:pt x="204485" y="84283"/>
                  </a:cubicBezTo>
                  <a:cubicBezTo>
                    <a:pt x="144295" y="84283"/>
                    <a:pt x="88378" y="65986"/>
                    <a:pt x="41995" y="34650"/>
                  </a:cubicBezTo>
                  <a:close/>
                </a:path>
              </a:pathLst>
            </a:custGeom>
            <a:solidFill>
              <a:srgbClr val="6F47E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KR"/>
            </a:p>
          </p:txBody>
        </p:sp>
      </p:grpSp>
      <p:grpSp>
        <p:nvGrpSpPr>
          <p:cNvPr id="251" name="Programmed cells WL0">
            <a:extLst>
              <a:ext uri="{FF2B5EF4-FFF2-40B4-BE49-F238E27FC236}">
                <a16:creationId xmlns:a16="http://schemas.microsoft.com/office/drawing/2014/main" id="{6027C638-AC08-FB1A-D9B3-14F3020006E8}"/>
              </a:ext>
            </a:extLst>
          </p:cNvPr>
          <p:cNvGrpSpPr/>
          <p:nvPr/>
        </p:nvGrpSpPr>
        <p:grpSpPr>
          <a:xfrm>
            <a:off x="2011400" y="3623379"/>
            <a:ext cx="2798209" cy="587226"/>
            <a:chOff x="7985701" y="3234320"/>
            <a:chExt cx="2798209" cy="587226"/>
          </a:xfrm>
        </p:grpSpPr>
        <p:sp>
          <p:nvSpPr>
            <p:cNvPr id="252" name="Oval 251">
              <a:extLst>
                <a:ext uri="{FF2B5EF4-FFF2-40B4-BE49-F238E27FC236}">
                  <a16:creationId xmlns:a16="http://schemas.microsoft.com/office/drawing/2014/main" id="{AB273B37-ECE4-82C9-794F-D2A9BA7CF559}"/>
                </a:ext>
              </a:extLst>
            </p:cNvPr>
            <p:cNvSpPr/>
            <p:nvPr/>
          </p:nvSpPr>
          <p:spPr>
            <a:xfrm>
              <a:off x="7985701" y="3234320"/>
              <a:ext cx="581246" cy="581246"/>
            </a:xfrm>
            <a:prstGeom prst="ellipse">
              <a:avLst/>
            </a:prstGeom>
            <a:solidFill>
              <a:srgbClr val="6F47E5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53" name="Oval 252">
              <a:extLst>
                <a:ext uri="{FF2B5EF4-FFF2-40B4-BE49-F238E27FC236}">
                  <a16:creationId xmlns:a16="http://schemas.microsoft.com/office/drawing/2014/main" id="{C44F46F7-BAB2-42AC-8250-80F6FD157DB7}"/>
                </a:ext>
              </a:extLst>
            </p:cNvPr>
            <p:cNvSpPr/>
            <p:nvPr/>
          </p:nvSpPr>
          <p:spPr>
            <a:xfrm>
              <a:off x="9521515" y="3234320"/>
              <a:ext cx="581246" cy="581246"/>
            </a:xfrm>
            <a:prstGeom prst="ellipse">
              <a:avLst/>
            </a:prstGeom>
            <a:solidFill>
              <a:srgbClr val="6F47E5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54" name="Freeform 253">
              <a:extLst>
                <a:ext uri="{FF2B5EF4-FFF2-40B4-BE49-F238E27FC236}">
                  <a16:creationId xmlns:a16="http://schemas.microsoft.com/office/drawing/2014/main" id="{9400511D-E4A4-6FDE-6EB1-2B2C251D001B}"/>
                </a:ext>
              </a:extLst>
            </p:cNvPr>
            <p:cNvSpPr/>
            <p:nvPr/>
          </p:nvSpPr>
          <p:spPr>
            <a:xfrm>
              <a:off x="10374939" y="3737263"/>
              <a:ext cx="408971" cy="84283"/>
            </a:xfrm>
            <a:custGeom>
              <a:avLst/>
              <a:gdLst>
                <a:gd name="connsiteX0" fmla="*/ 0 w 408971"/>
                <a:gd name="connsiteY0" fmla="*/ 0 h 84283"/>
                <a:gd name="connsiteX1" fmla="*/ 408971 w 408971"/>
                <a:gd name="connsiteY1" fmla="*/ 0 h 84283"/>
                <a:gd name="connsiteX2" fmla="*/ 366975 w 408971"/>
                <a:gd name="connsiteY2" fmla="*/ 34650 h 84283"/>
                <a:gd name="connsiteX3" fmla="*/ 204485 w 408971"/>
                <a:gd name="connsiteY3" fmla="*/ 84283 h 84283"/>
                <a:gd name="connsiteX4" fmla="*/ 41995 w 408971"/>
                <a:gd name="connsiteY4" fmla="*/ 34650 h 8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971" h="84283">
                  <a:moveTo>
                    <a:pt x="0" y="0"/>
                  </a:moveTo>
                  <a:lnTo>
                    <a:pt x="408971" y="0"/>
                  </a:lnTo>
                  <a:lnTo>
                    <a:pt x="366975" y="34650"/>
                  </a:lnTo>
                  <a:cubicBezTo>
                    <a:pt x="320592" y="65986"/>
                    <a:pt x="264675" y="84283"/>
                    <a:pt x="204485" y="84283"/>
                  </a:cubicBezTo>
                  <a:cubicBezTo>
                    <a:pt x="144295" y="84283"/>
                    <a:pt x="88378" y="65986"/>
                    <a:pt x="41995" y="34650"/>
                  </a:cubicBezTo>
                  <a:close/>
                </a:path>
              </a:pathLst>
            </a:custGeom>
            <a:solidFill>
              <a:srgbClr val="6F47E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KR"/>
            </a:p>
          </p:txBody>
        </p:sp>
        <p:sp>
          <p:nvSpPr>
            <p:cNvPr id="255" name="Freeform 254">
              <a:extLst>
                <a:ext uri="{FF2B5EF4-FFF2-40B4-BE49-F238E27FC236}">
                  <a16:creationId xmlns:a16="http://schemas.microsoft.com/office/drawing/2014/main" id="{A219364C-198A-A3B9-25BA-F1464A15D139}"/>
                </a:ext>
              </a:extLst>
            </p:cNvPr>
            <p:cNvSpPr/>
            <p:nvPr/>
          </p:nvSpPr>
          <p:spPr>
            <a:xfrm>
              <a:off x="8839747" y="3737263"/>
              <a:ext cx="408971" cy="84283"/>
            </a:xfrm>
            <a:custGeom>
              <a:avLst/>
              <a:gdLst>
                <a:gd name="connsiteX0" fmla="*/ 0 w 408971"/>
                <a:gd name="connsiteY0" fmla="*/ 0 h 84283"/>
                <a:gd name="connsiteX1" fmla="*/ 408971 w 408971"/>
                <a:gd name="connsiteY1" fmla="*/ 0 h 84283"/>
                <a:gd name="connsiteX2" fmla="*/ 366975 w 408971"/>
                <a:gd name="connsiteY2" fmla="*/ 34650 h 84283"/>
                <a:gd name="connsiteX3" fmla="*/ 204485 w 408971"/>
                <a:gd name="connsiteY3" fmla="*/ 84283 h 84283"/>
                <a:gd name="connsiteX4" fmla="*/ 41995 w 408971"/>
                <a:gd name="connsiteY4" fmla="*/ 34650 h 84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8971" h="84283">
                  <a:moveTo>
                    <a:pt x="0" y="0"/>
                  </a:moveTo>
                  <a:lnTo>
                    <a:pt x="408971" y="0"/>
                  </a:lnTo>
                  <a:lnTo>
                    <a:pt x="366975" y="34650"/>
                  </a:lnTo>
                  <a:cubicBezTo>
                    <a:pt x="320592" y="65986"/>
                    <a:pt x="264675" y="84283"/>
                    <a:pt x="204485" y="84283"/>
                  </a:cubicBezTo>
                  <a:cubicBezTo>
                    <a:pt x="144295" y="84283"/>
                    <a:pt x="88378" y="65986"/>
                    <a:pt x="41995" y="34650"/>
                  </a:cubicBezTo>
                  <a:close/>
                </a:path>
              </a:pathLst>
            </a:custGeom>
            <a:solidFill>
              <a:srgbClr val="6F47E5"/>
            </a:solidFill>
            <a:ln w="254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KR"/>
            </a:p>
          </p:txBody>
        </p:sp>
      </p:grpSp>
      <p:sp>
        <p:nvSpPr>
          <p:cNvPr id="256" name="Oval 255">
            <a:extLst>
              <a:ext uri="{FF2B5EF4-FFF2-40B4-BE49-F238E27FC236}">
                <a16:creationId xmlns:a16="http://schemas.microsoft.com/office/drawing/2014/main" id="{CF98FF82-67AD-9CED-2E03-8AE23DE76849}"/>
              </a:ext>
            </a:extLst>
          </p:cNvPr>
          <p:cNvSpPr/>
          <p:nvPr/>
        </p:nvSpPr>
        <p:spPr>
          <a:xfrm>
            <a:off x="2778200" y="3623379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A8FE8347-1ADC-DF40-A793-EF3A97732373}"/>
              </a:ext>
            </a:extLst>
          </p:cNvPr>
          <p:cNvSpPr/>
          <p:nvPr/>
        </p:nvSpPr>
        <p:spPr>
          <a:xfrm>
            <a:off x="4315400" y="3623379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258" name="Oval 257">
            <a:extLst>
              <a:ext uri="{FF2B5EF4-FFF2-40B4-BE49-F238E27FC236}">
                <a16:creationId xmlns:a16="http://schemas.microsoft.com/office/drawing/2014/main" id="{4C1A30AB-1ECC-9BDA-54B0-94DC2E562AD0}"/>
              </a:ext>
            </a:extLst>
          </p:cNvPr>
          <p:cNvSpPr/>
          <p:nvPr/>
        </p:nvSpPr>
        <p:spPr>
          <a:xfrm>
            <a:off x="4315400" y="4577379"/>
            <a:ext cx="581246" cy="581246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pSp>
        <p:nvGrpSpPr>
          <p:cNvPr id="259" name="Block erasure">
            <a:extLst>
              <a:ext uri="{FF2B5EF4-FFF2-40B4-BE49-F238E27FC236}">
                <a16:creationId xmlns:a16="http://schemas.microsoft.com/office/drawing/2014/main" id="{7701609B-F4B7-50BD-BBE7-B52815898364}"/>
              </a:ext>
            </a:extLst>
          </p:cNvPr>
          <p:cNvGrpSpPr/>
          <p:nvPr/>
        </p:nvGrpSpPr>
        <p:grpSpPr>
          <a:xfrm>
            <a:off x="5374843" y="3051330"/>
            <a:ext cx="2221691" cy="461665"/>
            <a:chOff x="8021843" y="2163951"/>
            <a:chExt cx="2221691" cy="4616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0" name="Erase text">
                  <a:extLst>
                    <a:ext uri="{FF2B5EF4-FFF2-40B4-BE49-F238E27FC236}">
                      <a16:creationId xmlns:a16="http://schemas.microsoft.com/office/drawing/2014/main" id="{E1289342-09C5-D4B9-3458-0A7B2D91D698}"/>
                    </a:ext>
                  </a:extLst>
                </p:cNvPr>
                <p:cNvSpPr txBox="1"/>
                <p:nvPr/>
              </p:nvSpPr>
              <p:spPr>
                <a:xfrm>
                  <a:off x="8388347" y="2163951"/>
                  <a:ext cx="1855187" cy="461665"/>
                </a:xfrm>
                <a:prstGeom prst="rect">
                  <a:avLst/>
                </a:prstGeom>
                <a:noFill/>
              </p:spPr>
              <p:txBody>
                <a:bodyPr wrap="none" rtlCol="0" anchor="ctr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KR" sz="2400" i="1" dirty="0" smtClean="0">
                          <a:solidFill>
                            <a:srgbClr val="298C8C"/>
                          </a:solidFill>
                          <a:latin typeface="Cambria Math" panose="02040503050406030204" pitchFamily="18" charset="0"/>
                          <a:cs typeface="Cambay Devanagari" pitchFamily="2" charset="77"/>
                        </a:rPr>
                        <m:t>𝑉</m:t>
                      </m:r>
                    </m:oMath>
                  </a14:m>
                  <a:r>
                    <a:rPr lang="en-KR" sz="2400" baseline="-25000" dirty="0">
                      <a:solidFill>
                        <a:srgbClr val="298C8C"/>
                      </a:solidFill>
                      <a:latin typeface="Cambria" panose="02040503050406030204" pitchFamily="18" charset="0"/>
                      <a:cs typeface="Cambay Devanagari" pitchFamily="2" charset="77"/>
                    </a:rPr>
                    <a:t>ERASE</a:t>
                  </a:r>
                  <a14:m>
                    <m:oMath xmlns:m="http://schemas.openxmlformats.org/officeDocument/2006/math">
                      <m:r>
                        <a:rPr lang="en-KR" sz="2400" i="1" dirty="0" smtClean="0">
                          <a:solidFill>
                            <a:srgbClr val="298C8C"/>
                          </a:solidFill>
                          <a:latin typeface="Cambria Math" panose="02040503050406030204" pitchFamily="18" charset="0"/>
                          <a:cs typeface="Cambay Devanagari" pitchFamily="2" charset="77"/>
                        </a:rPr>
                        <m:t>&gt;</m:t>
                      </m:r>
                    </m:oMath>
                  </a14:m>
                  <a:r>
                    <a:rPr lang="en-KR" sz="2400" dirty="0">
                      <a:solidFill>
                        <a:srgbClr val="298C8C"/>
                      </a:solidFill>
                      <a:latin typeface="Cambria" panose="02040503050406030204" pitchFamily="18" charset="0"/>
                      <a:cs typeface="Cambay Devanagari" pitchFamily="2" charset="77"/>
                    </a:rPr>
                    <a:t> 20 V</a:t>
                  </a:r>
                </a:p>
              </p:txBody>
            </p:sp>
          </mc:Choice>
          <mc:Fallback xmlns="">
            <p:sp>
              <p:nvSpPr>
                <p:cNvPr id="260" name="Erase text">
                  <a:extLst>
                    <a:ext uri="{FF2B5EF4-FFF2-40B4-BE49-F238E27FC236}">
                      <a16:creationId xmlns:a16="http://schemas.microsoft.com/office/drawing/2014/main" id="{E1289342-09C5-D4B9-3458-0A7B2D91D69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88347" y="2163951"/>
                  <a:ext cx="1855187" cy="461665"/>
                </a:xfrm>
                <a:prstGeom prst="rect">
                  <a:avLst/>
                </a:prstGeom>
                <a:blipFill>
                  <a:blip r:embed="rId4"/>
                  <a:stretch>
                    <a:fillRect l="-680" t="-10811" r="-4762" b="-27027"/>
                  </a:stretch>
                </a:blipFill>
              </p:spPr>
              <p:txBody>
                <a:bodyPr/>
                <a:lstStyle/>
                <a:p>
                  <a:r>
                    <a:rPr lang="en-K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61" name="Straight Arrow Connector 260">
              <a:extLst>
                <a:ext uri="{FF2B5EF4-FFF2-40B4-BE49-F238E27FC236}">
                  <a16:creationId xmlns:a16="http://schemas.microsoft.com/office/drawing/2014/main" id="{B8A95804-16D1-A305-B5D4-0EA66F1C792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21843" y="2394784"/>
              <a:ext cx="353633" cy="220176"/>
            </a:xfrm>
            <a:prstGeom prst="straightConnector1">
              <a:avLst/>
            </a:prstGeom>
            <a:ln w="25400">
              <a:solidFill>
                <a:srgbClr val="298C8C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2" name="Rounded Rectangle 261">
            <a:extLst>
              <a:ext uri="{FF2B5EF4-FFF2-40B4-BE49-F238E27FC236}">
                <a16:creationId xmlns:a16="http://schemas.microsoft.com/office/drawing/2014/main" id="{DBB32788-5E2A-82B1-C8E1-B2A361DC7548}"/>
              </a:ext>
            </a:extLst>
          </p:cNvPr>
          <p:cNvSpPr/>
          <p:nvPr/>
        </p:nvSpPr>
        <p:spPr>
          <a:xfrm>
            <a:off x="1712600" y="3340468"/>
            <a:ext cx="3680713" cy="2300572"/>
          </a:xfrm>
          <a:prstGeom prst="roundRect">
            <a:avLst/>
          </a:prstGeom>
          <a:ln w="50800">
            <a:solidFill>
              <a:srgbClr val="298C8C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grpSp>
        <p:nvGrpSpPr>
          <p:cNvPr id="263" name="Cells (WL1)">
            <a:extLst>
              <a:ext uri="{FF2B5EF4-FFF2-40B4-BE49-F238E27FC236}">
                <a16:creationId xmlns:a16="http://schemas.microsoft.com/office/drawing/2014/main" id="{4B4F71EE-564B-E8ED-0714-9822BEFBA336}"/>
              </a:ext>
            </a:extLst>
          </p:cNvPr>
          <p:cNvGrpSpPr/>
          <p:nvPr/>
        </p:nvGrpSpPr>
        <p:grpSpPr>
          <a:xfrm>
            <a:off x="2011400" y="4577379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264" name="Oval 263">
              <a:extLst>
                <a:ext uri="{FF2B5EF4-FFF2-40B4-BE49-F238E27FC236}">
                  <a16:creationId xmlns:a16="http://schemas.microsoft.com/office/drawing/2014/main" id="{B16690D8-DB9F-7EAA-3FFC-6D6BB22ED939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65" name="Oval 264">
              <a:extLst>
                <a:ext uri="{FF2B5EF4-FFF2-40B4-BE49-F238E27FC236}">
                  <a16:creationId xmlns:a16="http://schemas.microsoft.com/office/drawing/2014/main" id="{2FD5322F-ADF4-0063-EA8A-77F59B755CB6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66" name="Oval 265">
              <a:extLst>
                <a:ext uri="{FF2B5EF4-FFF2-40B4-BE49-F238E27FC236}">
                  <a16:creationId xmlns:a16="http://schemas.microsoft.com/office/drawing/2014/main" id="{64301750-08AD-5F7F-CA42-19E01CE3C209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67" name="Oval 266">
              <a:extLst>
                <a:ext uri="{FF2B5EF4-FFF2-40B4-BE49-F238E27FC236}">
                  <a16:creationId xmlns:a16="http://schemas.microsoft.com/office/drawing/2014/main" id="{8314BC08-EAC5-E5EC-1E7B-A83F41A349B2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</p:grpSp>
      <p:grpSp>
        <p:nvGrpSpPr>
          <p:cNvPr id="268" name="Cells (WL0)">
            <a:extLst>
              <a:ext uri="{FF2B5EF4-FFF2-40B4-BE49-F238E27FC236}">
                <a16:creationId xmlns:a16="http://schemas.microsoft.com/office/drawing/2014/main" id="{77691705-C3A9-8E34-15E0-43AA5A162577}"/>
              </a:ext>
            </a:extLst>
          </p:cNvPr>
          <p:cNvGrpSpPr/>
          <p:nvPr/>
        </p:nvGrpSpPr>
        <p:grpSpPr>
          <a:xfrm>
            <a:off x="2011400" y="3623379"/>
            <a:ext cx="2884968" cy="581246"/>
            <a:chOff x="4657060" y="3138377"/>
            <a:chExt cx="2884968" cy="581246"/>
          </a:xfrm>
          <a:solidFill>
            <a:schemeClr val="bg1"/>
          </a:solidFill>
        </p:grpSpPr>
        <p:sp>
          <p:nvSpPr>
            <p:cNvPr id="269" name="Oval 268">
              <a:extLst>
                <a:ext uri="{FF2B5EF4-FFF2-40B4-BE49-F238E27FC236}">
                  <a16:creationId xmlns:a16="http://schemas.microsoft.com/office/drawing/2014/main" id="{0EF9AFEF-40CC-361E-0343-EEBD2A30E1BB}"/>
                </a:ext>
              </a:extLst>
            </p:cNvPr>
            <p:cNvSpPr/>
            <p:nvPr/>
          </p:nvSpPr>
          <p:spPr>
            <a:xfrm>
              <a:off x="4657060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70" name="Oval 269">
              <a:extLst>
                <a:ext uri="{FF2B5EF4-FFF2-40B4-BE49-F238E27FC236}">
                  <a16:creationId xmlns:a16="http://schemas.microsoft.com/office/drawing/2014/main" id="{9E1206E6-B365-0E2F-317E-D941D6394C8E}"/>
                </a:ext>
              </a:extLst>
            </p:cNvPr>
            <p:cNvSpPr/>
            <p:nvPr/>
          </p:nvSpPr>
          <p:spPr>
            <a:xfrm>
              <a:off x="5424967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71" name="Oval 270">
              <a:extLst>
                <a:ext uri="{FF2B5EF4-FFF2-40B4-BE49-F238E27FC236}">
                  <a16:creationId xmlns:a16="http://schemas.microsoft.com/office/drawing/2014/main" id="{BE27DE80-D96F-E165-CFC9-87027EB7C68A}"/>
                </a:ext>
              </a:extLst>
            </p:cNvPr>
            <p:cNvSpPr/>
            <p:nvPr/>
          </p:nvSpPr>
          <p:spPr>
            <a:xfrm>
              <a:off x="6192874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  <p:sp>
          <p:nvSpPr>
            <p:cNvPr id="272" name="Oval 271">
              <a:extLst>
                <a:ext uri="{FF2B5EF4-FFF2-40B4-BE49-F238E27FC236}">
                  <a16:creationId xmlns:a16="http://schemas.microsoft.com/office/drawing/2014/main" id="{57F83AC9-7627-3584-B518-E8CB9D9D0E9C}"/>
                </a:ext>
              </a:extLst>
            </p:cNvPr>
            <p:cNvSpPr/>
            <p:nvPr/>
          </p:nvSpPr>
          <p:spPr>
            <a:xfrm>
              <a:off x="6960782" y="3138377"/>
              <a:ext cx="581246" cy="581246"/>
            </a:xfrm>
            <a:prstGeom prst="ellipse">
              <a:avLst/>
            </a:prstGeom>
            <a:grpFill/>
            <a:ln w="254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KR"/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1A3FE1E-D256-FFDF-FF96-76C27C861550}"/>
              </a:ext>
            </a:extLst>
          </p:cNvPr>
          <p:cNvCxnSpPr>
            <a:cxnSpLocks/>
          </p:cNvCxnSpPr>
          <p:nvPr/>
        </p:nvCxnSpPr>
        <p:spPr>
          <a:xfrm>
            <a:off x="7184666" y="5482301"/>
            <a:ext cx="12600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7FDF87-1DD8-2FFF-E2A8-195497C63674}"/>
                  </a:ext>
                </a:extLst>
              </p:cNvPr>
              <p:cNvSpPr txBox="1"/>
              <p:nvPr/>
            </p:nvSpPr>
            <p:spPr>
              <a:xfrm>
                <a:off x="6899957" y="5485004"/>
                <a:ext cx="1821204" cy="83099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KR" sz="2400" dirty="0">
                    <a:latin typeface="Cambria" panose="02040503050406030204" pitchFamily="18" charset="0"/>
                  </a:rPr>
                  <a:t>tEP = 3.5 </a:t>
                </a:r>
                <a14:m>
                  <m:oMath xmlns:m="http://schemas.openxmlformats.org/officeDocument/2006/math">
                    <m:r>
                      <a:rPr lang="en-KR" sz="2400" i="1" dirty="0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KR" sz="2400" dirty="0">
                  <a:latin typeface="Cambria" panose="02040503050406030204" pitchFamily="18" charset="0"/>
                </a:endParaRPr>
              </a:p>
              <a:p>
                <a:pPr algn="ctr"/>
                <a:r>
                  <a:rPr lang="en-KR" sz="2400" dirty="0">
                    <a:latin typeface="Cambria" panose="02040503050406030204" pitchFamily="18" charset="0"/>
                  </a:rPr>
                  <a:t>(</a:t>
                </a:r>
                <a:r>
                  <a:rPr lang="en-KR" sz="2400" dirty="0">
                    <a:solidFill>
                      <a:srgbClr val="6F47E5"/>
                    </a:solidFill>
                    <a:latin typeface="Cambria" panose="02040503050406030204" pitchFamily="18" charset="0"/>
                  </a:rPr>
                  <a:t>fixed</a:t>
                </a:r>
                <a:r>
                  <a:rPr lang="en-KR" sz="2400" dirty="0">
                    <a:latin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17FDF87-1DD8-2FFF-E2A8-195497C636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9957" y="5485004"/>
                <a:ext cx="1821204" cy="830997"/>
              </a:xfrm>
              <a:prstGeom prst="rect">
                <a:avLst/>
              </a:prstGeom>
              <a:blipFill>
                <a:blip r:embed="rId5"/>
                <a:stretch>
                  <a:fillRect l="-4861" t="-6061" b="-15152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7CD96E6-220E-9E83-91A3-B532E6F249CD}"/>
              </a:ext>
            </a:extLst>
          </p:cNvPr>
          <p:cNvCxnSpPr/>
          <p:nvPr/>
        </p:nvCxnSpPr>
        <p:spPr>
          <a:xfrm flipH="1">
            <a:off x="6719380" y="4637776"/>
            <a:ext cx="464024" cy="0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ECC73D3E-C6A0-4AEF-5212-390F7E4E3CE4}"/>
              </a:ext>
            </a:extLst>
          </p:cNvPr>
          <p:cNvCxnSpPr>
            <a:cxnSpLocks/>
            <a:stCxn id="13" idx="1"/>
          </p:cNvCxnSpPr>
          <p:nvPr/>
        </p:nvCxnSpPr>
        <p:spPr>
          <a:xfrm flipH="1">
            <a:off x="6719380" y="4357155"/>
            <a:ext cx="354071" cy="280142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2440A3-FF12-1668-379A-968C579FD892}"/>
                  </a:ext>
                </a:extLst>
              </p:cNvPr>
              <p:cNvSpPr txBox="1"/>
              <p:nvPr/>
            </p:nvSpPr>
            <p:spPr>
              <a:xfrm>
                <a:off x="7073451" y="4130586"/>
                <a:ext cx="980076" cy="45313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KR" sz="2400" i="1" dirty="0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KR" sz="2400" baseline="-25000" dirty="0">
                    <a:latin typeface="Cambria" panose="02040503050406030204" pitchFamily="18" charset="0"/>
                  </a:rPr>
                  <a:t>ERASE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772440A3-FF12-1668-379A-968C579FD8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3451" y="4130586"/>
                <a:ext cx="980076" cy="453137"/>
              </a:xfrm>
              <a:prstGeom prst="rect">
                <a:avLst/>
              </a:prstGeom>
              <a:blipFill>
                <a:blip r:embed="rId6"/>
                <a:stretch>
                  <a:fillRect r="-2532" b="-27778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211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2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" grpId="0" animBg="1"/>
      <p:bldP spid="7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80-11A5-212C-5E53-9A4399A2C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Validation: Aggressive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8E121-5DE1-185F-D1D2-D8AD639FE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Incompletely</a:t>
            </a:r>
            <a:r>
              <a:rPr lang="en-KR" dirty="0"/>
              <a:t>-erased blocks are stll safe to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B859C-9E64-FE25-E4FA-CF04704A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7D2A6D-5FE5-EAF0-FB52-6DAB9A8DA4C7}"/>
              </a:ext>
            </a:extLst>
          </p:cNvPr>
          <p:cNvSpPr/>
          <p:nvPr/>
        </p:nvSpPr>
        <p:spPr>
          <a:xfrm>
            <a:off x="4105118" y="3560130"/>
            <a:ext cx="1260000" cy="864000"/>
          </a:xfrm>
          <a:prstGeom prst="rect">
            <a:avLst/>
          </a:prstGeom>
          <a:noFill/>
          <a:ln w="25400">
            <a:solidFill>
              <a:srgbClr val="298C8C">
                <a:alpha val="25000"/>
              </a:srgb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1E15DD-7053-242B-5AB4-8DC999C98734}"/>
              </a:ext>
            </a:extLst>
          </p:cNvPr>
          <p:cNvCxnSpPr>
            <a:cxnSpLocks/>
          </p:cNvCxnSpPr>
          <p:nvPr/>
        </p:nvCxnSpPr>
        <p:spPr>
          <a:xfrm>
            <a:off x="805991" y="3063498"/>
            <a:ext cx="0" cy="1362223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BA2D326-D9DE-F8C2-9B02-4D0ED7DC030C}"/>
              </a:ext>
            </a:extLst>
          </p:cNvPr>
          <p:cNvSpPr/>
          <p:nvPr/>
        </p:nvSpPr>
        <p:spPr>
          <a:xfrm>
            <a:off x="889682" y="3993721"/>
            <a:ext cx="1260000" cy="432000"/>
          </a:xfrm>
          <a:prstGeom prst="rect">
            <a:avLst/>
          </a:prstGeom>
          <a:solidFill>
            <a:schemeClr val="bg1"/>
          </a:solidFill>
          <a:ln w="25400">
            <a:solidFill>
              <a:srgbClr val="298C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AE6678-B89B-C0C1-8366-380951319B85}"/>
              </a:ext>
            </a:extLst>
          </p:cNvPr>
          <p:cNvSpPr/>
          <p:nvPr/>
        </p:nvSpPr>
        <p:spPr>
          <a:xfrm>
            <a:off x="2233541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1A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A265F6-939D-E779-6B16-30BD29AB8750}"/>
              </a:ext>
            </a:extLst>
          </p:cNvPr>
          <p:cNvSpPr/>
          <p:nvPr/>
        </p:nvSpPr>
        <p:spPr>
          <a:xfrm>
            <a:off x="2497400" y="3775144"/>
            <a:ext cx="1260000" cy="648000"/>
          </a:xfrm>
          <a:prstGeom prst="rect">
            <a:avLst/>
          </a:prstGeom>
          <a:noFill/>
          <a:ln w="25400">
            <a:solidFill>
              <a:srgbClr val="298C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BF8682-917A-23AA-5489-18E4FD29EAE8}"/>
              </a:ext>
            </a:extLst>
          </p:cNvPr>
          <p:cNvSpPr/>
          <p:nvPr/>
        </p:nvSpPr>
        <p:spPr>
          <a:xfrm>
            <a:off x="3835848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1A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90AD4E-9FFA-B43E-CECE-3F15312B6416}"/>
              </a:ext>
            </a:extLst>
          </p:cNvPr>
          <p:cNvSpPr/>
          <p:nvPr/>
        </p:nvSpPr>
        <p:spPr>
          <a:xfrm>
            <a:off x="5448808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1A226">
                <a:alpha val="25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CA2EC3-E14E-0957-9F8B-E3744B063657}"/>
              </a:ext>
            </a:extLst>
          </p:cNvPr>
          <p:cNvSpPr txBox="1"/>
          <p:nvPr/>
        </p:nvSpPr>
        <p:spPr>
          <a:xfrm>
            <a:off x="5545995" y="4424867"/>
            <a:ext cx="8595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Time</a:t>
            </a:r>
            <a:endParaRPr lang="en-KR" sz="2400" dirty="0">
              <a:latin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A5656B-A4FC-5210-111A-068B0CE297C6}"/>
              </a:ext>
            </a:extLst>
          </p:cNvPr>
          <p:cNvSpPr txBox="1"/>
          <p:nvPr/>
        </p:nvSpPr>
        <p:spPr>
          <a:xfrm rot="16200000">
            <a:off x="-14692" y="3513778"/>
            <a:ext cx="11542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Voltage</a:t>
            </a:r>
            <a:endParaRPr lang="en-KR" sz="2400" dirty="0">
              <a:latin typeface="Cambria" panose="020405030504060302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26785A9-4709-ECF5-984C-74FCC0C9BBA9}"/>
              </a:ext>
            </a:extLst>
          </p:cNvPr>
          <p:cNvCxnSpPr>
            <a:cxnSpLocks/>
          </p:cNvCxnSpPr>
          <p:nvPr/>
        </p:nvCxnSpPr>
        <p:spPr>
          <a:xfrm flipH="1">
            <a:off x="805991" y="4425721"/>
            <a:ext cx="5482075" cy="0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504CF6A-F707-6358-33A6-070DD8855CA3}"/>
                  </a:ext>
                </a:extLst>
              </p:cNvPr>
              <p:cNvSpPr txBox="1"/>
              <p:nvPr/>
            </p:nvSpPr>
            <p:spPr>
              <a:xfrm>
                <a:off x="2307223" y="4853721"/>
                <a:ext cx="3238772" cy="58477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KR" sz="3200" dirty="0">
                    <a:solidFill>
                      <a:srgbClr val="F1A226"/>
                    </a:solidFill>
                    <a:latin typeface="Cambria" panose="02040503050406030204" pitchFamily="18" charset="0"/>
                  </a:rPr>
                  <a:t>Fail-bit count </a:t>
                </a:r>
                <a14:m>
                  <m:oMath xmlns:m="http://schemas.openxmlformats.org/officeDocument/2006/math">
                    <m:r>
                      <a:rPr lang="en-KR" sz="3200" i="1" smtClean="0">
                        <a:solidFill>
                          <a:srgbClr val="F1A2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KR" sz="3200" dirty="0">
                    <a:solidFill>
                      <a:srgbClr val="F1A226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KR" sz="3200" i="1" dirty="0" smtClean="0">
                        <a:solidFill>
                          <a:srgbClr val="F1A2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KR" sz="3200" dirty="0">
                  <a:solidFill>
                    <a:srgbClr val="F1A226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504CF6A-F707-6358-33A6-070DD8855C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223" y="4853721"/>
                <a:ext cx="3238772" cy="584775"/>
              </a:xfrm>
              <a:prstGeom prst="rect">
                <a:avLst/>
              </a:prstGeom>
              <a:blipFill>
                <a:blip r:embed="rId3"/>
                <a:stretch>
                  <a:fillRect l="-4297" t="-12766" r="-781" b="-31915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C7FB9DDF-20A5-25DE-4D27-9F7B94504E48}"/>
              </a:ext>
            </a:extLst>
          </p:cNvPr>
          <p:cNvGraphicFramePr/>
          <p:nvPr/>
        </p:nvGraphicFramePr>
        <p:xfrm>
          <a:off x="6601647" y="1945190"/>
          <a:ext cx="5331307" cy="4160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F998F422-4FD2-A0FB-24BF-1753E79E2310}"/>
              </a:ext>
            </a:extLst>
          </p:cNvPr>
          <p:cNvSpPr txBox="1"/>
          <p:nvPr/>
        </p:nvSpPr>
        <p:spPr>
          <a:xfrm rot="16200000">
            <a:off x="4863553" y="3700310"/>
            <a:ext cx="3685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2400" dirty="0">
                <a:latin typeface="Cambria" panose="02040503050406030204" pitchFamily="18" charset="0"/>
              </a:rPr>
              <a:t>Errors after prog. and read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25">
                <a:extLst>
                  <a:ext uri="{FF2B5EF4-FFF2-40B4-BE49-F238E27FC236}">
                    <a16:creationId xmlns:a16="http://schemas.microsoft.com/office/drawing/2014/main" id="{7ABFCB7F-31BC-5459-BF06-A36009824B5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364896" y="5495274"/>
              <a:ext cx="4694238" cy="457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2373">
                      <a:extLst>
                        <a:ext uri="{9D8B030D-6E8A-4147-A177-3AD203B41FA5}">
                          <a16:colId xmlns:a16="http://schemas.microsoft.com/office/drawing/2014/main" val="3471629573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2695823119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818690574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4117740209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3899703391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28681641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KR" sz="2400" b="0" baseline="-25000" dirty="0">
                            <a:solidFill>
                              <a:srgbClr val="C0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en-KR" sz="2400" b="0" baseline="-25000" dirty="0">
                            <a:solidFill>
                              <a:schemeClr val="bg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KR" sz="2400" b="1" i="1" dirty="0" smtClean="0">
                                    <a:solidFill>
                                      <a:srgbClr val="F1A22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𝜹</m:t>
                                </m:r>
                              </m:oMath>
                            </m:oMathPara>
                          </a14:m>
                          <a:endParaRPr lang="en-KR" sz="2400" b="1" baseline="-25000" dirty="0">
                            <a:solidFill>
                              <a:srgbClr val="F1A226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KR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oMath>
                          </a14:m>
                          <a:endParaRPr lang="en-KR" sz="2400" b="0" baseline="-250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3</a:t>
                          </a:r>
                          <a14:m>
                            <m:oMath xmlns:m="http://schemas.openxmlformats.org/officeDocument/2006/math">
                              <m:r>
                                <a:rPr lang="en-KR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oMath>
                          </a14:m>
                          <a:endParaRPr lang="en-KR" sz="2400" b="0" baseline="-250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4</a:t>
                          </a:r>
                          <a14:m>
                            <m:oMath xmlns:m="http://schemas.openxmlformats.org/officeDocument/2006/math">
                              <m:r>
                                <a:rPr lang="en-KR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oMath>
                          </a14:m>
                          <a:endParaRPr lang="en-KR" sz="2400" b="0" baseline="-250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67610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25">
                <a:extLst>
                  <a:ext uri="{FF2B5EF4-FFF2-40B4-BE49-F238E27FC236}">
                    <a16:creationId xmlns:a16="http://schemas.microsoft.com/office/drawing/2014/main" id="{7ABFCB7F-31BC-5459-BF06-A36009824B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72016582"/>
                  </p:ext>
                </p:extLst>
              </p:nvPr>
            </p:nvGraphicFramePr>
            <p:xfrm>
              <a:off x="7364896" y="5495274"/>
              <a:ext cx="4694238" cy="457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2373">
                      <a:extLst>
                        <a:ext uri="{9D8B030D-6E8A-4147-A177-3AD203B41FA5}">
                          <a16:colId xmlns:a16="http://schemas.microsoft.com/office/drawing/2014/main" val="3471629573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2695823119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818690574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4117740209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3899703391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286816415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KR" sz="2400" b="0" baseline="-25000" dirty="0">
                            <a:solidFill>
                              <a:srgbClr val="C0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100000" t="-10811" r="-398387" b="-29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200000" t="-10811" r="-298387" b="-29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04918" t="-10811" r="-203279" b="-29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398387" t="-10811" r="-100000" b="-29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5"/>
                          <a:stretch>
                            <a:fillRect l="-498387" t="-10811" b="-297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676103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2CF0E9-0530-E847-A130-8F226F9EC948}"/>
                  </a:ext>
                </a:extLst>
              </p:cNvPr>
              <p:cNvSpPr txBox="1"/>
              <p:nvPr/>
            </p:nvSpPr>
            <p:spPr>
              <a:xfrm>
                <a:off x="8443291" y="5495273"/>
                <a:ext cx="2484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KR" sz="2400" b="1" i="1" smtClean="0">
                          <a:solidFill>
                            <a:srgbClr val="F1A22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en-KR" sz="2400" b="1" dirty="0">
                  <a:solidFill>
                    <a:srgbClr val="F1A226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2CF0E9-0530-E847-A130-8F226F9EC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291" y="5495273"/>
                <a:ext cx="248465" cy="369332"/>
              </a:xfrm>
              <a:prstGeom prst="rect">
                <a:avLst/>
              </a:prstGeom>
              <a:blipFill>
                <a:blip r:embed="rId6"/>
                <a:stretch>
                  <a:fillRect l="-28571" r="-28571" b="-23333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AA1EE70-1F18-56A3-57BC-C0B2D3175B66}"/>
              </a:ext>
            </a:extLst>
          </p:cNvPr>
          <p:cNvCxnSpPr>
            <a:cxnSpLocks/>
          </p:cNvCxnSpPr>
          <p:nvPr/>
        </p:nvCxnSpPr>
        <p:spPr>
          <a:xfrm>
            <a:off x="7796769" y="3684944"/>
            <a:ext cx="3881026" cy="0"/>
          </a:xfrm>
          <a:prstGeom prst="line">
            <a:avLst/>
          </a:prstGeom>
          <a:ln w="25400">
            <a:solidFill>
              <a:srgbClr val="6F47E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A7BC169-7814-B334-6B2B-79AC36E68367}"/>
              </a:ext>
            </a:extLst>
          </p:cNvPr>
          <p:cNvSpPr txBox="1"/>
          <p:nvPr/>
        </p:nvSpPr>
        <p:spPr>
          <a:xfrm>
            <a:off x="9953374" y="3695053"/>
            <a:ext cx="1714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Correctable</a:t>
            </a:r>
            <a:b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</a:br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errors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E81B3D76-6F72-B7EA-D0F3-25AE23D84E49}"/>
              </a:ext>
            </a:extLst>
          </p:cNvPr>
          <p:cNvCxnSpPr>
            <a:cxnSpLocks/>
            <a:stCxn id="10" idx="2"/>
            <a:endCxn id="15" idx="0"/>
          </p:cNvCxnSpPr>
          <p:nvPr/>
        </p:nvCxnSpPr>
        <p:spPr>
          <a:xfrm>
            <a:off x="3925848" y="4423644"/>
            <a:ext cx="761" cy="430077"/>
          </a:xfrm>
          <a:prstGeom prst="straightConnector1">
            <a:avLst/>
          </a:prstGeom>
          <a:ln w="25400">
            <a:solidFill>
              <a:srgbClr val="F1A226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Right Brace 28">
            <a:extLst>
              <a:ext uri="{FF2B5EF4-FFF2-40B4-BE49-F238E27FC236}">
                <a16:creationId xmlns:a16="http://schemas.microsoft.com/office/drawing/2014/main" id="{79A1F6A1-E500-FD44-1FB7-10C3DB562F5E}"/>
              </a:ext>
            </a:extLst>
          </p:cNvPr>
          <p:cNvSpPr/>
          <p:nvPr/>
        </p:nvSpPr>
        <p:spPr>
          <a:xfrm rot="16200000">
            <a:off x="4689690" y="2536183"/>
            <a:ext cx="354841" cy="1523372"/>
          </a:xfrm>
          <a:prstGeom prst="rightBrace">
            <a:avLst/>
          </a:prstGeom>
          <a:ln w="25400">
            <a:solidFill>
              <a:srgbClr val="6F47E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627736E-90ED-E64E-6248-73468CB43210}"/>
              </a:ext>
            </a:extLst>
          </p:cNvPr>
          <p:cNvSpPr txBox="1"/>
          <p:nvPr/>
        </p:nvSpPr>
        <p:spPr>
          <a:xfrm>
            <a:off x="4235366" y="2605174"/>
            <a:ext cx="126348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6F47E5"/>
                </a:solidFill>
              </a:rPr>
              <a:t>Skipped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CB9AF45-4747-BB07-B9F0-46A0B6B2DC7C}"/>
              </a:ext>
            </a:extLst>
          </p:cNvPr>
          <p:cNvSpPr txBox="1"/>
          <p:nvPr/>
        </p:nvSpPr>
        <p:spPr>
          <a:xfrm>
            <a:off x="7512034" y="5874729"/>
            <a:ext cx="4450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Fail-bit count in the second loop</a:t>
            </a:r>
          </a:p>
        </p:txBody>
      </p:sp>
    </p:spTree>
    <p:extLst>
      <p:ext uri="{BB962C8B-B14F-4D97-AF65-F5344CB8AC3E}">
        <p14:creationId xmlns:p14="http://schemas.microsoft.com/office/powerpoint/2010/main" val="336763920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80-11A5-212C-5E53-9A4399A2C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Validation: Aggressive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8E121-5DE1-185F-D1D2-D8AD639FE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Incompletely</a:t>
            </a:r>
            <a:r>
              <a:rPr lang="en-KR" dirty="0"/>
              <a:t>-erased blocks are stll safe to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B859C-9E64-FE25-E4FA-CF04704A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7D2A6D-5FE5-EAF0-FB52-6DAB9A8DA4C7}"/>
              </a:ext>
            </a:extLst>
          </p:cNvPr>
          <p:cNvSpPr/>
          <p:nvPr/>
        </p:nvSpPr>
        <p:spPr>
          <a:xfrm>
            <a:off x="4105118" y="3560130"/>
            <a:ext cx="1260000" cy="864000"/>
          </a:xfrm>
          <a:prstGeom prst="rect">
            <a:avLst/>
          </a:prstGeom>
          <a:noFill/>
          <a:ln w="25400">
            <a:solidFill>
              <a:srgbClr val="298C8C">
                <a:alpha val="25000"/>
              </a:srgb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1E15DD-7053-242B-5AB4-8DC999C98734}"/>
              </a:ext>
            </a:extLst>
          </p:cNvPr>
          <p:cNvCxnSpPr>
            <a:cxnSpLocks/>
          </p:cNvCxnSpPr>
          <p:nvPr/>
        </p:nvCxnSpPr>
        <p:spPr>
          <a:xfrm>
            <a:off x="805991" y="3063498"/>
            <a:ext cx="0" cy="1362223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BA2D326-D9DE-F8C2-9B02-4D0ED7DC030C}"/>
              </a:ext>
            </a:extLst>
          </p:cNvPr>
          <p:cNvSpPr/>
          <p:nvPr/>
        </p:nvSpPr>
        <p:spPr>
          <a:xfrm>
            <a:off x="889682" y="3993721"/>
            <a:ext cx="1260000" cy="432000"/>
          </a:xfrm>
          <a:prstGeom prst="rect">
            <a:avLst/>
          </a:prstGeom>
          <a:solidFill>
            <a:schemeClr val="bg1"/>
          </a:solidFill>
          <a:ln w="25400">
            <a:solidFill>
              <a:srgbClr val="298C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AE6678-B89B-C0C1-8366-380951319B85}"/>
              </a:ext>
            </a:extLst>
          </p:cNvPr>
          <p:cNvSpPr/>
          <p:nvPr/>
        </p:nvSpPr>
        <p:spPr>
          <a:xfrm>
            <a:off x="2233541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1A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A265F6-939D-E779-6B16-30BD29AB8750}"/>
              </a:ext>
            </a:extLst>
          </p:cNvPr>
          <p:cNvSpPr/>
          <p:nvPr/>
        </p:nvSpPr>
        <p:spPr>
          <a:xfrm>
            <a:off x="2497400" y="3775144"/>
            <a:ext cx="1260000" cy="648000"/>
          </a:xfrm>
          <a:prstGeom prst="rect">
            <a:avLst/>
          </a:prstGeom>
          <a:noFill/>
          <a:ln w="25400">
            <a:solidFill>
              <a:srgbClr val="298C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BF8682-917A-23AA-5489-18E4FD29EAE8}"/>
              </a:ext>
            </a:extLst>
          </p:cNvPr>
          <p:cNvSpPr/>
          <p:nvPr/>
        </p:nvSpPr>
        <p:spPr>
          <a:xfrm>
            <a:off x="3835848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1A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90AD4E-9FFA-B43E-CECE-3F15312B6416}"/>
              </a:ext>
            </a:extLst>
          </p:cNvPr>
          <p:cNvSpPr/>
          <p:nvPr/>
        </p:nvSpPr>
        <p:spPr>
          <a:xfrm>
            <a:off x="5448808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1A226">
                <a:alpha val="25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CA2EC3-E14E-0957-9F8B-E3744B063657}"/>
              </a:ext>
            </a:extLst>
          </p:cNvPr>
          <p:cNvSpPr txBox="1"/>
          <p:nvPr/>
        </p:nvSpPr>
        <p:spPr>
          <a:xfrm>
            <a:off x="5545995" y="4424867"/>
            <a:ext cx="8595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Time</a:t>
            </a:r>
            <a:endParaRPr lang="en-KR" sz="2400" dirty="0">
              <a:latin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A5656B-A4FC-5210-111A-068B0CE297C6}"/>
              </a:ext>
            </a:extLst>
          </p:cNvPr>
          <p:cNvSpPr txBox="1"/>
          <p:nvPr/>
        </p:nvSpPr>
        <p:spPr>
          <a:xfrm rot="16200000">
            <a:off x="-14692" y="3513778"/>
            <a:ext cx="11542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Voltage</a:t>
            </a:r>
            <a:endParaRPr lang="en-KR" sz="2400" dirty="0">
              <a:latin typeface="Cambria" panose="02040503050406030204" pitchFamily="18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26785A9-4709-ECF5-984C-74FCC0C9BBA9}"/>
              </a:ext>
            </a:extLst>
          </p:cNvPr>
          <p:cNvCxnSpPr>
            <a:cxnSpLocks/>
          </p:cNvCxnSpPr>
          <p:nvPr/>
        </p:nvCxnSpPr>
        <p:spPr>
          <a:xfrm flipH="1">
            <a:off x="805991" y="4425721"/>
            <a:ext cx="5482075" cy="0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C7FB9DDF-20A5-25DE-4D27-9F7B94504E48}"/>
              </a:ext>
            </a:extLst>
          </p:cNvPr>
          <p:cNvGraphicFramePr/>
          <p:nvPr/>
        </p:nvGraphicFramePr>
        <p:xfrm>
          <a:off x="6601647" y="1945190"/>
          <a:ext cx="5331307" cy="4160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F998F422-4FD2-A0FB-24BF-1753E79E2310}"/>
              </a:ext>
            </a:extLst>
          </p:cNvPr>
          <p:cNvSpPr txBox="1"/>
          <p:nvPr/>
        </p:nvSpPr>
        <p:spPr>
          <a:xfrm rot="16200000">
            <a:off x="4863553" y="3700310"/>
            <a:ext cx="3685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2400" dirty="0">
                <a:latin typeface="Cambria" panose="02040503050406030204" pitchFamily="18" charset="0"/>
              </a:rPr>
              <a:t>Errors after prog. and read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25">
                <a:extLst>
                  <a:ext uri="{FF2B5EF4-FFF2-40B4-BE49-F238E27FC236}">
                    <a16:creationId xmlns:a16="http://schemas.microsoft.com/office/drawing/2014/main" id="{7ABFCB7F-31BC-5459-BF06-A36009824B5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364896" y="5495274"/>
              <a:ext cx="4694238" cy="457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2373">
                      <a:extLst>
                        <a:ext uri="{9D8B030D-6E8A-4147-A177-3AD203B41FA5}">
                          <a16:colId xmlns:a16="http://schemas.microsoft.com/office/drawing/2014/main" val="3471629573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2695823119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818690574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4117740209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3899703391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28681641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KR" sz="2400" b="0" baseline="-25000" dirty="0">
                            <a:solidFill>
                              <a:srgbClr val="C0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en-KR" sz="2400" b="0" baseline="-25000" dirty="0">
                            <a:solidFill>
                              <a:schemeClr val="bg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KR" sz="2400" b="1" i="1" dirty="0" smtClean="0">
                                    <a:solidFill>
                                      <a:srgbClr val="F1A22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𝜹</m:t>
                                </m:r>
                              </m:oMath>
                            </m:oMathPara>
                          </a14:m>
                          <a:endParaRPr lang="en-KR" sz="2400" b="1" baseline="-25000" dirty="0">
                            <a:solidFill>
                              <a:srgbClr val="F1A226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KR" sz="2400" b="1" dirty="0">
                              <a:solidFill>
                                <a:srgbClr val="F1A226"/>
                              </a:solidFill>
                              <a:latin typeface="Cambria" panose="02040503050406030204" pitchFamily="18" charset="0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KR" sz="2400" b="1" i="1" dirty="0" smtClean="0">
                                  <a:solidFill>
                                    <a:srgbClr val="F1A22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𝜹</m:t>
                              </m:r>
                            </m:oMath>
                          </a14:m>
                          <a:endParaRPr lang="en-KR" sz="2400" b="1" baseline="-25000" dirty="0">
                            <a:solidFill>
                              <a:srgbClr val="F1A226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3</a:t>
                          </a:r>
                          <a14:m>
                            <m:oMath xmlns:m="http://schemas.openxmlformats.org/officeDocument/2006/math">
                              <m:r>
                                <a:rPr lang="en-KR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oMath>
                          </a14:m>
                          <a:endParaRPr lang="en-KR" sz="2400" b="0" baseline="-250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4</a:t>
                          </a:r>
                          <a14:m>
                            <m:oMath xmlns:m="http://schemas.openxmlformats.org/officeDocument/2006/math">
                              <m:r>
                                <a:rPr lang="en-KR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oMath>
                          </a14:m>
                          <a:endParaRPr lang="en-KR" sz="2400" b="0" baseline="-250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67610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25">
                <a:extLst>
                  <a:ext uri="{FF2B5EF4-FFF2-40B4-BE49-F238E27FC236}">
                    <a16:creationId xmlns:a16="http://schemas.microsoft.com/office/drawing/2014/main" id="{7ABFCB7F-31BC-5459-BF06-A36009824B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64585495"/>
                  </p:ext>
                </p:extLst>
              </p:nvPr>
            </p:nvGraphicFramePr>
            <p:xfrm>
              <a:off x="7364896" y="5495274"/>
              <a:ext cx="4694238" cy="457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2373">
                      <a:extLst>
                        <a:ext uri="{9D8B030D-6E8A-4147-A177-3AD203B41FA5}">
                          <a16:colId xmlns:a16="http://schemas.microsoft.com/office/drawing/2014/main" val="3471629573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2695823119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818690574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4117740209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3899703391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286816415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KR" sz="2400" b="0" baseline="-25000" dirty="0">
                            <a:solidFill>
                              <a:srgbClr val="C0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10811" r="-398387" b="-29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t="-10811" r="-298387" b="-29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4918" t="-10811" r="-203279" b="-29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98387" t="-10811" r="-100000" b="-29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98387" t="-10811" b="-297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676103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2CF0E9-0530-E847-A130-8F226F9EC948}"/>
                  </a:ext>
                </a:extLst>
              </p:cNvPr>
              <p:cNvSpPr txBox="1"/>
              <p:nvPr/>
            </p:nvSpPr>
            <p:spPr>
              <a:xfrm>
                <a:off x="8443291" y="5495273"/>
                <a:ext cx="2326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K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K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2CF0E9-0530-E847-A130-8F226F9EC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291" y="5495273"/>
                <a:ext cx="232691" cy="369332"/>
              </a:xfrm>
              <a:prstGeom prst="rect">
                <a:avLst/>
              </a:prstGeom>
              <a:blipFill>
                <a:blip r:embed="rId5"/>
                <a:stretch>
                  <a:fillRect l="-25000" r="-25000" b="-23333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AA1EE70-1F18-56A3-57BC-C0B2D3175B66}"/>
              </a:ext>
            </a:extLst>
          </p:cNvPr>
          <p:cNvCxnSpPr>
            <a:cxnSpLocks/>
          </p:cNvCxnSpPr>
          <p:nvPr/>
        </p:nvCxnSpPr>
        <p:spPr>
          <a:xfrm>
            <a:off x="7796769" y="3684944"/>
            <a:ext cx="3881026" cy="0"/>
          </a:xfrm>
          <a:prstGeom prst="line">
            <a:avLst/>
          </a:prstGeom>
          <a:ln w="25400">
            <a:solidFill>
              <a:srgbClr val="6F47E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A7BC169-7814-B334-6B2B-79AC36E68367}"/>
              </a:ext>
            </a:extLst>
          </p:cNvPr>
          <p:cNvSpPr txBox="1"/>
          <p:nvPr/>
        </p:nvSpPr>
        <p:spPr>
          <a:xfrm>
            <a:off x="9953374" y="3695053"/>
            <a:ext cx="1714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Correctable</a:t>
            </a:r>
            <a:b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</a:br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errors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7C13A08-2352-289A-7A6D-1C569499A1B0}"/>
                  </a:ext>
                </a:extLst>
              </p:cNvPr>
              <p:cNvSpPr txBox="1"/>
              <p:nvPr/>
            </p:nvSpPr>
            <p:spPr>
              <a:xfrm>
                <a:off x="1834338" y="4853721"/>
                <a:ext cx="4184543" cy="58477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KR" sz="3200" i="1" smtClean="0">
                        <a:solidFill>
                          <a:srgbClr val="F1A2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KR" sz="3200" dirty="0">
                    <a:solidFill>
                      <a:srgbClr val="F1A226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KR" sz="3200" i="1">
                        <a:solidFill>
                          <a:srgbClr val="F1A2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KR" sz="3200" dirty="0">
                    <a:solidFill>
                      <a:srgbClr val="F1A226"/>
                    </a:solidFill>
                    <a:latin typeface="Cambria" panose="02040503050406030204" pitchFamily="18" charset="0"/>
                  </a:rPr>
                  <a:t>Fail-bit count </a:t>
                </a:r>
                <a14:m>
                  <m:oMath xmlns:m="http://schemas.openxmlformats.org/officeDocument/2006/math">
                    <m:r>
                      <a:rPr lang="en-KR" sz="3200" i="1" smtClean="0">
                        <a:solidFill>
                          <a:srgbClr val="F1A2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KR" sz="3200" dirty="0">
                    <a:solidFill>
                      <a:srgbClr val="F1A226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solidFill>
                          <a:srgbClr val="F1A2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KR" sz="3200" i="1" dirty="0" smtClean="0">
                        <a:solidFill>
                          <a:srgbClr val="F1A2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KR" sz="3200" dirty="0">
                  <a:solidFill>
                    <a:srgbClr val="F1A226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87C13A08-2352-289A-7A6D-1C569499A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338" y="4853721"/>
                <a:ext cx="4184543" cy="584775"/>
              </a:xfrm>
              <a:prstGeom prst="rect">
                <a:avLst/>
              </a:prstGeom>
              <a:blipFill>
                <a:blip r:embed="rId6"/>
                <a:stretch>
                  <a:fillRect l="-606" t="-14894" r="-606" b="-29787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7445A434-1BE5-62A3-96F8-32679AA98728}"/>
              </a:ext>
            </a:extLst>
          </p:cNvPr>
          <p:cNvCxnSpPr>
            <a:cxnSpLocks/>
            <a:endCxn id="30" idx="0"/>
          </p:cNvCxnSpPr>
          <p:nvPr/>
        </p:nvCxnSpPr>
        <p:spPr>
          <a:xfrm>
            <a:off x="3925848" y="4421721"/>
            <a:ext cx="762" cy="432000"/>
          </a:xfrm>
          <a:prstGeom prst="straightConnector1">
            <a:avLst/>
          </a:prstGeom>
          <a:ln w="25400">
            <a:solidFill>
              <a:srgbClr val="F1A226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ight Brace 33">
            <a:extLst>
              <a:ext uri="{FF2B5EF4-FFF2-40B4-BE49-F238E27FC236}">
                <a16:creationId xmlns:a16="http://schemas.microsoft.com/office/drawing/2014/main" id="{FC0717EA-50AE-8653-25B4-20DFA1D6DE72}"/>
              </a:ext>
            </a:extLst>
          </p:cNvPr>
          <p:cNvSpPr/>
          <p:nvPr/>
        </p:nvSpPr>
        <p:spPr>
          <a:xfrm rot="16200000">
            <a:off x="4689690" y="2536183"/>
            <a:ext cx="354841" cy="1523372"/>
          </a:xfrm>
          <a:prstGeom prst="rightBrace">
            <a:avLst/>
          </a:prstGeom>
          <a:ln w="25400">
            <a:solidFill>
              <a:srgbClr val="6F47E5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17931C3-04D1-DF29-104A-ADF8C704EAE8}"/>
              </a:ext>
            </a:extLst>
          </p:cNvPr>
          <p:cNvSpPr txBox="1"/>
          <p:nvPr/>
        </p:nvSpPr>
        <p:spPr>
          <a:xfrm>
            <a:off x="4235366" y="2605174"/>
            <a:ext cx="1263487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KR" sz="2400" dirty="0">
                <a:solidFill>
                  <a:srgbClr val="6F47E5"/>
                </a:solidFill>
              </a:rPr>
              <a:t>Skipped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46DA20C-54BD-D5A7-63DB-12F3DA960307}"/>
              </a:ext>
            </a:extLst>
          </p:cNvPr>
          <p:cNvSpPr txBox="1"/>
          <p:nvPr/>
        </p:nvSpPr>
        <p:spPr>
          <a:xfrm>
            <a:off x="7512034" y="5874729"/>
            <a:ext cx="4450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Fail-bit count in the second loop</a:t>
            </a:r>
          </a:p>
        </p:txBody>
      </p:sp>
    </p:spTree>
    <p:extLst>
      <p:ext uri="{BB962C8B-B14F-4D97-AF65-F5344CB8AC3E}">
        <p14:creationId xmlns:p14="http://schemas.microsoft.com/office/powerpoint/2010/main" val="238879196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80-11A5-212C-5E53-9A4399A2C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Validation: Aggressive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8E121-5DE1-185F-D1D2-D8AD639FE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Incompletely</a:t>
            </a:r>
            <a:r>
              <a:rPr lang="en-KR" dirty="0"/>
              <a:t>-erased blocks are stll safe to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B859C-9E64-FE25-E4FA-CF04704A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7D2A6D-5FE5-EAF0-FB52-6DAB9A8DA4C7}"/>
              </a:ext>
            </a:extLst>
          </p:cNvPr>
          <p:cNvSpPr/>
          <p:nvPr/>
        </p:nvSpPr>
        <p:spPr>
          <a:xfrm>
            <a:off x="4105118" y="3560130"/>
            <a:ext cx="1260000" cy="864000"/>
          </a:xfrm>
          <a:prstGeom prst="rect">
            <a:avLst/>
          </a:prstGeom>
          <a:noFill/>
          <a:ln w="25400">
            <a:solidFill>
              <a:srgbClr val="298C8C">
                <a:alpha val="25000"/>
              </a:srgb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1E15DD-7053-242B-5AB4-8DC999C98734}"/>
              </a:ext>
            </a:extLst>
          </p:cNvPr>
          <p:cNvCxnSpPr>
            <a:cxnSpLocks/>
          </p:cNvCxnSpPr>
          <p:nvPr/>
        </p:nvCxnSpPr>
        <p:spPr>
          <a:xfrm>
            <a:off x="805991" y="3063498"/>
            <a:ext cx="0" cy="1362223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BA2D326-D9DE-F8C2-9B02-4D0ED7DC030C}"/>
              </a:ext>
            </a:extLst>
          </p:cNvPr>
          <p:cNvSpPr/>
          <p:nvPr/>
        </p:nvSpPr>
        <p:spPr>
          <a:xfrm>
            <a:off x="889682" y="3993721"/>
            <a:ext cx="1260000" cy="432000"/>
          </a:xfrm>
          <a:prstGeom prst="rect">
            <a:avLst/>
          </a:prstGeom>
          <a:solidFill>
            <a:schemeClr val="bg1"/>
          </a:solidFill>
          <a:ln w="25400">
            <a:solidFill>
              <a:srgbClr val="298C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AE6678-B89B-C0C1-8366-380951319B85}"/>
              </a:ext>
            </a:extLst>
          </p:cNvPr>
          <p:cNvSpPr/>
          <p:nvPr/>
        </p:nvSpPr>
        <p:spPr>
          <a:xfrm>
            <a:off x="2233541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1A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A265F6-939D-E779-6B16-30BD29AB8750}"/>
              </a:ext>
            </a:extLst>
          </p:cNvPr>
          <p:cNvSpPr/>
          <p:nvPr/>
        </p:nvSpPr>
        <p:spPr>
          <a:xfrm>
            <a:off x="2497400" y="3775144"/>
            <a:ext cx="1260000" cy="648000"/>
          </a:xfrm>
          <a:prstGeom prst="rect">
            <a:avLst/>
          </a:prstGeom>
          <a:noFill/>
          <a:ln w="25400">
            <a:solidFill>
              <a:srgbClr val="298C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BF8682-917A-23AA-5489-18E4FD29EAE8}"/>
              </a:ext>
            </a:extLst>
          </p:cNvPr>
          <p:cNvSpPr/>
          <p:nvPr/>
        </p:nvSpPr>
        <p:spPr>
          <a:xfrm>
            <a:off x="3835848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1A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90AD4E-9FFA-B43E-CECE-3F15312B6416}"/>
              </a:ext>
            </a:extLst>
          </p:cNvPr>
          <p:cNvSpPr/>
          <p:nvPr/>
        </p:nvSpPr>
        <p:spPr>
          <a:xfrm>
            <a:off x="5448808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57D4A">
                <a:alpha val="25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CA2EC3-E14E-0957-9F8B-E3744B063657}"/>
              </a:ext>
            </a:extLst>
          </p:cNvPr>
          <p:cNvSpPr txBox="1"/>
          <p:nvPr/>
        </p:nvSpPr>
        <p:spPr>
          <a:xfrm>
            <a:off x="5545995" y="4424867"/>
            <a:ext cx="8595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Time</a:t>
            </a:r>
            <a:endParaRPr lang="en-KR" sz="2400" dirty="0">
              <a:latin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A5656B-A4FC-5210-111A-068B0CE297C6}"/>
              </a:ext>
            </a:extLst>
          </p:cNvPr>
          <p:cNvSpPr txBox="1"/>
          <p:nvPr/>
        </p:nvSpPr>
        <p:spPr>
          <a:xfrm rot="16200000">
            <a:off x="-14692" y="3513778"/>
            <a:ext cx="11542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Voltage</a:t>
            </a:r>
            <a:endParaRPr lang="en-KR" sz="2400" dirty="0">
              <a:latin typeface="Cambria" panose="02040503050406030204" pitchFamily="18" charset="0"/>
            </a:endParaRP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C7FB9DDF-20A5-25DE-4D27-9F7B94504E48}"/>
              </a:ext>
            </a:extLst>
          </p:cNvPr>
          <p:cNvGraphicFramePr/>
          <p:nvPr/>
        </p:nvGraphicFramePr>
        <p:xfrm>
          <a:off x="6601647" y="1945190"/>
          <a:ext cx="5331307" cy="4160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F998F422-4FD2-A0FB-24BF-1753E79E2310}"/>
              </a:ext>
            </a:extLst>
          </p:cNvPr>
          <p:cNvSpPr txBox="1"/>
          <p:nvPr/>
        </p:nvSpPr>
        <p:spPr>
          <a:xfrm rot="16200000">
            <a:off x="4863553" y="3700310"/>
            <a:ext cx="3685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2400" dirty="0">
                <a:latin typeface="Cambria" panose="02040503050406030204" pitchFamily="18" charset="0"/>
              </a:rPr>
              <a:t>Errors after prog. and read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25">
                <a:extLst>
                  <a:ext uri="{FF2B5EF4-FFF2-40B4-BE49-F238E27FC236}">
                    <a16:creationId xmlns:a16="http://schemas.microsoft.com/office/drawing/2014/main" id="{7ABFCB7F-31BC-5459-BF06-A36009824B52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364896" y="5495274"/>
              <a:ext cx="4694238" cy="457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2373">
                      <a:extLst>
                        <a:ext uri="{9D8B030D-6E8A-4147-A177-3AD203B41FA5}">
                          <a16:colId xmlns:a16="http://schemas.microsoft.com/office/drawing/2014/main" val="3471629573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2695823119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818690574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4117740209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3899703391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28681641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KR" sz="2400" b="0" baseline="-25000" dirty="0">
                            <a:solidFill>
                              <a:srgbClr val="C0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en-KR" sz="2400" b="0" baseline="-25000" dirty="0">
                            <a:solidFill>
                              <a:schemeClr val="bg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KR" sz="2400" b="1" i="1" dirty="0" smtClean="0">
                                    <a:solidFill>
                                      <a:srgbClr val="F1A22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𝜹</m:t>
                                </m:r>
                              </m:oMath>
                            </m:oMathPara>
                          </a14:m>
                          <a:endParaRPr lang="en-KR" sz="2400" b="1" baseline="-25000" dirty="0">
                            <a:solidFill>
                              <a:srgbClr val="F1A226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KR" sz="2400" b="1" dirty="0">
                              <a:solidFill>
                                <a:srgbClr val="F1A226"/>
                              </a:solidFill>
                              <a:latin typeface="Cambria" panose="02040503050406030204" pitchFamily="18" charset="0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KR" sz="2400" b="1" i="1" dirty="0" smtClean="0">
                                  <a:solidFill>
                                    <a:srgbClr val="F1A22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𝜹</m:t>
                              </m:r>
                            </m:oMath>
                          </a14:m>
                          <a:endParaRPr lang="en-KR" sz="2400" b="1" baseline="-25000" dirty="0">
                            <a:solidFill>
                              <a:srgbClr val="F1A226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3</a:t>
                          </a:r>
                          <a14:m>
                            <m:oMath xmlns:m="http://schemas.openxmlformats.org/officeDocument/2006/math">
                              <m:r>
                                <a:rPr lang="en-KR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oMath>
                          </a14:m>
                          <a:endParaRPr lang="en-KR" sz="2400" b="0" baseline="-250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4</a:t>
                          </a:r>
                          <a14:m>
                            <m:oMath xmlns:m="http://schemas.openxmlformats.org/officeDocument/2006/math">
                              <m:r>
                                <a:rPr lang="en-KR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oMath>
                          </a14:m>
                          <a:endParaRPr lang="en-KR" sz="2400" b="0" baseline="-250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67610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25">
                <a:extLst>
                  <a:ext uri="{FF2B5EF4-FFF2-40B4-BE49-F238E27FC236}">
                    <a16:creationId xmlns:a16="http://schemas.microsoft.com/office/drawing/2014/main" id="{7ABFCB7F-31BC-5459-BF06-A36009824B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22984384"/>
                  </p:ext>
                </p:extLst>
              </p:nvPr>
            </p:nvGraphicFramePr>
            <p:xfrm>
              <a:off x="7364896" y="5495274"/>
              <a:ext cx="4694238" cy="457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2373">
                      <a:extLst>
                        <a:ext uri="{9D8B030D-6E8A-4147-A177-3AD203B41FA5}">
                          <a16:colId xmlns:a16="http://schemas.microsoft.com/office/drawing/2014/main" val="3471629573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2695823119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818690574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4117740209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3899703391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286816415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KR" sz="2400" b="0" baseline="-25000" dirty="0">
                            <a:solidFill>
                              <a:srgbClr val="C0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100000" t="-10811" r="-398387" b="-29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200000" t="-10811" r="-298387" b="-29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04918" t="-10811" r="-203279" b="-29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398387" t="-10811" r="-100000" b="-29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4"/>
                          <a:stretch>
                            <a:fillRect l="-498387" t="-10811" b="-297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676103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2CF0E9-0530-E847-A130-8F226F9EC948}"/>
                  </a:ext>
                </a:extLst>
              </p:cNvPr>
              <p:cNvSpPr txBox="1"/>
              <p:nvPr/>
            </p:nvSpPr>
            <p:spPr>
              <a:xfrm>
                <a:off x="8443291" y="5495273"/>
                <a:ext cx="232691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KR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KR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2CF0E9-0530-E847-A130-8F226F9EC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291" y="5495273"/>
                <a:ext cx="232691" cy="369332"/>
              </a:xfrm>
              <a:prstGeom prst="rect">
                <a:avLst/>
              </a:prstGeom>
              <a:blipFill>
                <a:blip r:embed="rId5"/>
                <a:stretch>
                  <a:fillRect l="-25000" r="-25000" b="-23333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AA1EE70-1F18-56A3-57BC-C0B2D3175B66}"/>
              </a:ext>
            </a:extLst>
          </p:cNvPr>
          <p:cNvCxnSpPr>
            <a:cxnSpLocks/>
          </p:cNvCxnSpPr>
          <p:nvPr/>
        </p:nvCxnSpPr>
        <p:spPr>
          <a:xfrm>
            <a:off x="7796769" y="3684944"/>
            <a:ext cx="3881026" cy="0"/>
          </a:xfrm>
          <a:prstGeom prst="line">
            <a:avLst/>
          </a:prstGeom>
          <a:ln w="25400">
            <a:solidFill>
              <a:srgbClr val="6F47E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A7BC169-7814-B334-6B2B-79AC36E68367}"/>
              </a:ext>
            </a:extLst>
          </p:cNvPr>
          <p:cNvSpPr txBox="1"/>
          <p:nvPr/>
        </p:nvSpPr>
        <p:spPr>
          <a:xfrm>
            <a:off x="9953374" y="3695053"/>
            <a:ext cx="1714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Correctable</a:t>
            </a:r>
            <a:b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</a:br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errors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21D41F-DE13-65BE-E845-8E10B72FB695}"/>
              </a:ext>
            </a:extLst>
          </p:cNvPr>
          <p:cNvSpPr/>
          <p:nvPr/>
        </p:nvSpPr>
        <p:spPr>
          <a:xfrm>
            <a:off x="4104000" y="3560400"/>
            <a:ext cx="180000" cy="864000"/>
          </a:xfrm>
          <a:prstGeom prst="rect">
            <a:avLst/>
          </a:prstGeom>
          <a:noFill/>
          <a:ln w="25400">
            <a:solidFill>
              <a:srgbClr val="298C8C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23A84B2-76F7-28DC-7123-FA00D46C7216}"/>
              </a:ext>
            </a:extLst>
          </p:cNvPr>
          <p:cNvCxnSpPr>
            <a:cxnSpLocks/>
          </p:cNvCxnSpPr>
          <p:nvPr/>
        </p:nvCxnSpPr>
        <p:spPr>
          <a:xfrm>
            <a:off x="4104000" y="3429000"/>
            <a:ext cx="1800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94C84C8-D6A6-D76B-B043-D5DD972ABCD7}"/>
                  </a:ext>
                </a:extLst>
              </p:cNvPr>
              <p:cNvSpPr txBox="1"/>
              <p:nvPr/>
            </p:nvSpPr>
            <p:spPr>
              <a:xfrm>
                <a:off x="3321008" y="2594003"/>
                <a:ext cx="1745991" cy="83099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KR" sz="2400" dirty="0">
                    <a:latin typeface="Cambria" panose="02040503050406030204" pitchFamily="18" charset="0"/>
                  </a:rPr>
                  <a:t>0.5 </a:t>
                </a:r>
                <a14:m>
                  <m:oMath xmlns:m="http://schemas.openxmlformats.org/officeDocument/2006/math">
                    <m:r>
                      <a:rPr lang="en-KR" sz="2400" i="1" dirty="0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KR" sz="2400" dirty="0">
                  <a:latin typeface="Cambria" panose="02040503050406030204" pitchFamily="18" charset="0"/>
                </a:endParaRPr>
              </a:p>
              <a:p>
                <a:pPr algn="ctr"/>
                <a:r>
                  <a:rPr lang="en-KR" sz="2400" dirty="0">
                    <a:latin typeface="Cambria" panose="02040503050406030204" pitchFamily="18" charset="0"/>
                  </a:rPr>
                  <a:t>(</a:t>
                </a:r>
                <a:r>
                  <a:rPr lang="en-KR" sz="2400" dirty="0">
                    <a:solidFill>
                      <a:srgbClr val="6F47E5"/>
                    </a:solidFill>
                    <a:latin typeface="Cambria" panose="02040503050406030204" pitchFamily="18" charset="0"/>
                  </a:rPr>
                  <a:t>optimized</a:t>
                </a:r>
                <a:r>
                  <a:rPr lang="en-KR" sz="2400" dirty="0">
                    <a:latin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94C84C8-D6A6-D76B-B043-D5DD972AB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008" y="2594003"/>
                <a:ext cx="1745991" cy="830997"/>
              </a:xfrm>
              <a:prstGeom prst="rect">
                <a:avLst/>
              </a:prstGeom>
              <a:blipFill>
                <a:blip r:embed="rId6"/>
                <a:stretch>
                  <a:fillRect l="-5072" t="-6061" r="-5797" b="-15152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38299341-201D-D751-C60C-3002AF2302DE}"/>
              </a:ext>
            </a:extLst>
          </p:cNvPr>
          <p:cNvSpPr/>
          <p:nvPr/>
        </p:nvSpPr>
        <p:spPr>
          <a:xfrm>
            <a:off x="4360261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1A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26785A9-4709-ECF5-984C-74FCC0C9BBA9}"/>
              </a:ext>
            </a:extLst>
          </p:cNvPr>
          <p:cNvCxnSpPr>
            <a:cxnSpLocks/>
          </p:cNvCxnSpPr>
          <p:nvPr/>
        </p:nvCxnSpPr>
        <p:spPr>
          <a:xfrm flipH="1">
            <a:off x="805991" y="4425721"/>
            <a:ext cx="5482075" cy="0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B334E5A-2362-0312-04B6-E13F43D6F21C}"/>
              </a:ext>
            </a:extLst>
          </p:cNvPr>
          <p:cNvCxnSpPr>
            <a:stCxn id="5" idx="3"/>
            <a:endCxn id="19" idx="3"/>
          </p:cNvCxnSpPr>
          <p:nvPr/>
        </p:nvCxnSpPr>
        <p:spPr>
          <a:xfrm flipH="1">
            <a:off x="4284000" y="3992130"/>
            <a:ext cx="1081118" cy="27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6C3B088-48B9-6470-3BAD-8C99EDD59FAA}"/>
              </a:ext>
            </a:extLst>
          </p:cNvPr>
          <p:cNvCxnSpPr>
            <a:cxnSpLocks/>
            <a:stCxn id="11" idx="1"/>
            <a:endCxn id="28" idx="3"/>
          </p:cNvCxnSpPr>
          <p:nvPr/>
        </p:nvCxnSpPr>
        <p:spPr>
          <a:xfrm flipH="1">
            <a:off x="4540261" y="4341222"/>
            <a:ext cx="90854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48E0F84F-7354-DC79-2F3F-7FB7D598CF3D}"/>
              </a:ext>
            </a:extLst>
          </p:cNvPr>
          <p:cNvSpPr txBox="1"/>
          <p:nvPr/>
        </p:nvSpPr>
        <p:spPr>
          <a:xfrm>
            <a:off x="7512034" y="5874729"/>
            <a:ext cx="4450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Fail-bit count in the second loop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2191503-ABD3-F8F0-609A-4144642C2C03}"/>
                  </a:ext>
                </a:extLst>
              </p:cNvPr>
              <p:cNvSpPr txBox="1"/>
              <p:nvPr/>
            </p:nvSpPr>
            <p:spPr>
              <a:xfrm>
                <a:off x="1834338" y="4853721"/>
                <a:ext cx="4184543" cy="58477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KR" sz="3200" i="1" smtClean="0">
                        <a:solidFill>
                          <a:srgbClr val="F1A2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KR" sz="3200" dirty="0">
                    <a:solidFill>
                      <a:srgbClr val="F1A226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KR" sz="3200" i="1">
                        <a:solidFill>
                          <a:srgbClr val="F1A2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KR" sz="3200" dirty="0">
                    <a:solidFill>
                      <a:srgbClr val="F1A226"/>
                    </a:solidFill>
                    <a:latin typeface="Cambria" panose="02040503050406030204" pitchFamily="18" charset="0"/>
                  </a:rPr>
                  <a:t>Fail-bit count </a:t>
                </a:r>
                <a14:m>
                  <m:oMath xmlns:m="http://schemas.openxmlformats.org/officeDocument/2006/math">
                    <m:r>
                      <a:rPr lang="en-KR" sz="3200" i="1" smtClean="0">
                        <a:solidFill>
                          <a:srgbClr val="F1A2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KR" sz="3200" dirty="0">
                    <a:solidFill>
                      <a:srgbClr val="F1A226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solidFill>
                          <a:srgbClr val="F1A2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KR" sz="3200" i="1" dirty="0" smtClean="0">
                        <a:solidFill>
                          <a:srgbClr val="F1A2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KR" sz="3200" dirty="0">
                  <a:solidFill>
                    <a:srgbClr val="F1A226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2191503-ABD3-F8F0-609A-4144642C2C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338" y="4853721"/>
                <a:ext cx="4184543" cy="584775"/>
              </a:xfrm>
              <a:prstGeom prst="rect">
                <a:avLst/>
              </a:prstGeom>
              <a:blipFill>
                <a:blip r:embed="rId7"/>
                <a:stretch>
                  <a:fillRect l="-606" t="-14894" r="-606" b="-29787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1708F8BE-A28C-DB53-1418-116D037561B7}"/>
              </a:ext>
            </a:extLst>
          </p:cNvPr>
          <p:cNvCxnSpPr>
            <a:cxnSpLocks/>
            <a:endCxn id="38" idx="0"/>
          </p:cNvCxnSpPr>
          <p:nvPr/>
        </p:nvCxnSpPr>
        <p:spPr>
          <a:xfrm>
            <a:off x="3925848" y="4421721"/>
            <a:ext cx="762" cy="432000"/>
          </a:xfrm>
          <a:prstGeom prst="straightConnector1">
            <a:avLst/>
          </a:prstGeom>
          <a:ln w="25400">
            <a:solidFill>
              <a:srgbClr val="F1A226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585461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AD80-11A5-212C-5E53-9A4399A2C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KR" dirty="0"/>
              <a:t>Validation: Aggressive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E8E121-5DE1-185F-D1D2-D8AD639FE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KR" b="1" dirty="0">
                <a:solidFill>
                  <a:srgbClr val="6F47E5"/>
                </a:solidFill>
                <a:latin typeface="Aptos SemiBold" panose="020B0004020202020204" pitchFamily="34" charset="0"/>
              </a:rPr>
              <a:t>Incompletely</a:t>
            </a:r>
            <a:r>
              <a:rPr lang="en-KR" dirty="0"/>
              <a:t>-erased blocks are stll safe to use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B859C-9E64-FE25-E4FA-CF04704A6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KR" dirty="0"/>
              <a:t>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7D2A6D-5FE5-EAF0-FB52-6DAB9A8DA4C7}"/>
              </a:ext>
            </a:extLst>
          </p:cNvPr>
          <p:cNvSpPr/>
          <p:nvPr/>
        </p:nvSpPr>
        <p:spPr>
          <a:xfrm>
            <a:off x="4105118" y="3560130"/>
            <a:ext cx="1260000" cy="864000"/>
          </a:xfrm>
          <a:prstGeom prst="rect">
            <a:avLst/>
          </a:prstGeom>
          <a:noFill/>
          <a:ln w="25400">
            <a:solidFill>
              <a:srgbClr val="298C8C">
                <a:alpha val="25000"/>
              </a:srgbClr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91E15DD-7053-242B-5AB4-8DC999C98734}"/>
              </a:ext>
            </a:extLst>
          </p:cNvPr>
          <p:cNvCxnSpPr>
            <a:cxnSpLocks/>
          </p:cNvCxnSpPr>
          <p:nvPr/>
        </p:nvCxnSpPr>
        <p:spPr>
          <a:xfrm>
            <a:off x="805991" y="3063498"/>
            <a:ext cx="0" cy="1362223"/>
          </a:xfrm>
          <a:prstGeom prst="line">
            <a:avLst/>
          </a:prstGeom>
          <a:ln w="25400">
            <a:solidFill>
              <a:schemeClr val="tx1"/>
            </a:solidFill>
            <a:head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ABA2D326-D9DE-F8C2-9B02-4D0ED7DC030C}"/>
              </a:ext>
            </a:extLst>
          </p:cNvPr>
          <p:cNvSpPr/>
          <p:nvPr/>
        </p:nvSpPr>
        <p:spPr>
          <a:xfrm>
            <a:off x="889682" y="3993721"/>
            <a:ext cx="1260000" cy="432000"/>
          </a:xfrm>
          <a:prstGeom prst="rect">
            <a:avLst/>
          </a:prstGeom>
          <a:solidFill>
            <a:schemeClr val="bg1"/>
          </a:solidFill>
          <a:ln w="25400">
            <a:solidFill>
              <a:srgbClr val="298C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CAE6678-B89B-C0C1-8366-380951319B85}"/>
              </a:ext>
            </a:extLst>
          </p:cNvPr>
          <p:cNvSpPr/>
          <p:nvPr/>
        </p:nvSpPr>
        <p:spPr>
          <a:xfrm>
            <a:off x="2233541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1A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A265F6-939D-E779-6B16-30BD29AB8750}"/>
              </a:ext>
            </a:extLst>
          </p:cNvPr>
          <p:cNvSpPr/>
          <p:nvPr/>
        </p:nvSpPr>
        <p:spPr>
          <a:xfrm>
            <a:off x="2497400" y="3775144"/>
            <a:ext cx="1260000" cy="648000"/>
          </a:xfrm>
          <a:prstGeom prst="rect">
            <a:avLst/>
          </a:prstGeom>
          <a:noFill/>
          <a:ln w="25400">
            <a:solidFill>
              <a:srgbClr val="298C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3BF8682-917A-23AA-5489-18E4FD29EAE8}"/>
              </a:ext>
            </a:extLst>
          </p:cNvPr>
          <p:cNvSpPr/>
          <p:nvPr/>
        </p:nvSpPr>
        <p:spPr>
          <a:xfrm>
            <a:off x="3835848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1A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90AD4E-9FFA-B43E-CECE-3F15312B6416}"/>
              </a:ext>
            </a:extLst>
          </p:cNvPr>
          <p:cNvSpPr/>
          <p:nvPr/>
        </p:nvSpPr>
        <p:spPr>
          <a:xfrm>
            <a:off x="5448808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57D4A">
                <a:alpha val="25000"/>
              </a:srgb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CA2EC3-E14E-0957-9F8B-E3744B063657}"/>
              </a:ext>
            </a:extLst>
          </p:cNvPr>
          <p:cNvSpPr txBox="1"/>
          <p:nvPr/>
        </p:nvSpPr>
        <p:spPr>
          <a:xfrm>
            <a:off x="5545995" y="4424867"/>
            <a:ext cx="859531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Time</a:t>
            </a:r>
            <a:endParaRPr lang="en-KR" sz="2400" dirty="0">
              <a:latin typeface="Cambria" panose="020405030504060302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A5656B-A4FC-5210-111A-068B0CE297C6}"/>
              </a:ext>
            </a:extLst>
          </p:cNvPr>
          <p:cNvSpPr txBox="1"/>
          <p:nvPr/>
        </p:nvSpPr>
        <p:spPr>
          <a:xfrm rot="16200000">
            <a:off x="-14692" y="3513778"/>
            <a:ext cx="115429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dirty="0">
                <a:latin typeface="Cambria" panose="02040503050406030204" pitchFamily="18" charset="0"/>
              </a:rPr>
              <a:t>Voltage</a:t>
            </a:r>
            <a:endParaRPr lang="en-KR" sz="2400" dirty="0">
              <a:latin typeface="Cambria" panose="02040503050406030204" pitchFamily="18" charset="0"/>
            </a:endParaRPr>
          </a:p>
        </p:txBody>
      </p: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C7FB9DDF-20A5-25DE-4D27-9F7B94504E48}"/>
              </a:ext>
            </a:extLst>
          </p:cNvPr>
          <p:cNvGraphicFramePr/>
          <p:nvPr/>
        </p:nvGraphicFramePr>
        <p:xfrm>
          <a:off x="6601647" y="1945190"/>
          <a:ext cx="5331307" cy="4160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F998F422-4FD2-A0FB-24BF-1753E79E2310}"/>
              </a:ext>
            </a:extLst>
          </p:cNvPr>
          <p:cNvSpPr txBox="1"/>
          <p:nvPr/>
        </p:nvSpPr>
        <p:spPr>
          <a:xfrm rot="16200000">
            <a:off x="4863553" y="3700310"/>
            <a:ext cx="36854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KR" sz="2400" dirty="0">
                <a:latin typeface="Cambria" panose="02040503050406030204" pitchFamily="18" charset="0"/>
              </a:rPr>
              <a:t>Errors after prog. and read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AA1EE70-1F18-56A3-57BC-C0B2D3175B66}"/>
              </a:ext>
            </a:extLst>
          </p:cNvPr>
          <p:cNvCxnSpPr>
            <a:cxnSpLocks/>
          </p:cNvCxnSpPr>
          <p:nvPr/>
        </p:nvCxnSpPr>
        <p:spPr>
          <a:xfrm>
            <a:off x="7796769" y="3684944"/>
            <a:ext cx="3881026" cy="0"/>
          </a:xfrm>
          <a:prstGeom prst="line">
            <a:avLst/>
          </a:prstGeom>
          <a:ln w="25400">
            <a:solidFill>
              <a:srgbClr val="6F47E5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6A7BC169-7814-B334-6B2B-79AC36E68367}"/>
              </a:ext>
            </a:extLst>
          </p:cNvPr>
          <p:cNvSpPr txBox="1"/>
          <p:nvPr/>
        </p:nvSpPr>
        <p:spPr>
          <a:xfrm>
            <a:off x="9953374" y="3695053"/>
            <a:ext cx="17142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Correctable</a:t>
            </a:r>
            <a:b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</a:br>
            <a:r>
              <a:rPr lang="en-KR" sz="2400" dirty="0">
                <a:solidFill>
                  <a:srgbClr val="6F47E5"/>
                </a:solidFill>
                <a:latin typeface="Cambria" panose="02040503050406030204" pitchFamily="18" charset="0"/>
              </a:rPr>
              <a:t>errors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21D41F-DE13-65BE-E845-8E10B72FB695}"/>
              </a:ext>
            </a:extLst>
          </p:cNvPr>
          <p:cNvSpPr/>
          <p:nvPr/>
        </p:nvSpPr>
        <p:spPr>
          <a:xfrm>
            <a:off x="4104000" y="3560400"/>
            <a:ext cx="180000" cy="864000"/>
          </a:xfrm>
          <a:prstGeom prst="rect">
            <a:avLst/>
          </a:prstGeom>
          <a:noFill/>
          <a:ln w="25400">
            <a:solidFill>
              <a:srgbClr val="298C8C"/>
            </a:solidFill>
            <a:prstDash val="solid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23A84B2-76F7-28DC-7123-FA00D46C7216}"/>
              </a:ext>
            </a:extLst>
          </p:cNvPr>
          <p:cNvCxnSpPr>
            <a:cxnSpLocks/>
          </p:cNvCxnSpPr>
          <p:nvPr/>
        </p:nvCxnSpPr>
        <p:spPr>
          <a:xfrm>
            <a:off x="4104000" y="3429000"/>
            <a:ext cx="180000" cy="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94C84C8-D6A6-D76B-B043-D5DD972ABCD7}"/>
                  </a:ext>
                </a:extLst>
              </p:cNvPr>
              <p:cNvSpPr txBox="1"/>
              <p:nvPr/>
            </p:nvSpPr>
            <p:spPr>
              <a:xfrm>
                <a:off x="3321006" y="2594003"/>
                <a:ext cx="1745991" cy="830997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:r>
                  <a:rPr lang="en-KR" sz="2400" dirty="0">
                    <a:latin typeface="Cambria" panose="02040503050406030204" pitchFamily="18" charset="0"/>
                  </a:rPr>
                  <a:t>0.5 </a:t>
                </a:r>
                <a14:m>
                  <m:oMath xmlns:m="http://schemas.openxmlformats.org/officeDocument/2006/math">
                    <m:r>
                      <a:rPr lang="en-KR" sz="2400" i="1" dirty="0" smtClean="0">
                        <a:latin typeface="Cambria Math" panose="02040503050406030204" pitchFamily="18" charset="0"/>
                      </a:rPr>
                      <m:t>𝑚𝑠</m:t>
                    </m:r>
                  </m:oMath>
                </a14:m>
                <a:endParaRPr lang="en-KR" sz="2400" dirty="0">
                  <a:latin typeface="Cambria" panose="02040503050406030204" pitchFamily="18" charset="0"/>
                </a:endParaRPr>
              </a:p>
              <a:p>
                <a:pPr algn="ctr"/>
                <a:r>
                  <a:rPr lang="en-KR" sz="2400" dirty="0">
                    <a:latin typeface="Cambria" panose="02040503050406030204" pitchFamily="18" charset="0"/>
                  </a:rPr>
                  <a:t>(</a:t>
                </a:r>
                <a:r>
                  <a:rPr lang="en-KR" sz="2400" dirty="0">
                    <a:solidFill>
                      <a:srgbClr val="6F47E5"/>
                    </a:solidFill>
                    <a:latin typeface="Cambria" panose="02040503050406030204" pitchFamily="18" charset="0"/>
                  </a:rPr>
                  <a:t>optimized</a:t>
                </a:r>
                <a:r>
                  <a:rPr lang="en-KR" sz="2400" dirty="0">
                    <a:latin typeface="Cambria" panose="02040503050406030204" pitchFamily="18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794C84C8-D6A6-D76B-B043-D5DD972ABC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1006" y="2594003"/>
                <a:ext cx="1745991" cy="830997"/>
              </a:xfrm>
              <a:prstGeom prst="rect">
                <a:avLst/>
              </a:prstGeom>
              <a:blipFill>
                <a:blip r:embed="rId4"/>
                <a:stretch>
                  <a:fillRect l="-5072" t="-6061" r="-5797" b="-15152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>
            <a:extLst>
              <a:ext uri="{FF2B5EF4-FFF2-40B4-BE49-F238E27FC236}">
                <a16:creationId xmlns:a16="http://schemas.microsoft.com/office/drawing/2014/main" id="{38299341-201D-D751-C60C-3002AF2302DE}"/>
              </a:ext>
            </a:extLst>
          </p:cNvPr>
          <p:cNvSpPr/>
          <p:nvPr/>
        </p:nvSpPr>
        <p:spPr>
          <a:xfrm>
            <a:off x="4360261" y="4258800"/>
            <a:ext cx="180000" cy="164844"/>
          </a:xfrm>
          <a:prstGeom prst="rect">
            <a:avLst/>
          </a:prstGeom>
          <a:solidFill>
            <a:schemeClr val="bg1"/>
          </a:solidFill>
          <a:ln w="25400">
            <a:solidFill>
              <a:srgbClr val="F1A22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26785A9-4709-ECF5-984C-74FCC0C9BBA9}"/>
              </a:ext>
            </a:extLst>
          </p:cNvPr>
          <p:cNvCxnSpPr>
            <a:cxnSpLocks/>
          </p:cNvCxnSpPr>
          <p:nvPr/>
        </p:nvCxnSpPr>
        <p:spPr>
          <a:xfrm flipH="1">
            <a:off x="805991" y="4425721"/>
            <a:ext cx="5482075" cy="0"/>
          </a:xfrm>
          <a:prstGeom prst="line">
            <a:avLst/>
          </a:prstGeom>
          <a:ln w="25400">
            <a:solidFill>
              <a:schemeClr val="tx1"/>
            </a:solidFill>
            <a:headEnd type="triangle"/>
            <a:tailEnd w="sm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EB334E5A-2362-0312-04B6-E13F43D6F21C}"/>
              </a:ext>
            </a:extLst>
          </p:cNvPr>
          <p:cNvCxnSpPr>
            <a:stCxn id="5" idx="3"/>
            <a:endCxn id="19" idx="3"/>
          </p:cNvCxnSpPr>
          <p:nvPr/>
        </p:nvCxnSpPr>
        <p:spPr>
          <a:xfrm flipH="1">
            <a:off x="4284000" y="3992130"/>
            <a:ext cx="1081118" cy="27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6C3B088-48B9-6470-3BAD-8C99EDD59FAA}"/>
              </a:ext>
            </a:extLst>
          </p:cNvPr>
          <p:cNvCxnSpPr>
            <a:cxnSpLocks/>
            <a:stCxn id="11" idx="1"/>
            <a:endCxn id="28" idx="3"/>
          </p:cNvCxnSpPr>
          <p:nvPr/>
        </p:nvCxnSpPr>
        <p:spPr>
          <a:xfrm flipH="1">
            <a:off x="4540261" y="4341222"/>
            <a:ext cx="908547" cy="0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Down Arrow 23">
            <a:extLst>
              <a:ext uri="{FF2B5EF4-FFF2-40B4-BE49-F238E27FC236}">
                <a16:creationId xmlns:a16="http://schemas.microsoft.com/office/drawing/2014/main" id="{B334FC25-1C44-604C-A033-E3DEDE0911EB}"/>
              </a:ext>
            </a:extLst>
          </p:cNvPr>
          <p:cNvSpPr/>
          <p:nvPr/>
        </p:nvSpPr>
        <p:spPr>
          <a:xfrm rot="3600000">
            <a:off x="9082921" y="3275508"/>
            <a:ext cx="530976" cy="658848"/>
          </a:xfrm>
          <a:prstGeom prst="downArrow">
            <a:avLst>
              <a:gd name="adj1" fmla="val 24798"/>
              <a:gd name="adj2" fmla="val 50000"/>
            </a:avLst>
          </a:prstGeom>
          <a:solidFill>
            <a:srgbClr val="6F47E5">
              <a:alpha val="50000"/>
            </a:srgbClr>
          </a:solidFill>
          <a:ln w="25400">
            <a:noFill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K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A9E883A-EB16-BD8B-5A04-8E1DC0A8C272}"/>
                  </a:ext>
                </a:extLst>
              </p:cNvPr>
              <p:cNvSpPr txBox="1"/>
              <p:nvPr/>
            </p:nvSpPr>
            <p:spPr>
              <a:xfrm>
                <a:off x="2477889" y="5613637"/>
                <a:ext cx="3947106" cy="584775"/>
              </a:xfrm>
              <a:prstGeom prst="rect">
                <a:avLst/>
              </a:prstGeom>
              <a:noFill/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KR" sz="3200" i="1" dirty="0" smtClean="0">
                        <a:solidFill>
                          <a:srgbClr val="F1A2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KR" sz="3200" dirty="0">
                    <a:solidFill>
                      <a:srgbClr val="F1A226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KR" sz="3200" i="1">
                        <a:solidFill>
                          <a:srgbClr val="F1A2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KR" sz="3200" dirty="0">
                    <a:solidFill>
                      <a:srgbClr val="F1A226"/>
                    </a:solidFill>
                    <a:latin typeface="Cambria" panose="02040503050406030204" pitchFamily="18" charset="0"/>
                  </a:rPr>
                  <a:t>Fail-bit count </a:t>
                </a:r>
                <a14:m>
                  <m:oMath xmlns:m="http://schemas.openxmlformats.org/officeDocument/2006/math">
                    <m:r>
                      <a:rPr lang="en-KR" sz="3200" i="1" smtClean="0">
                        <a:solidFill>
                          <a:srgbClr val="F1A2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KR" sz="3200" dirty="0">
                    <a:solidFill>
                      <a:srgbClr val="F1A226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KR" sz="3200" i="1" dirty="0" smtClean="0">
                        <a:solidFill>
                          <a:srgbClr val="F1A2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KR" sz="3200" dirty="0">
                  <a:solidFill>
                    <a:srgbClr val="F1A226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A9E883A-EB16-BD8B-5A04-8E1DC0A8C2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889" y="5613637"/>
                <a:ext cx="3947106" cy="584775"/>
              </a:xfrm>
              <a:prstGeom prst="rect">
                <a:avLst/>
              </a:prstGeom>
              <a:blipFill>
                <a:blip r:embed="rId5"/>
                <a:stretch>
                  <a:fillRect l="-641" t="-17021" r="-641" b="-29787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A79FC0DE-5E2C-7247-4F8E-28312E070DC4}"/>
              </a:ext>
            </a:extLst>
          </p:cNvPr>
          <p:cNvCxnSpPr>
            <a:cxnSpLocks/>
            <a:stCxn id="28" idx="2"/>
            <a:endCxn id="29" idx="0"/>
          </p:cNvCxnSpPr>
          <p:nvPr/>
        </p:nvCxnSpPr>
        <p:spPr>
          <a:xfrm>
            <a:off x="4450261" y="4423644"/>
            <a:ext cx="1181" cy="1189993"/>
          </a:xfrm>
          <a:prstGeom prst="straightConnector1">
            <a:avLst/>
          </a:prstGeom>
          <a:ln w="25400">
            <a:solidFill>
              <a:srgbClr val="F1A226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CADF041F-AD56-514D-6237-344CF01B9C7B}"/>
              </a:ext>
            </a:extLst>
          </p:cNvPr>
          <p:cNvSpPr txBox="1"/>
          <p:nvPr/>
        </p:nvSpPr>
        <p:spPr>
          <a:xfrm>
            <a:off x="7512034" y="5874729"/>
            <a:ext cx="4450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sz="2400" dirty="0">
                <a:latin typeface="Cambria" panose="02040503050406030204" pitchFamily="18" charset="0"/>
              </a:rPr>
              <a:t>Fail-bit count in the second loop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8A66D15-6FFC-C794-BAF9-0ECBA173017C}"/>
                  </a:ext>
                </a:extLst>
              </p:cNvPr>
              <p:cNvSpPr txBox="1"/>
              <p:nvPr/>
            </p:nvSpPr>
            <p:spPr>
              <a:xfrm>
                <a:off x="1834338" y="4853721"/>
                <a:ext cx="4184543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 anchor="ctr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KR" sz="3200" i="1" smtClean="0">
                        <a:solidFill>
                          <a:srgbClr val="F1A2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KR" sz="3200" dirty="0">
                    <a:solidFill>
                      <a:srgbClr val="F1A226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KR" sz="3200" i="1">
                        <a:solidFill>
                          <a:srgbClr val="F1A2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 </m:t>
                    </m:r>
                  </m:oMath>
                </a14:m>
                <a:r>
                  <a:rPr lang="en-KR" sz="3200" dirty="0">
                    <a:solidFill>
                      <a:srgbClr val="F1A226"/>
                    </a:solidFill>
                    <a:latin typeface="Cambria" panose="02040503050406030204" pitchFamily="18" charset="0"/>
                  </a:rPr>
                  <a:t>Fail-bit count </a:t>
                </a:r>
                <a14:m>
                  <m:oMath xmlns:m="http://schemas.openxmlformats.org/officeDocument/2006/math">
                    <m:r>
                      <a:rPr lang="en-KR" sz="3200" i="1" smtClean="0">
                        <a:solidFill>
                          <a:srgbClr val="F1A2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</m:oMath>
                </a14:m>
                <a:r>
                  <a:rPr lang="en-KR" sz="3200" dirty="0">
                    <a:solidFill>
                      <a:srgbClr val="F1A226"/>
                    </a:solidFill>
                    <a:latin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dirty="0" smtClean="0">
                        <a:solidFill>
                          <a:srgbClr val="F1A2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2</m:t>
                    </m:r>
                    <m:r>
                      <a:rPr lang="en-KR" sz="3200" i="1" dirty="0" smtClean="0">
                        <a:solidFill>
                          <a:srgbClr val="F1A226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en-KR" sz="3200" dirty="0">
                  <a:solidFill>
                    <a:srgbClr val="F1A226"/>
                  </a:solidFill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A8A66D15-6FFC-C794-BAF9-0ECBA1730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4338" y="4853721"/>
                <a:ext cx="4184543" cy="584775"/>
              </a:xfrm>
              <a:prstGeom prst="rect">
                <a:avLst/>
              </a:prstGeom>
              <a:blipFill>
                <a:blip r:embed="rId6"/>
                <a:stretch>
                  <a:fillRect l="-606" t="-14894" r="-606" b="-29787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BA333F1-2887-1B34-AE12-F83E072F9301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3925848" y="4421721"/>
            <a:ext cx="762" cy="432000"/>
          </a:xfrm>
          <a:prstGeom prst="straightConnector1">
            <a:avLst/>
          </a:prstGeom>
          <a:ln w="25400">
            <a:solidFill>
              <a:srgbClr val="F1A226"/>
            </a:solidFill>
            <a:prstDash val="sysDash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2" name="Table 25">
                <a:extLst>
                  <a:ext uri="{FF2B5EF4-FFF2-40B4-BE49-F238E27FC236}">
                    <a16:creationId xmlns:a16="http://schemas.microsoft.com/office/drawing/2014/main" id="{7982E96F-7BEB-5C5A-97EA-39F6E137597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364896" y="5495274"/>
              <a:ext cx="4694238" cy="457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2373">
                      <a:extLst>
                        <a:ext uri="{9D8B030D-6E8A-4147-A177-3AD203B41FA5}">
                          <a16:colId xmlns:a16="http://schemas.microsoft.com/office/drawing/2014/main" val="3471629573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2695823119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818690574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4117740209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3899703391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28681641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endParaRPr lang="en-KR" sz="2400" b="0" baseline="-25000" dirty="0">
                            <a:solidFill>
                              <a:srgbClr val="C0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dirty="0" smtClean="0">
                                    <a:solidFill>
                                      <a:schemeClr val="bg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𝛾</m:t>
                                </m:r>
                              </m:oMath>
                            </m:oMathPara>
                          </a14:m>
                          <a:endParaRPr lang="en-KR" sz="2400" b="0" baseline="-25000" dirty="0">
                            <a:solidFill>
                              <a:schemeClr val="bg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KR" sz="2400" b="1" i="1" dirty="0" smtClean="0">
                                    <a:solidFill>
                                      <a:srgbClr val="F1A226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𝜹</m:t>
                                </m:r>
                              </m:oMath>
                            </m:oMathPara>
                          </a14:m>
                          <a:endParaRPr lang="en-KR" sz="2400" b="1" baseline="-25000" dirty="0">
                            <a:solidFill>
                              <a:srgbClr val="F1A226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KR" sz="2400" b="1" dirty="0">
                              <a:solidFill>
                                <a:srgbClr val="F1A226">
                                  <a:alpha val="25000"/>
                                </a:srgbClr>
                              </a:solidFill>
                              <a:latin typeface="Cambria" panose="02040503050406030204" pitchFamily="18" charset="0"/>
                            </a:rPr>
                            <a:t>2</a:t>
                          </a:r>
                          <a14:m>
                            <m:oMath xmlns:m="http://schemas.openxmlformats.org/officeDocument/2006/math">
                              <m:r>
                                <a:rPr lang="en-KR" sz="2400" b="1" i="1" dirty="0" smtClean="0">
                                  <a:solidFill>
                                    <a:srgbClr val="F1A226">
                                      <a:alpha val="25000"/>
                                    </a:srgbClr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𝜹</m:t>
                              </m:r>
                            </m:oMath>
                          </a14:m>
                          <a:endParaRPr lang="en-KR" sz="2400" b="1" baseline="-25000" dirty="0">
                            <a:solidFill>
                              <a:srgbClr val="F1A226">
                                <a:alpha val="25000"/>
                              </a:srgbClr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3</a:t>
                          </a:r>
                          <a14:m>
                            <m:oMath xmlns:m="http://schemas.openxmlformats.org/officeDocument/2006/math">
                              <m:r>
                                <a:rPr lang="en-KR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oMath>
                          </a14:m>
                          <a:endParaRPr lang="en-KR" sz="2400" b="0" baseline="-250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KR" sz="2400" b="0" dirty="0">
                              <a:solidFill>
                                <a:schemeClr val="tx1"/>
                              </a:solidFill>
                              <a:latin typeface="Cambria" panose="02040503050406030204" pitchFamily="18" charset="0"/>
                            </a:rPr>
                            <a:t>4</a:t>
                          </a:r>
                          <a14:m>
                            <m:oMath xmlns:m="http://schemas.openxmlformats.org/officeDocument/2006/math">
                              <m:r>
                                <a:rPr lang="en-KR" sz="2400" b="0" i="1" dirty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oMath>
                          </a14:m>
                          <a:endParaRPr lang="en-KR" sz="2400" b="0" baseline="-25000" dirty="0">
                            <a:solidFill>
                              <a:schemeClr val="tx1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1367610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2" name="Table 25">
                <a:extLst>
                  <a:ext uri="{FF2B5EF4-FFF2-40B4-BE49-F238E27FC236}">
                    <a16:creationId xmlns:a16="http://schemas.microsoft.com/office/drawing/2014/main" id="{7982E96F-7BEB-5C5A-97EA-39F6E13759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7491861"/>
                  </p:ext>
                </p:extLst>
              </p:nvPr>
            </p:nvGraphicFramePr>
            <p:xfrm>
              <a:off x="7364896" y="5495274"/>
              <a:ext cx="4694238" cy="457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782373">
                      <a:extLst>
                        <a:ext uri="{9D8B030D-6E8A-4147-A177-3AD203B41FA5}">
                          <a16:colId xmlns:a16="http://schemas.microsoft.com/office/drawing/2014/main" val="3471629573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2695823119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818690574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4117740209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3899703391"/>
                        </a:ext>
                      </a:extLst>
                    </a:gridCol>
                    <a:gridCol w="782373">
                      <a:extLst>
                        <a:ext uri="{9D8B030D-6E8A-4147-A177-3AD203B41FA5}">
                          <a16:colId xmlns:a16="http://schemas.microsoft.com/office/drawing/2014/main" val="2868164156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ctr"/>
                          <a:endParaRPr lang="en-KR" sz="2400" b="0" baseline="-25000" dirty="0">
                            <a:solidFill>
                              <a:srgbClr val="C00000"/>
                            </a:solidFill>
                            <a:latin typeface="Cambria" panose="02040503050406030204" pitchFamily="18" charset="0"/>
                          </a:endParaRPr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100000" t="-10811" r="-398387" b="-29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200000" t="-10811" r="-298387" b="-29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04918" t="-10811" r="-203279" b="-29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398387" t="-10811" r="-100000" b="-297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KR"/>
                        </a:p>
                      </a:txBody>
                      <a:tcPr anchor="ctr">
                        <a:lnL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7"/>
                          <a:stretch>
                            <a:fillRect l="-498387" t="-10811" b="-297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3676103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2CF0E9-0530-E847-A130-8F226F9EC948}"/>
                  </a:ext>
                </a:extLst>
              </p:cNvPr>
              <p:cNvSpPr txBox="1"/>
              <p:nvPr/>
            </p:nvSpPr>
            <p:spPr>
              <a:xfrm>
                <a:off x="8443291" y="5495273"/>
                <a:ext cx="2484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KR" sz="2400" b="1" i="1" smtClean="0">
                          <a:solidFill>
                            <a:srgbClr val="F1A22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en-KR" sz="2400" b="1" dirty="0">
                  <a:solidFill>
                    <a:srgbClr val="F1A226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0A2CF0E9-0530-E847-A130-8F226F9EC9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43291" y="5495273"/>
                <a:ext cx="248465" cy="369332"/>
              </a:xfrm>
              <a:prstGeom prst="rect">
                <a:avLst/>
              </a:prstGeom>
              <a:blipFill>
                <a:blip r:embed="rId8"/>
                <a:stretch>
                  <a:fillRect l="-28571" r="-28571" b="-23333"/>
                </a:stretch>
              </a:blipFill>
            </p:spPr>
            <p:txBody>
              <a:bodyPr/>
              <a:lstStyle/>
              <a:p>
                <a:r>
                  <a:rPr lang="en-K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76907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 w="254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 anchor="ctr">
        <a:spAutoFit/>
      </a:bodyPr>
      <a:lstStyle>
        <a:defPPr algn="ctr">
          <a:defRPr sz="2400" dirty="0" smtClean="0">
            <a:latin typeface="Cambria" panose="02040503050406030204" pitchFamily="18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25903</TotalTime>
  <Words>5265</Words>
  <Application>Microsoft Office PowerPoint</Application>
  <PresentationFormat>Widescreen</PresentationFormat>
  <Paragraphs>1916</Paragraphs>
  <Slides>93</Slides>
  <Notes>92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93</vt:i4>
      </vt:variant>
    </vt:vector>
  </HeadingPairs>
  <TitlesOfParts>
    <vt:vector size="105" baseType="lpstr">
      <vt:lpstr>Noto Sans ExtraBold</vt:lpstr>
      <vt:lpstr>Aptos</vt:lpstr>
      <vt:lpstr>Aptos Display</vt:lpstr>
      <vt:lpstr>Aptos SemiBold</vt:lpstr>
      <vt:lpstr>Arial</vt:lpstr>
      <vt:lpstr>Calibri</vt:lpstr>
      <vt:lpstr>Cambria</vt:lpstr>
      <vt:lpstr>Cambria Math</vt:lpstr>
      <vt:lpstr>Courier New</vt:lpstr>
      <vt:lpstr>Helvetica</vt:lpstr>
      <vt:lpstr>Times New Roman</vt:lpstr>
      <vt:lpstr>Office Theme</vt:lpstr>
      <vt:lpstr>AERO: Adaptive Erase Operation for Improving Lifetime and Performance of Modern NAND Flash-Based SSDs</vt:lpstr>
      <vt:lpstr>Executive Summary</vt:lpstr>
      <vt:lpstr>Outline</vt:lpstr>
      <vt:lpstr>NAND Flash Basics</vt:lpstr>
      <vt:lpstr>Program and Erase Operations</vt:lpstr>
      <vt:lpstr>Program and Erase Operations</vt:lpstr>
      <vt:lpstr>Program and Erase Operations</vt:lpstr>
      <vt:lpstr>Erase Operation: More Details</vt:lpstr>
      <vt:lpstr>Erase Operation: More Details</vt:lpstr>
      <vt:lpstr>Erase Operation: More Details</vt:lpstr>
      <vt:lpstr>Erase Operation: More Details</vt:lpstr>
      <vt:lpstr>Erase Operation: More Details</vt:lpstr>
      <vt:lpstr>Erase Failure</vt:lpstr>
      <vt:lpstr>Incremental Step Pulse Erasure (ISPE)</vt:lpstr>
      <vt:lpstr>High Latency of Erase Operation</vt:lpstr>
      <vt:lpstr>High Latency of Erase Operation</vt:lpstr>
      <vt:lpstr>High Latency of Erase Operation</vt:lpstr>
      <vt:lpstr>Erase Latency Variation</vt:lpstr>
      <vt:lpstr>Erase Latency Variation</vt:lpstr>
      <vt:lpstr>Erase Latency Variation: Key Problem</vt:lpstr>
      <vt:lpstr>Erase Latency Variation: Key Problem</vt:lpstr>
      <vt:lpstr>Erase Latency Variation: Key Problem</vt:lpstr>
      <vt:lpstr>Erase Latency Variation: Key Problem</vt:lpstr>
      <vt:lpstr>Erase Latency Variation: Key Problem</vt:lpstr>
      <vt:lpstr>Outline</vt:lpstr>
      <vt:lpstr>Adaptive Erase Operation (AERO)</vt:lpstr>
      <vt:lpstr>Adaptive Erase Operation (AERO)</vt:lpstr>
      <vt:lpstr>Adaptive Erase Operation (AERO)</vt:lpstr>
      <vt:lpstr>Adaptive Erase Operation (AERO)</vt:lpstr>
      <vt:lpstr>Adaptive Erase Operation (AERO)</vt:lpstr>
      <vt:lpstr>Fail-Bit-Count-Based ER. Latency Prediction</vt:lpstr>
      <vt:lpstr>Fail-Bit-Count-Based ER. Latency Prediction</vt:lpstr>
      <vt:lpstr>Fail-Bit-Count-Based ER. Latency Prediction</vt:lpstr>
      <vt:lpstr>Fail-Bit-Count-Based ER. Latency Prediction</vt:lpstr>
      <vt:lpstr>Fail-Bit-Count-Based ER. Latency Prediction</vt:lpstr>
      <vt:lpstr>Observations for Optimization</vt:lpstr>
      <vt:lpstr>Observations for Optimization</vt:lpstr>
      <vt:lpstr>Optimization: Shallow Erasure</vt:lpstr>
      <vt:lpstr>Optimization: Shallow Erasure</vt:lpstr>
      <vt:lpstr>Optimization: Shallow Erasure</vt:lpstr>
      <vt:lpstr>Optimization: Shallow Erasure</vt:lpstr>
      <vt:lpstr>Optimization: Aggressive tEP Reduction</vt:lpstr>
      <vt:lpstr>Optimization: Aggressive tEP Reduction</vt:lpstr>
      <vt:lpstr>Optimization: Aggressive tEP Reduction</vt:lpstr>
      <vt:lpstr>Optimization: Aggressive tEP Reduction</vt:lpstr>
      <vt:lpstr>Optimization: Aggressive tEP Reduction</vt:lpstr>
      <vt:lpstr>Feasibility Validation in the Paper</vt:lpstr>
      <vt:lpstr>Implementation of AERO</vt:lpstr>
      <vt:lpstr>Implementation of AERO</vt:lpstr>
      <vt:lpstr>Implementation of AERO</vt:lpstr>
      <vt:lpstr>Implementation of AERO</vt:lpstr>
      <vt:lpstr>Implementation of AERO</vt:lpstr>
      <vt:lpstr>Implementation of AERO</vt:lpstr>
      <vt:lpstr>Implementation of AERO</vt:lpstr>
      <vt:lpstr>Implementation of AERO</vt:lpstr>
      <vt:lpstr>Implementation of AERO</vt:lpstr>
      <vt:lpstr>Implementation of AERO</vt:lpstr>
      <vt:lpstr>Implementation of AERO</vt:lpstr>
      <vt:lpstr>Outline</vt:lpstr>
      <vt:lpstr>Evaluation</vt:lpstr>
      <vt:lpstr>Result: SSD Lifetime</vt:lpstr>
      <vt:lpstr>Result: SSD Lifetime</vt:lpstr>
      <vt:lpstr>Result: SSD Lifetime</vt:lpstr>
      <vt:lpstr>Result: SSD Lifetime</vt:lpstr>
      <vt:lpstr>Result: SSD Lifetime</vt:lpstr>
      <vt:lpstr>Result: SSD Lifetime</vt:lpstr>
      <vt:lpstr>Result: SSD Lifetime</vt:lpstr>
      <vt:lpstr>Result: Read Tail Latency (P99.99, 0.5K PEC)</vt:lpstr>
      <vt:lpstr>Result: Read Tail Latency (P99.99, 0.5K PEC)</vt:lpstr>
      <vt:lpstr>Result: Read Tail Latency (P99.99, 0.5K PEC)</vt:lpstr>
      <vt:lpstr>Result: Read Tail Latency (P99.99, 0.5K PEC)</vt:lpstr>
      <vt:lpstr>Result: Read Tail Latency (P99.99, 2.5K PEC)</vt:lpstr>
      <vt:lpstr>Result: Read Tail Latency (P99.99, 2.5K PEC)</vt:lpstr>
      <vt:lpstr>Result: Read Tail Latency (P99.99, 2.5K PEC)</vt:lpstr>
      <vt:lpstr>Other Analyses in the Paper</vt:lpstr>
      <vt:lpstr>Conclusion</vt:lpstr>
      <vt:lpstr>AERO: Adaptive Erase Operation for Improving Lifetime and Performance of Modern NAND Flash-Based SSDs</vt:lpstr>
      <vt:lpstr>Cell States</vt:lpstr>
      <vt:lpstr>Validation: Fail-Bit Count vs Latency</vt:lpstr>
      <vt:lpstr>Validation: Fail-Bit Count vs Latency</vt:lpstr>
      <vt:lpstr>Validation: Fail-Bit Count vs Latency</vt:lpstr>
      <vt:lpstr>Validation: Fail-Bit Count vs Latency</vt:lpstr>
      <vt:lpstr>Validation: Fail-Bit Count vs Latency</vt:lpstr>
      <vt:lpstr>Validation: Fail-Bit Count vs Latency</vt:lpstr>
      <vt:lpstr>Validation: Fail-Bit Count vs Latency</vt:lpstr>
      <vt:lpstr>Validation: Fail-Bit Count vs Latency</vt:lpstr>
      <vt:lpstr>Validation: Fail-Bit Count vs Latency</vt:lpstr>
      <vt:lpstr>Validation: Fail-Bit Count vs Latency</vt:lpstr>
      <vt:lpstr>Validation: Aggressive Reduction</vt:lpstr>
      <vt:lpstr>Validation: Aggressive Reduction</vt:lpstr>
      <vt:lpstr>Validation: Aggressive Reduction</vt:lpstr>
      <vt:lpstr>Validation: Aggressive Reduction</vt:lpstr>
      <vt:lpstr>Validation: Aggressive Reduction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AERO: Adaptive Erase Operation for Improving Lifetime and Performance of Modern NAND Flash-Based SSDs</dc:title>
  <dc:creator>조성준(컴퓨터공학과)</dc:creator>
  <cp:lastModifiedBy>조성준(컴퓨터공학과)</cp:lastModifiedBy>
  <cp:revision>407</cp:revision>
  <cp:lastPrinted>2024-04-22T03:24:58Z</cp:lastPrinted>
  <dcterms:created xsi:type="dcterms:W3CDTF">2024-03-12T20:04:36Z</dcterms:created>
  <dcterms:modified xsi:type="dcterms:W3CDTF">2024-05-24T17:24:17Z</dcterms:modified>
</cp:coreProperties>
</file>